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9" r:id="rId2"/>
    <p:sldId id="286" r:id="rId3"/>
    <p:sldId id="300" r:id="rId4"/>
    <p:sldId id="264" r:id="rId5"/>
    <p:sldId id="287" r:id="rId6"/>
    <p:sldId id="263" r:id="rId7"/>
    <p:sldId id="289" r:id="rId8"/>
    <p:sldId id="265" r:id="rId9"/>
    <p:sldId id="292" r:id="rId10"/>
    <p:sldId id="293" r:id="rId11"/>
    <p:sldId id="294" r:id="rId12"/>
    <p:sldId id="266" r:id="rId13"/>
    <p:sldId id="304" r:id="rId14"/>
    <p:sldId id="305" r:id="rId15"/>
    <p:sldId id="306" r:id="rId16"/>
    <p:sldId id="307" r:id="rId17"/>
    <p:sldId id="308" r:id="rId18"/>
    <p:sldId id="273" r:id="rId19"/>
    <p:sldId id="295" r:id="rId20"/>
    <p:sldId id="291" r:id="rId21"/>
    <p:sldId id="296" r:id="rId22"/>
    <p:sldId id="275" r:id="rId23"/>
    <p:sldId id="302" r:id="rId24"/>
    <p:sldId id="301" r:id="rId25"/>
    <p:sldId id="303" r:id="rId26"/>
    <p:sldId id="284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04" autoAdjust="0"/>
    <p:restoredTop sz="94660"/>
  </p:normalViewPr>
  <p:slideViewPr>
    <p:cSldViewPr>
      <p:cViewPr varScale="1">
        <p:scale>
          <a:sx n="73" d="100"/>
          <a:sy n="73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7ABDF-AFF2-4AB9-818F-C9CC9454D785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040C-2FFD-4283-8934-C003AEFF2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D0C83-37F8-4B85-96E6-53F76343C76A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78235-9F90-4E7E-92E7-D52B1A9C0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9223C-AFBE-4826-B34C-8BC2D00751C3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F0608-2581-41C9-A5CD-B826A5C01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9C4C7-9378-4017-BF39-E7EE156552E4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2A44D-31B5-400C-9226-C905949908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C5CF6-F2C9-4166-BE91-06FA22BA5C69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B9D4B-1491-4AEE-85FA-2A68E340B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57E20-83E5-498C-8090-7F2A49C49DEC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51540-A58F-4589-9BC5-B03F20DAB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A5C52-D331-43DC-840B-9D88B5A214A1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A483D-821D-4F09-883E-5813C198B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620E1-4F33-450D-B24C-570929A40DC1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10799-A302-4D14-930E-0C0FCEEFC8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56B53-E599-4F43-B55C-AC403543159E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0477B-6011-47B8-A235-88494EBCF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C3AA-A810-4FAB-8891-046932E07411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C5A3C-C1BE-46DD-B2A5-F03AAACB6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901C8-9F87-46C1-90C2-F78C372927BB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3B5AC-3E9D-4EEA-B60B-16D8891A0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60183C-FF59-436B-8511-3FC706957A95}" type="datetimeFigureOut">
              <a:rPr lang="ru-RU"/>
              <a:pPr>
                <a:defRPr/>
              </a:pPr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872E1A-9360-4A6C-A971-53469F373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3314" name="Rectangle 3"/>
          <p:cNvSpPr>
            <a:spLocks noGrp="1"/>
          </p:cNvSpPr>
          <p:nvPr>
            <p:ph type="body" idx="1"/>
          </p:nvPr>
        </p:nvSpPr>
        <p:spPr>
          <a:xfrm>
            <a:off x="539750" y="836613"/>
            <a:ext cx="8229600" cy="665797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chemeClr val="accent2"/>
                </a:solidFill>
                <a:latin typeface="Arial" charset="0"/>
              </a:rPr>
              <a:t>Основная общеобразовательная программа дошкольного образования муниципального бюджетного дошкольного учреждения «Покровско-Урустамакский детский сад»</a:t>
            </a:r>
            <a:r>
              <a:rPr lang="ru-RU" smtClean="0">
                <a:solidFill>
                  <a:schemeClr val="accent2"/>
                </a:solidFill>
                <a:latin typeface="Arial" charset="0"/>
              </a:rPr>
              <a:t> </a:t>
            </a:r>
          </a:p>
        </p:txBody>
      </p:sp>
      <p:pic>
        <p:nvPicPr>
          <p:cNvPr id="13315" name="Рисунок 2" descr="7c2cf7fb5e5b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3529013"/>
            <a:ext cx="3262312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2400" b="1" smtClean="0">
                <a:solidFill>
                  <a:schemeClr val="hlink"/>
                </a:solidFill>
              </a:rPr>
              <a:t>Целевые ориентиры образования на этапе завершения дошкольного образования:</a:t>
            </a:r>
            <a:r>
              <a:rPr lang="ru-RU" sz="2400" smtClean="0">
                <a:solidFill>
                  <a:schemeClr val="hlink"/>
                </a:solidFill>
              </a:rPr>
              <a:t/>
            </a:r>
            <a:br>
              <a:rPr lang="ru-RU" sz="2400" smtClean="0">
                <a:solidFill>
                  <a:schemeClr val="hlink"/>
                </a:solidFill>
              </a:rPr>
            </a:br>
            <a:endParaRPr lang="ru-RU" sz="2400" smtClean="0">
              <a:solidFill>
                <a:schemeClr val="hlink"/>
              </a:solidFill>
            </a:endParaRP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370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400" smtClean="0">
                <a:latin typeface="Times New Roman" pitchFamily="18" charset="0"/>
              </a:rPr>
              <a:t>ребёнок достаточно ребёнок овладевает основными культурными способами деятельности, </a:t>
            </a:r>
            <a:r>
              <a:rPr lang="ru-RU" sz="1600" smtClean="0">
                <a:latin typeface="Times New Roman" pitchFamily="18" charset="0"/>
              </a:rPr>
              <a:t>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совместной деятельности;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Times New Roman" pitchFamily="18" charset="0"/>
              </a:rPr>
              <a:t>ребёнок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веру в себя, старается разрешать конфликты;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Times New Roman" pitchFamily="18" charset="0"/>
              </a:rPr>
              <a:t>ребёнок обладает развитым воображением, которое реализуется в разных видах деятельности, и прежде всего в игре; 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Times New Roman" pitchFamily="18" charset="0"/>
              </a:rPr>
              <a:t>ребёнок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Times New Roman" pitchFamily="18" charset="0"/>
              </a:rPr>
              <a:t>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ребёнка формируются предпосылки грамотности;</a:t>
            </a:r>
          </a:p>
          <a:p>
            <a:pPr eaLnBrk="1" hangingPunct="1">
              <a:lnSpc>
                <a:spcPct val="80000"/>
              </a:lnSpc>
            </a:pPr>
            <a:endParaRPr lang="ru-RU" sz="16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у ребёнка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ребёнок способен к волевым усилиям, может следовать социальным нормам и правилам поведения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ребёнок проявляет любознательность, задаёт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 п.; ребёнок способен к принятию собственных решений, опираясь на свои знания и умения в различных видах деятельности.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Содержательная часть Программы: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Содержательная часть Программы изложена по возрастным группам: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Первая младшая группа (от 2 до 3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Вторая младшая группа (от 3 до 4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Средняя группа (от 4 до 5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Старшая группа (от 5 до 6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Подготовительная к школе группа (от 6 до 7 лет).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500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>
          <a:xfrm>
            <a:off x="457200" y="836613"/>
            <a:ext cx="8229600" cy="581025"/>
          </a:xfrm>
        </p:spPr>
        <p:txBody>
          <a:bodyPr/>
          <a:lstStyle/>
          <a:p>
            <a:r>
              <a:rPr lang="ru-RU" sz="2800" b="1" smtClean="0">
                <a:latin typeface="Arial" charset="0"/>
              </a:rPr>
              <a:t/>
            </a:r>
            <a:br>
              <a:rPr lang="ru-RU" sz="2800" b="1" smtClean="0">
                <a:latin typeface="Arial" charset="0"/>
              </a:rPr>
            </a:br>
            <a:r>
              <a:rPr lang="ru-RU" sz="2800" b="1" smtClean="0"/>
              <a:t>Первая младшая группа(от 1.6 лет до 3 лет)</a:t>
            </a:r>
            <a:br>
              <a:rPr lang="ru-RU" sz="2800" b="1" smtClean="0"/>
            </a:br>
            <a:endParaRPr lang="ru-RU" sz="2800" b="1" smtClean="0"/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1400" smtClean="0"/>
              <a:t>     </a:t>
            </a:r>
            <a:r>
              <a:rPr lang="ru-RU" sz="1600" smtClean="0"/>
              <a:t>На третьем году жизни дети становятся самостоятельнее. Продолжает развиваться предметная деятельность, ситуативно-деловое общение ребенка и взрослого; совершенствуются восприятие, речь, начальные формы произвольного поведения, игры, наглядно-действенное мышление. Дети продолжают осваивать названия окружающих предметов, учатся выполнять простые словесные просьбы взрослых в пределах видимой наглядной ситуации. Интенсивно развивается активная речь детей.. Активный словарь достигает примерно 1000-1500 слов. К концу третьего года жизни речь становится средством общения ребенка со сверстниками. В этом возрасте у детей формируются новые виды деятельности: игра, рисование, конструирование. Совершенствуется слуховое восприятие, прежде всего фонематический слух. К трем годам дети воспринимают все звуки родного языка, но произносят их с большими искажениями. Основной формой мышления становится наглядно-действенная. Для детей этого возраста характерна неосознанность мотивов, импульсивность и зависимость чувств и желаний от ситуации. Дети легко заражаются эмоциональным состоянием сверстников.</a:t>
            </a:r>
            <a:endParaRPr lang="ru-RU" sz="2800" smtClean="0"/>
          </a:p>
        </p:txBody>
      </p:sp>
    </p:spTree>
  </p:cSld>
  <p:clrMapOvr>
    <a:masterClrMapping/>
  </p:clrMapOvr>
  <p:transition>
    <p:pull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941388"/>
          </a:xfrm>
        </p:spPr>
        <p:txBody>
          <a:bodyPr/>
          <a:lstStyle/>
          <a:p>
            <a:r>
              <a:rPr lang="ru-RU" sz="2800" b="1" smtClean="0"/>
              <a:t>Вторая младшая группа (от 3 до 4 лет)</a:t>
            </a:r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xfrm>
            <a:off x="457200" y="1412875"/>
            <a:ext cx="8229600" cy="4608513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Times New Roman" pitchFamily="18" charset="0"/>
              </a:rPr>
              <a:t>      В возрасте 3-4 лет ребенок общение ребенка становится внеситуативным. Игра становится ведущим видом деятельности в дошкольном возрасте. Главной особенностью игры является ее условность: выполнение одних действий с одними предметами предполагает их отнесенность К другим действиям с другими предметами. Основным содержанием игры младших дошкольников являются действия с игрушками и предметами-заместителями. Продолжительность игры небольшая. Младшие дошкольники ограничиваются игрой с одной-двумя ролями и простыми, неразвернутыми сюжетами. Большое значение для развития мелкой моторики имеет лепка. В этом возрасте детям доступны простейшие виды аппликации. По просьбе взрослого дети могут запомнить 3-4 слова и 5-6 названий предметов. К концу младшего дошкольного возраста они способны запомнить значительные отрывки из любимых произведений. Продолжает развиваться наглядно-действенное мышление. Конфликты между детьми возникают преимущественно по поводу игрушек. Положение ребенка в группе сверстников во многом определяется мнением воспитателя. Сознательное управление поведением только начинает складываться; во многом поведение ребенка еще ситуативно. Начинает развиваться самооценка, при этом дети в значительной мере ориентируются на оценку воспитателя. Продолжает развиваться также их половая идентификация, что проявляется в характере выбираемых игрушек и сюжетов.</a:t>
            </a:r>
          </a:p>
        </p:txBody>
      </p:sp>
    </p:spTree>
  </p:cSld>
  <p:clrMapOvr>
    <a:masterClrMapping/>
  </p:clrMapOvr>
  <p:transition>
    <p:pull dir="r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96925"/>
          </a:xfrm>
        </p:spPr>
        <p:txBody>
          <a:bodyPr/>
          <a:lstStyle/>
          <a:p>
            <a:r>
              <a:rPr lang="ru-RU" sz="3200" b="1" smtClean="0"/>
              <a:t>Средняя группа (от 4 до 5 лет)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>
                <a:latin typeface="Times New Roman" pitchFamily="18" charset="0"/>
              </a:rPr>
              <a:t>В игровой деятельности детей среднего дошкольного возраста появляются ролевые взаимодействия. Они указывают на то, что дошкольники начинают отделять себя от принятой роли. Происходит разделение игровых и реальных взаимодействий детей. Значительное развитие получает изобразительная деятельность. Дети могут рисовать основные геометрические фигуры, вырезать ножницами, наклеивать изображения на бумагу и т.д. Усложняется конструирование. Постройки могут включать 5-6 деталей. Формируются навыки конструирования по собственному замыслу, а также планирование последовательности действий. К концу среднего дошкольного возраста восприятие детей становится более развитым. Совершенствуется ориентация в пространстве. Возрастает объем памяти. Дети запоминают до 7-8 названий предметов. Начинает складываться произвольное запоминание: дети способны принять задачу на запоминание, помнят поручения взрослых, могут выучить небольшое стихотворение и т.д. Начинает развиваться образное мышление. Дети могут самостоятельно придумать небольшую сказку на заданную тему. Увеличивается устойчивость внимания. Ребенку оказывается доступной сосредоточенная деятельность в течение 15-20 минут. Он способен удерживать в памяти при выполнении каких-либо действий несложное условие. В среднем дошкольном возрасте улучшается произношение звуков и дикция.</a:t>
            </a:r>
            <a:r>
              <a:rPr lang="ru-RU" sz="1800" smtClean="0"/>
              <a:t> </a:t>
            </a:r>
          </a:p>
        </p:txBody>
      </p:sp>
    </p:spTree>
  </p:cSld>
  <p:clrMapOvr>
    <a:masterClrMapping/>
  </p:clrMapOvr>
  <p:transition>
    <p:pull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96925"/>
          </a:xfrm>
        </p:spPr>
        <p:txBody>
          <a:bodyPr/>
          <a:lstStyle/>
          <a:p>
            <a:r>
              <a:rPr lang="ru-RU" sz="2400" b="1" smtClean="0"/>
              <a:t>Старшая группа (от 5 до 6 лет)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>
                <a:latin typeface="Times New Roman" pitchFamily="18" charset="0"/>
              </a:rPr>
              <a:t>Дети шестого года жизни уже могут распределять роли до начала игры и строить свое поведение, придерживаясь роли. Действия детей в играх становятся разнообразными. Развивается изобразительная деятельность детей. Это возраст наиболее активного рисования. Конструирование характеризуется умением анализировать условия, в которых протекает эта деятельность. Дети овладевают обобщенным способом обследования образца, способны выделять основные части предполагаемой постройки. Конструктивная деятельность может осуществляться на основе схемы, по замыслу и по условиям. Продолжает совершенствоваться восприятие цвета, формы и величины, строения предметов; систематизируются представления детей. Однако дети могут испытывать трудности при анализе пространственного положения объектов, если сталкиваются с несоответствием формы и их пространственного расположения. В старшем дошкольном возрасте продолжает развиваться образное мышление. Дети способны не только решить задачу в наглядном плане, но и совершить преобразования объекта, указать, в какой последовательности объекты вступят во взаимодействие, и т.д. Кроме того, продолжают совершенствоваться обобщения, что является основой словесно логического мышления. Развитие воображения в этом возрасте позволяет детям сочинять достаточно оригинальные и последовательно разворачивающиеся истории </a:t>
            </a:r>
          </a:p>
        </p:txBody>
      </p:sp>
    </p:spTree>
  </p:cSld>
  <p:clrMapOvr>
    <a:masterClrMapping/>
  </p:clrMapOvr>
  <p:transition>
    <p:pull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725488"/>
          </a:xfrm>
        </p:spPr>
        <p:txBody>
          <a:bodyPr/>
          <a:lstStyle/>
          <a:p>
            <a:r>
              <a:rPr lang="ru-RU" sz="2800" b="1" smtClean="0"/>
              <a:t>Подготовительная к школе группа (от 6 до 7 лет)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 smtClean="0">
                <a:latin typeface="Times New Roman" pitchFamily="18" charset="0"/>
              </a:rPr>
              <a:t>Дети шестого года жизни уже могут распределять роли до начала игры и строить свое поведение, придерживаясь роли. Действия детей в играх становятся разнообразными. Развивается изобразительная деятельность детей. Это возраст наиболее активного рисования. Конструирование характеризуется умением анализировать условия, в которых протекает эта деятельность. Дети овладевают обобщенным способом обследования образца, способны выделять основные части предполагаемой постройки. Конструктивная деятельность может осуществляться на основе схемы, по замыслу и по условиям. Продолжает совершенствоваться восприятие цвета, формы и величины, строения предметов; систематизируются представления детей. Однако дети могут испытывать трудности при анализе пространственного положения объектов, если сталкиваются с несоответствием формы и их пространственного расположения. В старшем дошкольном возрасте продолжает развиваться образное мышление. Дети способны не только решить задачу в наглядном плане, но и совершить преобразования объекта, указать, в какой последовательности объекты вступят во взаимодействие, и т.д. Кроме того, продолжают совершенствоваться обобщения, что является основой словесно логического мышления. Развитие воображения в этом возрасте позволяет детям сочинять достаточно оригинальные и последовательно разворачивающиеся истории. Воображение будет активно развиваться лишь при условии проведения специальной работы по его активизации. Продолжают развиваться устойчивость, распределение, переключаемость внимания.</a:t>
            </a:r>
            <a:r>
              <a:rPr lang="ru-RU" sz="1600" smtClean="0"/>
              <a:t> </a:t>
            </a:r>
          </a:p>
        </p:txBody>
      </p:sp>
    </p:spTree>
  </p:cSld>
  <p:clrMapOvr>
    <a:masterClrMapping/>
  </p:clrMapOvr>
  <p:transition>
    <p:pull dir="r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формы взаимодействия с семьей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179388" y="1285875"/>
            <a:ext cx="8424862" cy="525780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1800" smtClean="0"/>
              <a:t>Знакомство с семьей: встречи-знакомства, посещение семей, анкетирование семей.</a:t>
            </a:r>
          </a:p>
          <a:p>
            <a:pPr algn="just" eaLnBrk="1" hangingPunct="1">
              <a:buFont typeface="Arial" charset="0"/>
              <a:buNone/>
            </a:pPr>
            <a:r>
              <a:rPr lang="ru-RU" sz="1800" smtClean="0"/>
              <a:t>Информирование родителей о ходе образовательного процесса: дни открытых дверей, индивидуальные и групповые консультации, родительские собрания, оформление информационных стендов, организация выставок детского творчества, приглашение родителей на детские концерты и праздники, создание памяток</a:t>
            </a:r>
            <a:r>
              <a:rPr lang="ru-RU" sz="1800" smtClean="0">
                <a:latin typeface="Arial" charset="0"/>
              </a:rPr>
              <a:t>.</a:t>
            </a:r>
          </a:p>
          <a:p>
            <a:pPr algn="just" eaLnBrk="1" hangingPunct="1">
              <a:buFont typeface="Arial" charset="0"/>
              <a:buNone/>
            </a:pPr>
            <a:r>
              <a:rPr lang="ru-RU" sz="1800" smtClean="0"/>
              <a:t> Образование родителей:</a:t>
            </a:r>
            <a:r>
              <a:rPr lang="ru-RU" sz="1800" smtClean="0">
                <a:latin typeface="Arial" charset="0"/>
              </a:rPr>
              <a:t> </a:t>
            </a:r>
            <a:r>
              <a:rPr lang="ru-RU" sz="1800" smtClean="0"/>
              <a:t>семинары, семинары-практикумы, проведение мастер-классов, тренингов</a:t>
            </a:r>
            <a:r>
              <a:rPr lang="ru-RU" sz="1800" smtClean="0">
                <a:latin typeface="Arial" charset="0"/>
              </a:rPr>
              <a:t>.</a:t>
            </a:r>
          </a:p>
          <a:p>
            <a:pPr algn="just" eaLnBrk="1" hangingPunct="1">
              <a:buFont typeface="Arial" charset="0"/>
              <a:buNone/>
            </a:pPr>
            <a:r>
              <a:rPr lang="ru-RU" sz="1800" smtClean="0"/>
              <a:t>Совместная деятельность: привлечение родителей к организации концерт</a:t>
            </a:r>
            <a:r>
              <a:rPr lang="ru-RU" sz="1800" smtClean="0">
                <a:latin typeface="Arial" charset="0"/>
              </a:rPr>
              <a:t>ов</a:t>
            </a:r>
            <a:r>
              <a:rPr lang="ru-RU" sz="1800" smtClean="0"/>
              <a:t> семейных праздников, прогулок, экскурсий, семейного театра, к участию в детской исследовательской и проектной деятельности.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684213" y="836613"/>
            <a:ext cx="8002587" cy="581025"/>
          </a:xfrm>
        </p:spPr>
        <p:txBody>
          <a:bodyPr/>
          <a:lstStyle/>
          <a:p>
            <a:pPr eaLnBrk="1" hangingPunct="1"/>
            <a:r>
              <a:rPr lang="ru-RU" sz="3200" b="1" smtClean="0"/>
              <a:t>Перечень комплексных программ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Перечень комплексных программ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</a:pPr>
            <a:r>
              <a:rPr lang="ru-RU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«От рождения до школы»: Примерная основная общеобразовательная программа дошкольного образования</a:t>
            </a:r>
            <a:r>
              <a:rPr lang="en-US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/</a:t>
            </a:r>
            <a:r>
              <a:rPr lang="ru-RU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под редакцией Н.Е. Веракса, Т.С.Комаровой, М.А. Васильевой Москва «Мозаика-Синтез»,2012.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endParaRPr lang="ru-RU" sz="1800" smtClean="0">
              <a:solidFill>
                <a:srgbClr val="000000"/>
              </a:solidFill>
              <a:latin typeface="Trebuchet MS" pitchFamily="34" charset="0"/>
              <a:cs typeface="Arial" charset="0"/>
            </a:endParaRP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ru-RU" sz="1800" b="1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Перечень национальных программ	</a:t>
            </a:r>
            <a:r>
              <a:rPr lang="ru-RU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Программы: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</a:pPr>
            <a:r>
              <a:rPr lang="ru-RU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«Кроха»: Образовательная программа воспитания ребенка от рождения до трех лет</a:t>
            </a:r>
            <a:r>
              <a:rPr lang="en-US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/</a:t>
            </a:r>
            <a:r>
              <a:rPr lang="ru-RU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Г.Г.Григорьева,2011.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</a:pPr>
            <a:r>
              <a:rPr lang="ru-RU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«Региональная программа дошкольного образования» автор Р.К. Шаехова, 2012.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</a:pPr>
            <a:r>
              <a:rPr lang="ru-RU" sz="180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Программа УМК по обучению детей татарскому и русскому языку, утвержденный Министерством образования и науки РТ, З.М. Зарипова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Основная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обще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образовательная программа </a:t>
            </a:r>
            <a:b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МБДОУ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«Покровско-Урустамакский детский сад»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составлена с учетом ФГОС дошкольного образования, особенностей ОУ, региона и муниципалитета, образовательных потребностей и запросов воспитанников. Определяет цель, задачи, планируемые результаты, содержание и организацию образовательного процесса на ступени дошкольного образования.</a:t>
            </a:r>
            <a:r>
              <a:rPr lang="ru-RU" sz="2400" b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sz="2400" b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100" b="1" i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100" b="1" i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100" b="1" i="1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1187450" y="692150"/>
            <a:ext cx="6985000" cy="1081088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accent2"/>
                </a:solidFill>
                <a:latin typeface="Times New Roman" pitchFamily="18" charset="0"/>
              </a:rPr>
              <a:t>Содержание воспитательно-образовательной работы по образовательным областям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- Социально-коммуникативное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Познавательное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Речевое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Художественно-эстетическое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Физическое развитие.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457200" y="836613"/>
            <a:ext cx="8229600" cy="58102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</a:rPr>
              <a:t>Социально-коммуникативное развитие направлено на:</a:t>
            </a:r>
            <a:r>
              <a:rPr lang="ru-RU" sz="1400" b="1" smtClean="0">
                <a:latin typeface="Times New Roman" pitchFamily="18" charset="0"/>
              </a:rPr>
              <a:t> </a:t>
            </a:r>
          </a:p>
        </p:txBody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усвоение норм и ценностей, принятых в обществе, включая моральные и нравственные ценности;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развитие общения и взаимодействия ребенка со взрослыми и сверстниками;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формирование позитивных установок к различным видам труда и творчества;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формирование основ безопасного поведения в быту, социуме, природе.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Содержимое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340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b="1" smtClean="0">
                <a:latin typeface="Times New Roman" pitchFamily="18" charset="0"/>
              </a:rPr>
              <a:t>Познавательное развитие предполагает:</a:t>
            </a:r>
          </a:p>
          <a:p>
            <a:r>
              <a:rPr lang="ru-RU" sz="2000" smtClean="0">
                <a:latin typeface="Times New Roman" pitchFamily="18" charset="0"/>
              </a:rPr>
              <a:t>развитие интересов детей, любознательности и познавательной мотивации; </a:t>
            </a:r>
          </a:p>
          <a:p>
            <a:r>
              <a:rPr lang="ru-RU" sz="2000" smtClean="0">
                <a:latin typeface="Times New Roman" pitchFamily="18" charset="0"/>
              </a:rPr>
              <a:t>формирование познавательных действий, становление сознания; </a:t>
            </a:r>
          </a:p>
          <a:p>
            <a:r>
              <a:rPr lang="ru-RU" sz="2000" smtClean="0">
                <a:latin typeface="Times New Roman" pitchFamily="18" charset="0"/>
              </a:rPr>
              <a:t>развитие воображения и творческой активности; </a:t>
            </a:r>
          </a:p>
          <a:p>
            <a:r>
              <a:rPr lang="ru-RU" sz="2000" smtClean="0">
                <a:latin typeface="Times New Roman" pitchFamily="18" charset="0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др.);</a:t>
            </a:r>
          </a:p>
          <a:p>
            <a:r>
              <a:rPr lang="ru-RU" sz="2000" smtClean="0">
                <a:latin typeface="Times New Roman" pitchFamily="18" charset="0"/>
              </a:rPr>
              <a:t>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xfrm>
            <a:off x="468313" y="1125538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b="1" smtClean="0"/>
              <a:t>Речевое развитие</a:t>
            </a:r>
            <a:r>
              <a:rPr lang="ru-RU" sz="2400" smtClean="0"/>
              <a:t> включает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владение речью как средством общения и культуры;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обогащение активного словаря;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развитие связной, грамматически правильной диалогической и монологической речи;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развитие речевого творчества;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развитие звуковой и интонационной культуры речи, фонематического слуха;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формирование звуковой аналитико-синтетической активности как предпосылки обучения грамоте.</a:t>
            </a:r>
          </a:p>
        </p:txBody>
      </p:sp>
    </p:spTree>
  </p:cSld>
  <p:clrMapOvr>
    <a:masterClrMapping/>
  </p:clrMapOvr>
  <p:transition>
    <p:pull dir="r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b="1" smtClean="0"/>
              <a:t>Художественно-эстетическое развитие</a:t>
            </a:r>
            <a:r>
              <a:rPr lang="ru-RU" sz="2000" smtClean="0"/>
              <a:t> предполагает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становление эстетического отношения к окружающему миру;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формирование элементарных представлений о видах искусства;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 восприятие музыки, художественной литературы, фольклора;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стимулирование сопереживания персонажам художественных произведений;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 реализацию самостоятельной творческой деятельности детей (изобразительной, конструктивно-модельной, музыкальной и др.).</a:t>
            </a:r>
          </a:p>
        </p:txBody>
      </p:sp>
    </p:spTree>
  </p:cSld>
  <p:clrMapOvr>
    <a:masterClrMapping/>
  </p:clrMapOvr>
  <p:transition>
    <p:pull dir="r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latin typeface="Times New Roman" pitchFamily="18" charset="0"/>
              </a:rPr>
              <a:t>Физическое развитие</a:t>
            </a:r>
            <a:r>
              <a:rPr lang="ru-RU" sz="2000" smtClean="0">
                <a:latin typeface="Times New Roman" pitchFamily="18" charset="0"/>
              </a:rPr>
              <a:t> включает: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формирование начальных представлений о некоторых видах спорта, овладение подвижными играми с правилами;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становление целенаправленности и саморегуляции в двигательной сфере; 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</p:spTree>
  </p:cSld>
  <p:clrMapOvr>
    <a:masterClrMapping/>
  </p:clrMapOvr>
  <p:transition>
    <p:pull dir="r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8914" name="Рисунок 3" descr="7c2cf7fb5e5b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2214563"/>
            <a:ext cx="41910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476250"/>
            <a:ext cx="8229600" cy="941388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Times New Roman" pitchFamily="18" charset="0"/>
              </a:rPr>
              <a:t>Программа направлена на: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создание условий развития детей дошкольного возраста, открывающих возможности позитивной социализации ребенка, его всестороннего личностного развития, развития инициативы и творческих способностей на основе сотрудничества со взрослыми и сверстниками и соответствующим дошкольному возрасту видам деятельности;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Разностороннее развитие детей с учетом их возрастных и индивидуальных особенностей, достижение уровня развития, необходимого и достаточного для успешного освоения образовательных программ начального общего образования,  на основе индивидуального подхода к детям.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196" y="982644"/>
            <a:ext cx="8229600" cy="785818"/>
          </a:xfrm>
        </p:spPr>
        <p:txBody>
          <a:bodyPr rtlCol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Ведущие цели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Программы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Создание благоприятных условий для полноценного проживания ребенком дошкольного детства;</a:t>
            </a:r>
          </a:p>
          <a:p>
            <a:pPr eaLnBrk="1" hangingPunct="1"/>
            <a:r>
              <a:rPr lang="ru-RU" sz="2000" smtClean="0"/>
              <a:t>Формирование общей культуры;</a:t>
            </a:r>
          </a:p>
          <a:p>
            <a:pPr eaLnBrk="1" hangingPunct="1"/>
            <a:r>
              <a:rPr lang="ru-RU" sz="2000" smtClean="0"/>
              <a:t>Разносторонне, полноценное развитие личности ребенка, развитие его физических, интеллектуальных, нравственных, эстетических и личностных качеств; формирование предпосылок учебной деятельности, сохранение и укрепление здоровья детей, обеспеченье и укрепление здоровья детей, обеспечение безопасности жизнедеятельности, социализация ребенка в обществе сверстников.</a:t>
            </a:r>
          </a:p>
          <a:p>
            <a:pPr eaLnBrk="1" hangingPunct="1"/>
            <a:endParaRPr lang="ru-RU" sz="3600" smtClean="0"/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1"/>
          </p:nvPr>
        </p:nvSpPr>
        <p:spPr>
          <a:xfrm>
            <a:off x="684213" y="981075"/>
            <a:ext cx="8002587" cy="5145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accent2"/>
                </a:solidFill>
              </a:rPr>
              <a:t>Программа предусматривает решение следующих задач: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равных возможностей для полноценного развития каждого ребенка в период дошкольного детства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преемственности целей, задач и содержание образования, реализуемых в рамках образовательных программ различных уровней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 и т.д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социо-культурных ценностей и принятых в обществе норм и правил поведения в интересах человека, семьи, общества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Формирование общей культуры личности детей, в том числе ценностей ЗОЖ, развития их социальных, нравственных, эстетических, интеллектуальных, физических качеств, инициативности, самостоятельности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вариативности и разнообразия содержания Программы и организационных форм  дошкольного образования с учетом образовательных потребностей, способностей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Формирование социокультурной среды, соответствующей возрастным ,  индивидуальным, психологическим и физиологическим особенностям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повышения компетентности  родителей  в вопросах развития и образования, охраны и укрепления здоровья 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Оказание консультативной и методической помощи родителям по вопросам образования детей.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 rtlCol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Принципы построения Программы: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642938" y="1428750"/>
            <a:ext cx="8229600" cy="4525963"/>
          </a:xfrm>
        </p:spPr>
        <p:txBody>
          <a:bodyPr/>
          <a:lstStyle/>
          <a:p>
            <a:pPr eaLnBrk="1" hangingPunct="1"/>
            <a:r>
              <a:rPr lang="ru-RU" sz="2000" smtClean="0"/>
              <a:t>Принцип развивающего образования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научной обоснованности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единства воспитательных, развивающих, и обучающих целей и задач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активности, инициативности и субъектности развития ребенка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ведущей роли личностного развития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уникальности и самоценности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адаптивности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психологической комфортности</a:t>
            </a:r>
            <a:r>
              <a:rPr lang="ru-RU" sz="2000" smtClean="0">
                <a:latin typeface="Arial" charset="0"/>
              </a:rPr>
              <a:t>.</a:t>
            </a:r>
          </a:p>
          <a:p>
            <a:pPr eaLnBrk="1" hangingPunct="1"/>
            <a:endParaRPr lang="ru-RU" sz="20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000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725488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Times New Roman" pitchFamily="18" charset="0"/>
              </a:rPr>
              <a:t>Характеристика кадрового состава</a:t>
            </a:r>
          </a:p>
        </p:txBody>
      </p:sp>
      <p:graphicFrame>
        <p:nvGraphicFramePr>
          <p:cNvPr id="44165" name="Group 133"/>
          <p:cNvGraphicFramePr>
            <a:graphicFrameLocks noGrp="1"/>
          </p:cNvGraphicFramePr>
          <p:nvPr>
            <p:ph type="body" idx="1"/>
          </p:nvPr>
        </p:nvGraphicFramePr>
        <p:xfrm>
          <a:off x="539750" y="1916113"/>
          <a:ext cx="8147050" cy="4033837"/>
        </p:xfrm>
        <a:graphic>
          <a:graphicData uri="http://schemas.openxmlformats.org/drawingml/2006/table">
            <a:tbl>
              <a:tblPr/>
              <a:tblGrid>
                <a:gridCol w="2716213"/>
                <a:gridCol w="2714625"/>
                <a:gridCol w="2716212"/>
              </a:tblGrid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1. По образованию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Высшее профессиональное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Среднее профессиональное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Обучаются заочно в ВУЗе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2. По стажу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От 5 до 10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От 10 и выше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Высшая квалификационная категория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3. По результатам аттестации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Первая квалификационная категория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Соответствие занимаемой должности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Организация жизни и воспитания детей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914400" y="1785938"/>
            <a:ext cx="822960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Режим дня;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Предметно‐развивающая образовательная среда;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Интеграция образовательных областей;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Формы работы с детьми;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Проектирование воспитательно‐образовательного процесса.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755650" y="549275"/>
            <a:ext cx="7931150" cy="868363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hlink"/>
                </a:solidFill>
              </a:rPr>
              <a:t/>
            </a:r>
            <a:br>
              <a:rPr lang="ru-RU" sz="2400" b="1" smtClean="0">
                <a:solidFill>
                  <a:schemeClr val="hlink"/>
                </a:solidFill>
              </a:rPr>
            </a:br>
            <a:r>
              <a:rPr lang="ru-RU" sz="2400" b="1" smtClean="0">
                <a:solidFill>
                  <a:schemeClr val="hlink"/>
                </a:solidFill>
              </a:rPr>
              <a:t>Целевые ориентиры образования в раннем возрасте: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200" smtClean="0">
                <a:latin typeface="Times New Roman" pitchFamily="18" charset="0"/>
              </a:rPr>
              <a:t>ребёнок интересуется окружающими предметами и активно действует с ними; </a:t>
            </a:r>
            <a:r>
              <a:rPr lang="ru-RU" sz="1400" smtClean="0">
                <a:latin typeface="Times New Roman" pitchFamily="18" charset="0"/>
              </a:rPr>
              <a:t>эмоционально вовлечён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eaLnBrk="1" hangingPunct="1">
              <a:lnSpc>
                <a:spcPct val="90000"/>
              </a:lnSpc>
            </a:pPr>
            <a:r>
              <a:rPr lang="ru-RU" sz="1400" smtClean="0">
                <a:latin typeface="Times New Roman" pitchFamily="18" charset="0"/>
              </a:rPr>
              <a:t>ребёнок использует специфические, культурно фиксированные предметные действия, знает назначение бытовых предметов (ложки, расчёски,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eaLnBrk="1" hangingPunct="1">
              <a:lnSpc>
                <a:spcPct val="90000"/>
              </a:lnSpc>
            </a:pPr>
            <a:r>
              <a:rPr lang="ru-RU" sz="1400" smtClean="0">
                <a:latin typeface="Times New Roman" pitchFamily="18" charset="0"/>
              </a:rPr>
              <a:t>ребёнок владеет активной и пассивной речью, включённой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eaLnBrk="1" hangingPunct="1">
              <a:lnSpc>
                <a:spcPct val="90000"/>
              </a:lnSpc>
            </a:pPr>
            <a:r>
              <a:rPr lang="ru-RU" sz="1400" smtClean="0">
                <a:latin typeface="Times New Roman" pitchFamily="18" charset="0"/>
              </a:rPr>
              <a:t>ребёнок стремится к общению со взрослыми и активно подражает им в движениях и действиях; появляются игры, в которых ребёнок воспроизводит действия взрослого;</a:t>
            </a:r>
          </a:p>
          <a:p>
            <a:pPr eaLnBrk="1" hangingPunct="1">
              <a:lnSpc>
                <a:spcPct val="90000"/>
              </a:lnSpc>
            </a:pPr>
            <a:r>
              <a:rPr lang="ru-RU" sz="1400" smtClean="0">
                <a:latin typeface="Times New Roman" pitchFamily="18" charset="0"/>
              </a:rPr>
              <a:t>ребёнок проявляет интерес к сверстникам; наблюдает за их действиями и подражает им;</a:t>
            </a:r>
          </a:p>
          <a:p>
            <a:pPr eaLnBrk="1" hangingPunct="1">
              <a:lnSpc>
                <a:spcPct val="90000"/>
              </a:lnSpc>
            </a:pPr>
            <a:r>
              <a:rPr lang="ru-RU" sz="1400" smtClean="0">
                <a:latin typeface="Times New Roman" pitchFamily="18" charset="0"/>
              </a:rPr>
              <a:t>ребёнок интересуется стихами, песнями и сказками, рассматривает картинки, стремится двигаться под музыку; проявляет эмоциональный отклик на различные произведения культуры и искусства;</a:t>
            </a:r>
          </a:p>
          <a:p>
            <a:pPr eaLnBrk="1" hangingPunct="1">
              <a:lnSpc>
                <a:spcPct val="90000"/>
              </a:lnSpc>
            </a:pPr>
            <a:r>
              <a:rPr lang="ru-RU" sz="1400" smtClean="0">
                <a:latin typeface="Times New Roman" pitchFamily="18" charset="0"/>
              </a:rPr>
              <a:t>у ребёнка развита крупная моторика, он стремится осваивать различные виды движений (бег, лазанье, перешагивание и пр.)</a:t>
            </a:r>
          </a:p>
          <a:p>
            <a:pPr eaLnBrk="1" hangingPunct="1">
              <a:lnSpc>
                <a:spcPct val="80000"/>
              </a:lnSpc>
            </a:pPr>
            <a:endParaRPr lang="ru-RU" sz="14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2270</Words>
  <Application>Microsoft Office PowerPoint</Application>
  <PresentationFormat>Экран (4:3)</PresentationFormat>
  <Paragraphs>138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Georgia</vt:lpstr>
      <vt:lpstr>Calibri</vt:lpstr>
      <vt:lpstr>Times New Roman</vt:lpstr>
      <vt:lpstr>Wingdings</vt:lpstr>
      <vt:lpstr>Trebuchet MS</vt:lpstr>
      <vt:lpstr>Тема Office</vt:lpstr>
      <vt:lpstr>Слайд 1</vt:lpstr>
      <vt:lpstr>Слайд 2</vt:lpstr>
      <vt:lpstr>Программа направлена на:</vt:lpstr>
      <vt:lpstr>Слайд 4</vt:lpstr>
      <vt:lpstr>Слайд 5</vt:lpstr>
      <vt:lpstr>Слайд 6</vt:lpstr>
      <vt:lpstr>Характеристика кадрового состава</vt:lpstr>
      <vt:lpstr>Слайд 8</vt:lpstr>
      <vt:lpstr> Целевые ориентиры образования в раннем возрасте:</vt:lpstr>
      <vt:lpstr>  Целевые ориентиры образования на этапе завершения дошкольного образования: </vt:lpstr>
      <vt:lpstr>Слайд 11</vt:lpstr>
      <vt:lpstr>Слайд 12</vt:lpstr>
      <vt:lpstr> Первая младшая группа(от 1.6 лет до 3 лет) </vt:lpstr>
      <vt:lpstr>Вторая младшая группа (от 3 до 4 лет)</vt:lpstr>
      <vt:lpstr>Средняя группа (от 4 до 5 лет)</vt:lpstr>
      <vt:lpstr>Старшая группа (от 5 до 6 лет)</vt:lpstr>
      <vt:lpstr>Подготовительная к школе группа (от 6 до 7 лет)</vt:lpstr>
      <vt:lpstr>Слайд 18</vt:lpstr>
      <vt:lpstr>Перечень комплексных программ</vt:lpstr>
      <vt:lpstr>Содержание воспитательно-образовательной работы по образовательным областям</vt:lpstr>
      <vt:lpstr>Социально-коммуникативное развитие направлено на: </vt:lpstr>
      <vt:lpstr>Слайд 22</vt:lpstr>
      <vt:lpstr>Слайд 23</vt:lpstr>
      <vt:lpstr>Слайд 24</vt:lpstr>
      <vt:lpstr>Слайд 25</vt:lpstr>
      <vt:lpstr>Слайд 26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«ОТ РОЖДЕНИЯ ДО ШКОЛЫ»</dc:title>
  <dc:creator>Владелец</dc:creator>
  <cp:lastModifiedBy>Галинка</cp:lastModifiedBy>
  <cp:revision>25</cp:revision>
  <dcterms:created xsi:type="dcterms:W3CDTF">2014-05-19T17:45:20Z</dcterms:created>
  <dcterms:modified xsi:type="dcterms:W3CDTF">2016-10-15T15:00:58Z</dcterms:modified>
</cp:coreProperties>
</file>