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2" r:id="rId5"/>
    <p:sldId id="258" r:id="rId6"/>
    <p:sldId id="259" r:id="rId7"/>
    <p:sldId id="266" r:id="rId8"/>
    <p:sldId id="265" r:id="rId9"/>
    <p:sldId id="269" r:id="rId10"/>
    <p:sldId id="274" r:id="rId11"/>
    <p:sldId id="271" r:id="rId12"/>
    <p:sldId id="277" r:id="rId13"/>
    <p:sldId id="275" r:id="rId14"/>
    <p:sldId id="278" r:id="rId15"/>
    <p:sldId id="279" r:id="rId16"/>
    <p:sldId id="280" r:id="rId17"/>
    <p:sldId id="282" r:id="rId18"/>
    <p:sldId id="286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Старшая группа</a:t>
            </a:r>
          </a:p>
        </c:rich>
      </c:tx>
      <c:layout>
        <c:manualLayout>
          <c:xMode val="edge"/>
          <c:yMode val="edge"/>
          <c:x val="0.25747917491107392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449961902326226E-2"/>
          <c:y val="0.26340836342936164"/>
          <c:w val="0.70851558398950132"/>
          <c:h val="0.7176092519685065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Старшая группа</c:v>
                </c:pt>
              </c:strCache>
            </c:strRef>
          </c:tx>
          <c:explosion val="2"/>
          <c:dPt>
            <c:idx val="1"/>
            <c:bubble3D val="0"/>
            <c:explosion val="5"/>
          </c:dPt>
          <c:dPt>
            <c:idx val="2"/>
            <c:bubble3D val="0"/>
            <c:explosion val="0"/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0.25</c:v>
                </c:pt>
                <c:pt idx="1">
                  <c:v>0.4</c:v>
                </c:pt>
                <c:pt idx="2">
                  <c:v>0.35000000000000031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58386-6245-49DA-9314-713446A57C8A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2DBEC-4FEE-454F-93E0-80FF7AA25D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746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21429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1000108"/>
            <a:ext cx="6643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Индивидуальный план работы по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самообразованию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5074" y="4143380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Ахметшина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Л.М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967335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«Развитие речи детей старшего дошкольного возраста средствами малых форм фольклора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00100" y="1142984"/>
            <a:ext cx="7000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 целью обогащения речи наметила следующие задачи: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42976" y="2214554"/>
            <a:ext cx="67866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Разучивание с детьми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пословиц, поговорок,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чистоговорок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скороговорок.</a:t>
            </a:r>
          </a:p>
          <a:p>
            <a:pPr marL="457200" indent="-45720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Использование бесед после прочтения сказок, загадывания загадок; обыгрывание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драматизация сказок, обыгрывание  игровых ситуаций.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57158" y="1071546"/>
            <a:ext cx="8286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Принципы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1500174"/>
            <a:ext cx="61436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Принцип активности и посильной самостоятельности;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познавательной активности;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действенного участия;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системности;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наглядности;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проблемности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проживания;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открытости;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позитивизма;</a:t>
            </a:r>
          </a:p>
          <a:p>
            <a:pPr algn="just">
              <a:buFontTx/>
              <a:buChar char="-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Принцип вариативности;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Принцип последовательности.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71538" y="785794"/>
            <a:ext cx="6858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Взаимосвязь различных видов деятельности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14744" y="2500306"/>
            <a:ext cx="2000264" cy="9144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Малые фольклорные формы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14942" y="1285860"/>
            <a:ext cx="1857388" cy="64294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Коммуника-тивная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215074" y="2357430"/>
            <a:ext cx="1843094" cy="6429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Трудовая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15008" y="3500438"/>
            <a:ext cx="2057408" cy="64294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Познавательно-исследовательская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500298" y="1285860"/>
            <a:ext cx="1914532" cy="642942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357290" y="2285992"/>
            <a:ext cx="1857388" cy="7143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43042" y="3571876"/>
            <a:ext cx="1985970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Музыкально-художественная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786182" y="4214818"/>
            <a:ext cx="2214578" cy="7143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Продуктивная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Двойная стрелка вверх/вниз 13"/>
          <p:cNvSpPr/>
          <p:nvPr/>
        </p:nvSpPr>
        <p:spPr>
          <a:xfrm rot="19526820">
            <a:off x="3818401" y="1902096"/>
            <a:ext cx="484632" cy="669434"/>
          </a:xfrm>
          <a:prstGeom prst="up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войная стрелка вверх/вниз 14"/>
          <p:cNvSpPr/>
          <p:nvPr/>
        </p:nvSpPr>
        <p:spPr>
          <a:xfrm rot="1520469">
            <a:off x="5134597" y="1854278"/>
            <a:ext cx="484632" cy="734969"/>
          </a:xfrm>
          <a:prstGeom prst="up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войная стрелка вверх/вниз 15"/>
          <p:cNvSpPr/>
          <p:nvPr/>
        </p:nvSpPr>
        <p:spPr>
          <a:xfrm rot="17141117">
            <a:off x="3247105" y="2520888"/>
            <a:ext cx="484632" cy="583052"/>
          </a:xfrm>
          <a:prstGeom prst="up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войная стрелка вверх/вниз 16"/>
          <p:cNvSpPr/>
          <p:nvPr/>
        </p:nvSpPr>
        <p:spPr>
          <a:xfrm rot="4553206">
            <a:off x="5753588" y="2543633"/>
            <a:ext cx="484632" cy="589092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верх/вниз 17"/>
          <p:cNvSpPr/>
          <p:nvPr/>
        </p:nvSpPr>
        <p:spPr>
          <a:xfrm rot="2921625">
            <a:off x="3539503" y="3213341"/>
            <a:ext cx="484632" cy="645560"/>
          </a:xfrm>
          <a:prstGeom prst="up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верх/вниз 18"/>
          <p:cNvSpPr/>
          <p:nvPr/>
        </p:nvSpPr>
        <p:spPr>
          <a:xfrm>
            <a:off x="4572000" y="3429000"/>
            <a:ext cx="484632" cy="785818"/>
          </a:xfrm>
          <a:prstGeom prst="up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ая стрелка вверх/вниз 19"/>
          <p:cNvSpPr/>
          <p:nvPr/>
        </p:nvSpPr>
        <p:spPr>
          <a:xfrm rot="19096411">
            <a:off x="5529707" y="3139271"/>
            <a:ext cx="484632" cy="60518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00100" y="500042"/>
            <a:ext cx="7072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 работе использовались различные методы 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1285860"/>
            <a:ext cx="69294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Наглядные методы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позволяли формировать яркие представления о фольклоре, давали возможность ребёнку всматриваться в явления окружающего мира, выделять в них существенное, основное, замечать происходящие изменения, устанавливать причины, делать выводы;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Практические методы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позволяли уточнять и углублять представления детей о фольклоре, способствовали возникновению атмосферы заинтересованности;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Словесные методы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помогали формировать у детей эмоционально-положительное отношение к жанрам устного народного творчества, позволяли в кратчайший срок передать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детям информацию.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71538" y="857232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Приёмы: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357298"/>
            <a:ext cx="792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приём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инсценирования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произведения с помощью специально отобранных средств;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рассказ воспитателя с использованием иллюстрации, картинок, показ слайдов, видеофильмов;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приём действенного соучастия рассчитан на активное вхождение детей в развёртывающееся перед их глазами действие;</a:t>
            </a:r>
          </a:p>
          <a:p>
            <a:pPr algn="just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приём усиления зрительных впечатлений рассчитан на поддержание ориентировочной активности наглядными средствами;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-приём речевого образца – правильная речевая деятельность воспитателя;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-хоровые и индивидуальные повторения, которые обеспечивают тренировку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речедвигательного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аппарата детей;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-заучивание наизусть по ролям, сочинение сказок;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-приём оценки ответа или действия и исправление;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-показ способов действий.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47206694_1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SL3813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49809">
            <a:off x="349493" y="665902"/>
            <a:ext cx="3929090" cy="2928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SL3813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498201">
            <a:off x="4842581" y="810082"/>
            <a:ext cx="3836726" cy="3051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79628778_obhgrskwmjuybz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SL3813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14290"/>
            <a:ext cx="3976715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SL3813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3500438"/>
            <a:ext cx="4190997" cy="3143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SL38138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1071546"/>
            <a:ext cx="4190997" cy="3143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42976" y="714356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Формы работы с родителями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142984"/>
            <a:ext cx="77867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беседы, анкетирование, папки-передвижки;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-консультации для родителей: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«Значение чтения малых фольклорных форм для развития речи дошкольника»;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«Пословицы и поговорки – источник воспитания нравственных качеств дошкольника;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«Использование детского фольклора в развитии речи»;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открытых мероприятий: «Поиграй, посмеши, свою удаль покажи!», «Смех, да веселье», «Весела была беседа»;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совместное участие родителей и детей в фольклорных праздниках и развлечениях: «Здравствуй,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Сюмбеля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«Праздник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Нардуган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и.т.д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выставки совместных рисунков детей и родителей: «Лето красное, звонче пой!», «Осень в гости к нам пришла», «Мой дом, моя семья».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00100" y="785794"/>
            <a:ext cx="70723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мониторинга речевого развития детей</a:t>
            </a:r>
          </a:p>
          <a:p>
            <a:pPr algn="ctr"/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1785926"/>
          <a:ext cx="6096000" cy="278608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2000"/>
                <a:gridCol w="1016000"/>
                <a:gridCol w="1016000"/>
                <a:gridCol w="1016000"/>
                <a:gridCol w="1016000"/>
              </a:tblGrid>
              <a:tr h="928694">
                <a:tc rowSpan="2"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Старш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Май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4347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35%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15%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43042" y="2357430"/>
            <a:ext cx="185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Уровень развития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3306" y="1928802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Старшая группа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2012 – 2013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43570" y="1928802"/>
            <a:ext cx="192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Подготовительная группа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2013 – 2014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321468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Высокий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1604" y="371475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Средний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1604" y="414338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Низкий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868" y="2714620"/>
            <a:ext cx="1000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Сентябрь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ramky_narod_ru2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571604" y="2428868"/>
            <a:ext cx="47863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 внимание !</a:t>
            </a:r>
            <a:endParaRPr lang="ru-RU" sz="5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47206694_1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4572000" y="928670"/>
            <a:ext cx="4214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Ахметшина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Мансуровна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0562" y="2143116"/>
            <a:ext cx="44291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 МКДОУ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«Радуга»</a:t>
            </a:r>
          </a:p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Педагогический стаж работы: 25 лет</a:t>
            </a:r>
          </a:p>
          <a:p>
            <a:pPr algn="ctr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Образование: высшее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214414" y="1357298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Нормативные документы: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4414" y="2071678"/>
            <a:ext cx="69294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Закон РФ «Об образовании»;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«Конвенция о правах ребёнка»;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Типовое положение о дошкольном образовательном учреждении;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Федеральные государственные требования к основной общеобразовательной программе;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«Концепция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дошкольного воспитания».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214414" y="1714488"/>
            <a:ext cx="72866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Направление моей деятельности: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2571744"/>
            <a:ext cx="6643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малые фольклорные формы, сказки, детские постановки, фольклорные праздники и развлечения, театрализованные игры в развитии речи детей старшего дошкольного возраста.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71604" y="1571612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Противоречие: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2285992"/>
            <a:ext cx="55007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 потенциальными возможностями малых форм фольклора в речевом развитии старших дошкольников и недостаточной обеспеченностью педагогов дошкольного образования методиками развития речи детей средствами малых форм фольклора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285852" y="1643050"/>
            <a:ext cx="6143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выявить оптимальные условия, способствующие формированию развития речи детей старшего дошкольного возраста средствами малых форм фольклора.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4414" y="3143248"/>
            <a:ext cx="635798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Объект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процесс речевого развития старших дошкольников в дошкольном образовательном учреждении.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857224" y="1357298"/>
            <a:ext cx="735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8662" y="2000240"/>
            <a:ext cx="72866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Определить основные методы и формы использования малых форм фольклора в процессе речевого развития детей.</a:t>
            </a:r>
          </a:p>
          <a:p>
            <a:pPr marL="457200" indent="-457200">
              <a:buAutoNum type="arabicPeriod" startAt="2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у детей навыки художественно-речевой деятельности, интереса и любви к фольклору.</a:t>
            </a:r>
          </a:p>
          <a:p>
            <a:pPr marL="457200" indent="-457200">
              <a:buAutoNum type="arabicPeriod" startAt="3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Отследить мониторинг изменения уровня речевого развития в процессе работы.</a:t>
            </a:r>
          </a:p>
          <a:p>
            <a:pPr marL="457200" indent="-4572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    Приобщить родителей к активному участию в жизни ДОУ.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00100" y="1428736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При рассмотрении состояния исследуемой проблемы на практике использовались такие методы: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2643182"/>
            <a:ext cx="6858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анализ методической литературы по проблеме речевого развития;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мониторинг художественно-речевого развития детей;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наблюдения;</a:t>
            </a: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беседы;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анкетирование родителей и анализ полученных данных.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Содержимое 3" descr="79970861_larg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5" name="Диаграмма 4"/>
          <p:cNvGraphicFramePr/>
          <p:nvPr/>
        </p:nvGraphicFramePr>
        <p:xfrm>
          <a:off x="2071670" y="2357430"/>
          <a:ext cx="5286412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5786" y="1142984"/>
            <a:ext cx="76438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Мониторинг выявления уровня развития речевых навыков и умений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Сентябрь 2013г.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724</Words>
  <Application>Microsoft Office PowerPoint</Application>
  <PresentationFormat>Экран (4:3)</PresentationFormat>
  <Paragraphs>112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Кафия</cp:lastModifiedBy>
  <cp:revision>79</cp:revision>
  <dcterms:created xsi:type="dcterms:W3CDTF">2012-10-28T11:00:30Z</dcterms:created>
  <dcterms:modified xsi:type="dcterms:W3CDTF">2014-03-18T16:55:04Z</dcterms:modified>
</cp:coreProperties>
</file>