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7"/>
  </p:notesMasterIdLst>
  <p:sldIdLst>
    <p:sldId id="256" r:id="rId3"/>
    <p:sldId id="274" r:id="rId4"/>
    <p:sldId id="262" r:id="rId5"/>
    <p:sldId id="284" r:id="rId6"/>
    <p:sldId id="283" r:id="rId7"/>
    <p:sldId id="264" r:id="rId8"/>
    <p:sldId id="272" r:id="rId9"/>
    <p:sldId id="290" r:id="rId10"/>
    <p:sldId id="293" r:id="rId11"/>
    <p:sldId id="296" r:id="rId12"/>
    <p:sldId id="297" r:id="rId13"/>
    <p:sldId id="302" r:id="rId14"/>
    <p:sldId id="301" r:id="rId15"/>
    <p:sldId id="299" r:id="rId16"/>
    <p:sldId id="300" r:id="rId17"/>
    <p:sldId id="273" r:id="rId18"/>
    <p:sldId id="329" r:id="rId19"/>
    <p:sldId id="328" r:id="rId20"/>
    <p:sldId id="323" r:id="rId21"/>
    <p:sldId id="325" r:id="rId22"/>
    <p:sldId id="327" r:id="rId23"/>
    <p:sldId id="326" r:id="rId24"/>
    <p:sldId id="331" r:id="rId25"/>
    <p:sldId id="32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0F2E44-C39B-4ED7-91B7-4B14E191BF1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351B2-B261-4A14-BCF8-FE5A8A627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4664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6A2A49-32D3-4EE1-A798-6BA4259E7643}" type="slidenum">
              <a:rPr lang="ru-RU"/>
              <a:pPr/>
              <a:t>24</a:t>
            </a:fld>
            <a:endParaRPr lang="ru-RU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img3.imgbb.ru/8/7/d/87d6f816e3946bde6e0094a8b5e6c689.pn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11" Type="http://schemas.openxmlformats.org/officeDocument/2006/relationships/image" Target="../media/image31.jpeg"/><Relationship Id="rId5" Type="http://schemas.openxmlformats.org/officeDocument/2006/relationships/image" Target="../media/image25.pn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052736"/>
            <a:ext cx="7772400" cy="518457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4400" dirty="0" smtClean="0">
                <a:solidFill>
                  <a:srgbClr val="C00000"/>
                </a:solidFill>
              </a:rPr>
              <a:t>Игровые приемы работы по развитию речи у детей дошкольного возраста.</a:t>
            </a:r>
            <a:r>
              <a:rPr lang="ru-RU" sz="4400" b="1" dirty="0" smtClean="0">
                <a:solidFill>
                  <a:srgbClr val="C00000"/>
                </a:solidFill>
              </a:rPr>
              <a:t> </a:t>
            </a:r>
            <a:endParaRPr lang="ru-RU" sz="4400" dirty="0">
              <a:solidFill>
                <a:srgbClr val="C00000"/>
              </a:solidFill>
            </a:endParaRPr>
          </a:p>
        </p:txBody>
      </p:sp>
      <p:pic>
        <p:nvPicPr>
          <p:cNvPr id="5" name="i-main-pic" descr="Картинка 974 из 1200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692696"/>
            <a:ext cx="7056784" cy="1632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Лы-лы-лы</a:t>
            </a:r>
            <a:r>
              <a:rPr lang="ru-RU" dirty="0" smtClean="0"/>
              <a:t>- моем мы …</a:t>
            </a:r>
            <a:endParaRPr lang="ru-RU" dirty="0"/>
          </a:p>
        </p:txBody>
      </p:sp>
      <p:pic>
        <p:nvPicPr>
          <p:cNvPr id="8194" name="Picture 2" descr="C:\Users\Lenovo\Desktop\Л\images (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060848"/>
            <a:ext cx="7007951" cy="46634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Ло-ло-ло</a:t>
            </a:r>
            <a:r>
              <a:rPr lang="ru-RU" dirty="0" smtClean="0"/>
              <a:t>-  одеяло мне …</a:t>
            </a:r>
            <a:endParaRPr lang="ru-RU" dirty="0"/>
          </a:p>
        </p:txBody>
      </p:sp>
      <p:pic>
        <p:nvPicPr>
          <p:cNvPr id="13314" name="Picture 2" descr="C:\Users\Lenovo\Desktop\Л\images (1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72816"/>
            <a:ext cx="6410271" cy="48015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err="1" smtClean="0"/>
              <a:t>Ол</a:t>
            </a:r>
            <a:r>
              <a:rPr lang="ru-RU" dirty="0" err="1"/>
              <a:t>-</a:t>
            </a:r>
            <a:r>
              <a:rPr lang="ru-RU" dirty="0" err="1" smtClean="0"/>
              <a:t>ол-ол</a:t>
            </a:r>
            <a:r>
              <a:rPr lang="ru-RU" dirty="0" smtClean="0"/>
              <a:t>- покупаем новый …</a:t>
            </a:r>
            <a:endParaRPr lang="ru-RU" dirty="0"/>
          </a:p>
        </p:txBody>
      </p:sp>
      <p:pic>
        <p:nvPicPr>
          <p:cNvPr id="43009" name="Picture 1" descr="C:\Users\Lenovo\Desktop\Л\images (3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700808"/>
            <a:ext cx="6558008" cy="4827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Ыл-ыл-ыл</a:t>
            </a:r>
            <a:r>
              <a:rPr lang="ru-RU" dirty="0" smtClean="0"/>
              <a:t> – у нас суп …</a:t>
            </a:r>
            <a:endParaRPr lang="ru-RU" dirty="0"/>
          </a:p>
        </p:txBody>
      </p:sp>
      <p:pic>
        <p:nvPicPr>
          <p:cNvPr id="46081" name="Picture 1" descr="C:\Users\Lenovo\Desktop\Л\images (2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00808"/>
            <a:ext cx="6314897" cy="47300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err="1" smtClean="0"/>
              <a:t>Ло-ло-ло</a:t>
            </a:r>
            <a:r>
              <a:rPr lang="ru-RU" dirty="0" smtClean="0"/>
              <a:t>- много снегу …</a:t>
            </a:r>
            <a:endParaRPr lang="ru-RU" dirty="0"/>
          </a:p>
        </p:txBody>
      </p:sp>
      <p:pic>
        <p:nvPicPr>
          <p:cNvPr id="65538" name="Picture 2" descr="http://t2.gstatic.com/images?q=tbn:ANd9GcTwXYljnPRxlHhXaKJJwKx9cjsrhWQqM5Kj9WACFz1uh3xeig5dP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700808"/>
            <a:ext cx="6371237" cy="4753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err="1" smtClean="0"/>
              <a:t>Ло-ло-ло</a:t>
            </a:r>
            <a:r>
              <a:rPr lang="ru-RU" dirty="0" smtClean="0"/>
              <a:t>-  стало все белым …</a:t>
            </a:r>
            <a:endParaRPr lang="ru-RU" dirty="0"/>
          </a:p>
        </p:txBody>
      </p:sp>
      <p:pic>
        <p:nvPicPr>
          <p:cNvPr id="64513" name="Picture 1" descr="C:\Users\Lenovo\Desktop\Л\images (1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628800"/>
            <a:ext cx="6658022" cy="47557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67565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«Закончи фразу»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132856"/>
            <a:ext cx="8686800" cy="3947269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Цель:</a:t>
            </a:r>
            <a:r>
              <a:rPr lang="ru-RU" dirty="0" smtClean="0"/>
              <a:t> Развивать слуховое внимание, продолжать знакомить детей с многообразием слов.</a:t>
            </a:r>
          </a:p>
          <a:p>
            <a:pPr>
              <a:buNone/>
            </a:pPr>
            <a:r>
              <a:rPr lang="ru-RU" b="1" dirty="0" smtClean="0"/>
              <a:t>Ход:</a:t>
            </a:r>
            <a:r>
              <a:rPr lang="ru-RU" dirty="0" smtClean="0"/>
              <a:t> Воспитатель предлагает детям послушать двустишие и закончить фразу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260648"/>
            <a:ext cx="8686800" cy="640871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Наш родной язык – татарский, язык великого поэта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Г.Тукая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Мы должны гордиться, обогащать свой язык.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Игровые упражнения вызывают интерес к занятиям. Игры очень нужны для обогащения словарного запаса, для запоминания новых слов. Дети любят разминки в стихотворной форме. 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Для педагога очень важно вызвать у детей интерес к слову, пробудить в них желания к пониманию и развитию татарской речи.</a:t>
            </a:r>
          </a:p>
          <a:p>
            <a:pPr marL="0" indent="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Изучение родного языка это прежде всего общения, приобщения к культурным и историческим ценностям. Множество возможностей развивать речь воспитанников. Эту работу педагог организует по своему и старается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остичь успехов – это цель каждого педагога.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772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260648"/>
            <a:ext cx="8686800" cy="640871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Кыш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бабай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килгән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                           А возле этой ёлки,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Ап-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тун…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кигән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                          Бродили злые…(волки).</a:t>
            </a: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Кыш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көлә-көлә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                                 Часто к озеру напиться,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Битебездән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…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үбә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                            Ходит рыжая… (лисица).</a:t>
            </a: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Чу,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Әминә,елама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                               Мы не ели, мы не пили,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Туп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батмый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…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елгада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                 Бабу снежную… (лепили).</a:t>
            </a: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Күк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үләннән,эзләп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табыгыз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             Дети в скверике сидели,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Тизрәк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авызга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…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кабыгыз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      И мороженое… (ели).</a:t>
            </a: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Гали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печән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кунак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итә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      Я не бегаю к врачу,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Кәҗә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Рәхмәт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әйтә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                               Я сама его… (лечу).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сакалын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…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селкетә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88927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801182" cy="2062336"/>
          </a:xfrm>
        </p:spPr>
        <p:txBody>
          <a:bodyPr>
            <a:noAutofit/>
          </a:bodyPr>
          <a:lstStyle/>
          <a:p>
            <a:pPr lvl="0" algn="ctr" eaLnBrk="0" fontAlgn="base" hangingPunct="0">
              <a:spcAft>
                <a:spcPct val="0"/>
              </a:spcAft>
            </a:pPr>
            <a:r>
              <a:rPr lang="ru-RU" altLang="ru-RU" sz="2000" b="1" cap="none" dirty="0" smtClean="0">
                <a:solidFill>
                  <a:srgbClr val="FF0000"/>
                </a:solidFill>
                <a:effectLst/>
                <a:latin typeface="Times New Roman" pitchFamily="18" charset="0"/>
                <a:ea typeface="+mn-ea"/>
                <a:cs typeface="+mn-cs"/>
              </a:rPr>
              <a:t>Театрализованная деятельность, как одна из форм  игровых технологий, которая </a:t>
            </a:r>
            <a:r>
              <a:rPr lang="ru-RU" altLang="ru-RU" sz="2000" b="1" cap="none" dirty="0">
                <a:solidFill>
                  <a:srgbClr val="FF0000"/>
                </a:solidFill>
                <a:effectLst/>
                <a:latin typeface="Times New Roman" pitchFamily="18" charset="0"/>
                <a:ea typeface="+mn-ea"/>
                <a:cs typeface="+mn-cs"/>
              </a:rPr>
              <a:t>позволяет решать многие педагогические задачи, в особенности речевого, интеллектуального и художественно-эстетического развития,   </a:t>
            </a:r>
            <a:r>
              <a:rPr lang="ru-RU" altLang="ru-RU" sz="2000" b="1" cap="none" dirty="0" smtClean="0">
                <a:solidFill>
                  <a:srgbClr val="FF0000"/>
                </a:solidFill>
                <a:effectLst/>
                <a:latin typeface="Times New Roman" pitchFamily="18" charset="0"/>
                <a:ea typeface="+mn-ea"/>
                <a:cs typeface="+mn-cs"/>
              </a:rPr>
              <a:t>дети легко усваивают звуки и буквы родного языка, выполняя роли сказочных героев.</a:t>
            </a:r>
            <a:r>
              <a:rPr lang="ru-RU" sz="2000" cap="none" dirty="0">
                <a:solidFill>
                  <a:srgbClr val="FF0000"/>
                </a:solidFill>
                <a:effectLst/>
                <a:latin typeface="Calibri"/>
                <a:ea typeface="+mn-ea"/>
                <a:cs typeface="+mn-cs"/>
              </a:rPr>
              <a:t/>
            </a:r>
            <a:br>
              <a:rPr lang="ru-RU" sz="2000" cap="none" dirty="0">
                <a:solidFill>
                  <a:srgbClr val="FF0000"/>
                </a:solidFill>
                <a:effectLst/>
                <a:latin typeface="Calibri"/>
                <a:ea typeface="+mn-ea"/>
                <a:cs typeface="+mn-cs"/>
              </a:rPr>
            </a:b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7" name="Picture 2" descr="D:\все\Мои выступления\Семинар Казань 25.10.19\_y70CCXUiQ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276" y="4429424"/>
            <a:ext cx="2802615" cy="2101961"/>
          </a:xfrm>
          <a:prstGeom prst="snip2DiagRect">
            <a:avLst>
              <a:gd name="adj1" fmla="val 7423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5" descr="D:\все\Мои выступления\Семинар Казань 25.10.19\uVyVfECQR0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14008"/>
            <a:ext cx="1656183" cy="22055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все\Мои выступления\Семинар Казань 25.10.19\XWwlHJNHPB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214">
            <a:off x="3405447" y="4614182"/>
            <a:ext cx="2607710" cy="19557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E:\все\Мои выступления\6 сад Жар птица 15.05.2020\IMG-20180420-WA007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4983" y="2204864"/>
            <a:ext cx="2592288" cy="1944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D:\все\Мои выступления\Семинар Казань 25.10.19\IMG-20180306-WA003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38330">
            <a:off x="3106867" y="2434879"/>
            <a:ext cx="2548079" cy="18777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4" name="Рисунок 13" descr="C:\Users\guzel\Desktop\любимые сказки\сказки\3часть\9PV_PjUXQhU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49175" y="4535970"/>
            <a:ext cx="2471297" cy="221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0747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«Цветочек»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dirty="0" smtClean="0"/>
              <a:t>       </a:t>
            </a:r>
            <a:r>
              <a:rPr lang="ru-RU" dirty="0" smtClean="0">
                <a:solidFill>
                  <a:schemeClr val="tx1"/>
                </a:solidFill>
              </a:rPr>
              <a:t>слоги и слова проговариваются с разгибанием и загибанием пальчиков (лепестки открываются и закрываются)</a:t>
            </a:r>
          </a:p>
          <a:p>
            <a:pPr lvl="0">
              <a:buNone/>
            </a:pPr>
            <a:endParaRPr lang="ru-RU" dirty="0" smtClean="0"/>
          </a:p>
          <a:p>
            <a:pPr lvl="0" algn="ct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«Слова вокруг нас»</a:t>
            </a:r>
          </a:p>
          <a:p>
            <a:pPr lvl="0">
              <a:buNone/>
            </a:pPr>
            <a:r>
              <a:rPr lang="ru-RU" sz="3300" dirty="0" smtClean="0"/>
              <a:t>   </a:t>
            </a:r>
            <a:r>
              <a:rPr lang="ru-RU" sz="3300" dirty="0" smtClean="0">
                <a:solidFill>
                  <a:schemeClr val="tx1"/>
                </a:solidFill>
              </a:rPr>
              <a:t>Дети подбирают слова с определенным звуком, принимаются только те слова, которые ребенок правильно произнес</a:t>
            </a:r>
          </a:p>
          <a:p>
            <a:pPr lvl="0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Гузель\Desktop\Для воспитателей\фотки\игры татарские с орнаментами и т.д\IMG_20200122_1628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0690"/>
            <a:ext cx="1701427" cy="226856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Гузель\Desktop\Для воспитателей\фотки\игры татарские с орнаментами и т.д\IMG_20200122_1623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6171" y="188640"/>
            <a:ext cx="2583861" cy="19378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Гузель\Desktop\Для воспитателей\фотки\маски, театры\IMG_20200125_1614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0767" y="139720"/>
            <a:ext cx="1526801" cy="20357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80928"/>
            <a:ext cx="2176063" cy="163702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7" y="2409631"/>
            <a:ext cx="2304256" cy="17255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8182"/>
            <a:ext cx="1512168" cy="201880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3" name="Picture 2" descr="E:\Гузель\Desktop\Для воспитателей\фотки\игры татарские с орнаментами и т.д\IMG_20201202_17233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456653"/>
            <a:ext cx="2636080" cy="19770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E:\Гузель\Desktop\Для воспитателей\фотки\театр разными средствами\detsad-260434-145977362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559" y="4630581"/>
            <a:ext cx="2653257" cy="19889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E:\Гузель\Desktop\конкурс\IMG_20200501_18360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88157" y="4433713"/>
            <a:ext cx="2784309" cy="20882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Гузель\Desktop\Для воспитателей\фотки\IMG-20200121-WA005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4896" y="4671374"/>
            <a:ext cx="2638622" cy="197072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44881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Гузель\Desktop\Для воспитателей\фотки\маски, театры\IMG_20200125_1558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2608618" cy="195646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Гузель\Desktop\Для воспитателей\фотки\маски, театры\IMG_20200125_1623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2732" y="260648"/>
            <a:ext cx="2520280" cy="18902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Гузель\Desktop\Для воспитателей\фотки\IMG-20200122-WA0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55202"/>
            <a:ext cx="2735627" cy="205172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:\Гузель\Desktop\Для воспитателей\фотки\IMG-20200121-WA00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2732" y="2233904"/>
            <a:ext cx="2520280" cy="188233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E:\Гузель\Desktop\Для воспитателей\фотки\IMG-20200121-WA004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0559" y="183914"/>
            <a:ext cx="2736304" cy="204367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:\Гузель\Desktop\Для воспитателей\фотки\ширмы\IMG-20200121-WA003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0559" y="2292542"/>
            <a:ext cx="2363257" cy="176505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E:\Гузель\Desktop\Для воспитателей\фотки\ширмы\IMG-20200122-WA000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8611" y="4350979"/>
            <a:ext cx="1800200" cy="240026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E:\Гузель\Desktop\Для воспитателей\фотки\ширмы\IMG-20200122-WA000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5845" y="4350979"/>
            <a:ext cx="3027167" cy="227037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E:\Гузель\Desktop\Для воспитателей\фотки\ширмы\IMG-20200122-WA000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55785"/>
            <a:ext cx="1728192" cy="230425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593927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E:\фотки средней гр № 12\IMG_20170504_1000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436163">
            <a:off x="73975" y="1488210"/>
            <a:ext cx="2606040" cy="195764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E:\фотки средней гр № 12\IMG_20161010_1013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025594"/>
            <a:ext cx="297633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все\Мои выступления\Семинар Казань 25.10.19\IMG-20180306-WA00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388716">
            <a:off x="5906756" y="1199782"/>
            <a:ext cx="3048339" cy="228625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guzel\Desktop\Мои выступления\Нижнекамск 18.04\IMG_20180328_1533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19591">
            <a:off x="439873" y="3557117"/>
            <a:ext cx="2194491" cy="29259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E:\Гузель\Desktop\Для воспитателей\фотки\маски, театры\IMG_20200125_1603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7284" y="3973735"/>
            <a:ext cx="2976331" cy="22322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Гузель\Desktop\Для воспитателей\фотки\маски, театры\IMG_20200125_15563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95078">
            <a:off x="6202152" y="4245868"/>
            <a:ext cx="2747797" cy="20608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161115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260648"/>
            <a:ext cx="8686800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Наш родной язык – татарский, язык великого поэта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Г.Тукая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Мы должны гордиться, обогащать свой язык. </a:t>
            </a:r>
          </a:p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Чем раньше будет начато обучение родному языку, тем свободнее ребёнок будет им пользоваться в дальнейшем.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29885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196752"/>
            <a:ext cx="8686800" cy="4883373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</a:rPr>
              <a:t>Спасибо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</a:rPr>
              <a:t>за внимание!</a:t>
            </a:r>
          </a:p>
          <a:p>
            <a:pPr algn="ctr" eaLnBrk="1" hangingPunct="1">
              <a:buFont typeface="Wingdings" pitchFamily="2" charset="2"/>
              <a:buNone/>
            </a:pPr>
            <a:endParaRPr lang="ru-RU" sz="7200" b="1" dirty="0" smtClean="0">
              <a:solidFill>
                <a:schemeClr val="hlink"/>
              </a:solidFill>
            </a:endParaRPr>
          </a:p>
        </p:txBody>
      </p:sp>
      <p:pic>
        <p:nvPicPr>
          <p:cNvPr id="1026" name="Picture 2" descr="D:\Загрузки\206-2069754_зачем-ребенку-читать-niños-estudiando-animado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852936"/>
            <a:ext cx="4762130" cy="3877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77270861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«Строим башню»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348880"/>
            <a:ext cx="8686800" cy="3731245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ее проведения вам понадобятся кубики или детали детского конструктора.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игры: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Назвать как можно больше слов на заданный звук.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Ребенок называет слова и строит башню, родители могут принять участие в игре и устроить соревнование – «Чья башня окажется выше».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0" descr="j028363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476672"/>
            <a:ext cx="1656184" cy="18188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Кулачки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Сгибать кисти в кулак и разгибать, одновременно произнося слоги, слова.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3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Пальчики здороваются</a:t>
            </a:r>
          </a:p>
          <a:p>
            <a:pPr algn="ctr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Каждый палец здоровается с большим пальцем. При соприкосновении произносить слог с автоматизируемым звуком. Все движения выполнять обеими руками одновременно и попеременно.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Пирамидка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4811365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Ребенок нанизывает колечки на стержень пирамидки, проговаривая слоговые ряды, слова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Бусы</a:t>
            </a:r>
          </a:p>
          <a:p>
            <a:pPr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Ребенок перебирает крупные бусины, желуди, пластмассовые шарики, нанизанные на леску, проговаривая речевой материал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Кубик с цифрами</a:t>
            </a:r>
          </a:p>
          <a:p>
            <a:pPr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Ребенок бросает кубик. Выпавшая цифра укажет сколько раз повторить слог, слово</a:t>
            </a:r>
          </a:p>
          <a:p>
            <a:pPr algn="just">
              <a:buNone/>
            </a:pPr>
            <a:endParaRPr lang="ru-RU" sz="36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Picture 11" descr="Books.gif (4516 bytes)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3717032"/>
            <a:ext cx="1511176" cy="1439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908720"/>
            <a:ext cx="8686800" cy="172819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Часики</a:t>
            </a: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sz="2700" dirty="0" smtClean="0"/>
              <a:t> 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Ребенок проговаривает слово, предложение столько раз, сколько покажет стрелка на часиках.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3" descr="G:\DCIM\100MEDIA\IMAG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19672" y="2708920"/>
            <a:ext cx="6048671" cy="3952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53164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«Доскажи словечко»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132856"/>
            <a:ext cx="8686800" cy="4320480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Цель:</a:t>
            </a:r>
            <a:r>
              <a:rPr lang="ru-RU" dirty="0" smtClean="0"/>
              <a:t> Упражнять детей в правильном произношении звука. Развивать слуховое внимание.</a:t>
            </a:r>
          </a:p>
          <a:p>
            <a:pPr>
              <a:buNone/>
            </a:pPr>
            <a:r>
              <a:rPr lang="ru-RU" b="1" dirty="0" smtClean="0"/>
              <a:t>Ход игры: </a:t>
            </a:r>
            <a:r>
              <a:rPr lang="ru-RU" dirty="0" smtClean="0"/>
              <a:t>Воспитатель произносит фразу, но не договаривает звуки в последнем слове. Дети должны закончить это слово.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Ла-ла-ла</a:t>
            </a:r>
            <a:r>
              <a:rPr lang="ru-RU" dirty="0" smtClean="0"/>
              <a:t>- наша Лада ...</a:t>
            </a:r>
            <a:endParaRPr lang="ru-RU" dirty="0"/>
          </a:p>
        </p:txBody>
      </p:sp>
      <p:pic>
        <p:nvPicPr>
          <p:cNvPr id="1026" name="Picture 2" descr="C:\Users\Lenovo\Desktop\Л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556792"/>
            <a:ext cx="6076647" cy="4551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Ла-ла-ла</a:t>
            </a:r>
            <a:r>
              <a:rPr lang="ru-RU" dirty="0" smtClean="0"/>
              <a:t>- полотенце я …</a:t>
            </a:r>
            <a:endParaRPr lang="ru-RU" dirty="0"/>
          </a:p>
        </p:txBody>
      </p:sp>
      <p:pic>
        <p:nvPicPr>
          <p:cNvPr id="4098" name="Picture 2" descr="C:\Users\Lenovo\Desktop\Л\images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412776"/>
            <a:ext cx="5000659" cy="49342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446</TotalTime>
  <Words>580</Words>
  <Application>Microsoft Office PowerPoint</Application>
  <PresentationFormat>Экран (4:3)</PresentationFormat>
  <Paragraphs>65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Аспект</vt:lpstr>
      <vt:lpstr>Трек</vt:lpstr>
      <vt:lpstr>   Игровые приемы работы по развитию речи у детей дошкольного возраста. </vt:lpstr>
      <vt:lpstr>«Цветочек»</vt:lpstr>
      <vt:lpstr>«Строим башню»</vt:lpstr>
      <vt:lpstr>Кулачки</vt:lpstr>
      <vt:lpstr>Пирамидка </vt:lpstr>
      <vt:lpstr>Часики   Ребенок проговаривает слово, предложение столько раз, сколько покажет стрелка на часиках.  </vt:lpstr>
      <vt:lpstr>«Доскажи словечко»</vt:lpstr>
      <vt:lpstr>Ла-ла-ла- наша Лада ...</vt:lpstr>
      <vt:lpstr>Ла-ла-ла- полотенце я …</vt:lpstr>
      <vt:lpstr>Лы-лы-лы- моем мы …</vt:lpstr>
      <vt:lpstr>Ло-ло-ло-  одеяло мне …</vt:lpstr>
      <vt:lpstr>Ол-ол-ол- покупаем новый …</vt:lpstr>
      <vt:lpstr>Ыл-ыл-ыл – у нас суп …</vt:lpstr>
      <vt:lpstr>Ло-ло-ло- много снегу …</vt:lpstr>
      <vt:lpstr>Ло-ло-ло-  стало все белым …</vt:lpstr>
      <vt:lpstr>«Закончи фразу»</vt:lpstr>
      <vt:lpstr>Слайд 17</vt:lpstr>
      <vt:lpstr>Слайд 18</vt:lpstr>
      <vt:lpstr>Театрализованная деятельность, как одна из форм  игровых технологий, которая позволяет решать многие педагогические задачи, в особенности речевого, интеллектуального и художественно-эстетического развития,   дети легко усваивают звуки и буквы родного языка, выполняя роли сказочных героев. 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ДЛЯ РОДИТЕЛЕЙ ДЕТЕЙ  Нетрадиционные средства и приемы для автоматизации звуков</dc:title>
  <dc:creator>Admin</dc:creator>
  <cp:lastModifiedBy>user</cp:lastModifiedBy>
  <cp:revision>58</cp:revision>
  <dcterms:created xsi:type="dcterms:W3CDTF">2015-12-15T09:42:59Z</dcterms:created>
  <dcterms:modified xsi:type="dcterms:W3CDTF">2020-12-03T09:15:19Z</dcterms:modified>
</cp:coreProperties>
</file>