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1" r:id="rId3"/>
    <p:sldId id="258" r:id="rId4"/>
    <p:sldId id="261" r:id="rId5"/>
    <p:sldId id="294" r:id="rId6"/>
    <p:sldId id="295" r:id="rId7"/>
    <p:sldId id="267" r:id="rId8"/>
    <p:sldId id="266" r:id="rId9"/>
    <p:sldId id="268" r:id="rId10"/>
    <p:sldId id="292" r:id="rId11"/>
    <p:sldId id="293" r:id="rId12"/>
    <p:sldId id="286" r:id="rId13"/>
    <p:sldId id="269" r:id="rId14"/>
    <p:sldId id="296" r:id="rId15"/>
    <p:sldId id="265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02" autoAdjust="0"/>
  </p:normalViewPr>
  <p:slideViewPr>
    <p:cSldViewPr>
      <p:cViewPr varScale="1">
        <p:scale>
          <a:sx n="102" d="100"/>
          <a:sy n="102" d="100"/>
        </p:scale>
        <p:origin x="5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FA3DBD-5B6C-4B1A-B680-883941464DC0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AD4F02-6F84-4408-A5CF-C9AA6BC3211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ds05.infourok.ru/uploads/ex/10cf/0017a3f6-0a35f5bc/hello_html_m66c19b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980728"/>
            <a:ext cx="5302372" cy="252028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«</a:t>
            </a:r>
            <a:r>
              <a:rPr lang="ru-RU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Есть такая профессия – </a:t>
            </a:r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Родину </a:t>
            </a:r>
            <a:r>
              <a:rPr lang="ru-RU"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защищать</a:t>
            </a:r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!»</a:t>
            </a:r>
            <a:b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ru-RU" sz="2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3284984"/>
            <a:ext cx="3960440" cy="3006096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ctr">
              <a:buClrTx/>
              <a:buSzTx/>
            </a:pPr>
            <a:r>
              <a:rPr lang="ru-RU" sz="1600" dirty="0" smtClean="0">
                <a:solidFill>
                  <a:schemeClr val="bg2"/>
                </a:solidFill>
                <a:latin typeface="Calibri"/>
              </a:rPr>
              <a:t>Подготовили: воспитатель </a:t>
            </a:r>
            <a:r>
              <a:rPr lang="ru-RU" sz="1600" dirty="0">
                <a:solidFill>
                  <a:schemeClr val="bg2"/>
                </a:solidFill>
                <a:latin typeface="Calibri"/>
              </a:rPr>
              <a:t>1 </a:t>
            </a:r>
            <a:r>
              <a:rPr lang="ru-RU" sz="1600" dirty="0" smtClean="0">
                <a:solidFill>
                  <a:schemeClr val="bg2"/>
                </a:solidFill>
                <a:latin typeface="Calibri"/>
              </a:rPr>
              <a:t>кв. категории</a:t>
            </a:r>
            <a:endParaRPr lang="ru-RU" sz="1600" dirty="0">
              <a:solidFill>
                <a:schemeClr val="bg2"/>
              </a:solidFill>
              <a:latin typeface="Calibri"/>
            </a:endParaRPr>
          </a:p>
          <a:p>
            <a:pPr marR="0" lvl="0" algn="ctr">
              <a:buClrTx/>
              <a:buSzTx/>
            </a:pPr>
            <a:r>
              <a:rPr lang="ru-RU" sz="1600" dirty="0">
                <a:solidFill>
                  <a:schemeClr val="bg2"/>
                </a:solidFill>
                <a:latin typeface="Calibri"/>
              </a:rPr>
              <a:t>МБДОУ</a:t>
            </a:r>
            <a:r>
              <a:rPr lang="en-US" sz="1600" dirty="0">
                <a:solidFill>
                  <a:schemeClr val="bg2"/>
                </a:solidFill>
                <a:latin typeface="Calibri"/>
              </a:rPr>
              <a:t> </a:t>
            </a:r>
            <a:r>
              <a:rPr lang="ru-RU" sz="1600" dirty="0">
                <a:solidFill>
                  <a:schemeClr val="bg2"/>
                </a:solidFill>
                <a:latin typeface="Calibri"/>
              </a:rPr>
              <a:t>«Д/с №63 «Калинка»</a:t>
            </a:r>
          </a:p>
          <a:p>
            <a:pPr marR="0" lvl="0" algn="ctr">
              <a:buClrTx/>
              <a:buSzTx/>
            </a:pPr>
            <a:r>
              <a:rPr lang="ru-RU" sz="1600" dirty="0">
                <a:solidFill>
                  <a:schemeClr val="bg2"/>
                </a:solidFill>
                <a:latin typeface="Calibri"/>
              </a:rPr>
              <a:t> Фаттахова А.И</a:t>
            </a:r>
            <a:r>
              <a:rPr lang="ru-RU" sz="1600" dirty="0" smtClean="0">
                <a:solidFill>
                  <a:schemeClr val="bg2"/>
                </a:solidFill>
                <a:latin typeface="Calibri"/>
              </a:rPr>
              <a:t>.</a:t>
            </a:r>
          </a:p>
          <a:p>
            <a:pPr marR="0" lvl="0" algn="ctr">
              <a:buClrTx/>
              <a:buSzTx/>
            </a:pPr>
            <a:r>
              <a:rPr lang="ru-RU" sz="1600" dirty="0">
                <a:solidFill>
                  <a:schemeClr val="bg2"/>
                </a:solidFill>
                <a:latin typeface="Calibri"/>
              </a:rPr>
              <a:t>и</a:t>
            </a:r>
            <a:r>
              <a:rPr lang="ru-RU" sz="1600" dirty="0" smtClean="0">
                <a:solidFill>
                  <a:schemeClr val="bg2"/>
                </a:solidFill>
                <a:latin typeface="Calibri"/>
              </a:rPr>
              <a:t>нструктор по </a:t>
            </a:r>
            <a:r>
              <a:rPr lang="ru-RU" sz="1600" dirty="0" smtClean="0">
                <a:solidFill>
                  <a:schemeClr val="bg2"/>
                </a:solidFill>
                <a:latin typeface="Calibri"/>
              </a:rPr>
              <a:t>физической культуре </a:t>
            </a:r>
          </a:p>
          <a:p>
            <a:pPr marR="0" lvl="0" algn="ctr">
              <a:buClrTx/>
              <a:buSzTx/>
            </a:pPr>
            <a:r>
              <a:rPr lang="ru-RU" sz="1600" dirty="0" smtClean="0">
                <a:solidFill>
                  <a:schemeClr val="bg2"/>
                </a:solidFill>
                <a:latin typeface="Calibri"/>
              </a:rPr>
              <a:t>1 </a:t>
            </a:r>
            <a:r>
              <a:rPr lang="ru-RU" sz="1600" dirty="0" err="1">
                <a:solidFill>
                  <a:schemeClr val="bg2"/>
                </a:solidFill>
                <a:latin typeface="Calibri"/>
              </a:rPr>
              <a:t>кв.категории</a:t>
            </a:r>
            <a:endParaRPr lang="ru-RU" sz="1600" dirty="0">
              <a:solidFill>
                <a:schemeClr val="bg2"/>
              </a:solidFill>
              <a:latin typeface="Calibri"/>
            </a:endParaRPr>
          </a:p>
          <a:p>
            <a:pPr marR="0" lvl="0" algn="ctr">
              <a:buClrTx/>
              <a:buSzTx/>
            </a:pPr>
            <a:r>
              <a:rPr lang="ru-RU" sz="1600" dirty="0">
                <a:solidFill>
                  <a:schemeClr val="bg2"/>
                </a:solidFill>
                <a:latin typeface="Calibri"/>
              </a:rPr>
              <a:t>МБДОУ</a:t>
            </a:r>
            <a:r>
              <a:rPr lang="en-US" sz="1600" dirty="0">
                <a:solidFill>
                  <a:schemeClr val="bg2"/>
                </a:solidFill>
                <a:latin typeface="Calibri"/>
              </a:rPr>
              <a:t> </a:t>
            </a:r>
            <a:r>
              <a:rPr lang="ru-RU" sz="1600" dirty="0">
                <a:solidFill>
                  <a:schemeClr val="bg2"/>
                </a:solidFill>
                <a:latin typeface="Calibri"/>
              </a:rPr>
              <a:t>«Д/с №63 «Калинка»</a:t>
            </a:r>
          </a:p>
          <a:p>
            <a:pPr marR="0" lvl="0" algn="ctr">
              <a:buClrTx/>
              <a:buSzTx/>
            </a:pPr>
            <a:r>
              <a:rPr lang="ru-RU" sz="1600" dirty="0">
                <a:solidFill>
                  <a:schemeClr val="bg2"/>
                </a:solidFill>
                <a:latin typeface="Calibri"/>
              </a:rPr>
              <a:t> </a:t>
            </a:r>
            <a:r>
              <a:rPr lang="ru-RU" sz="1600" dirty="0" err="1" smtClean="0">
                <a:solidFill>
                  <a:schemeClr val="bg2"/>
                </a:solidFill>
                <a:latin typeface="Calibri"/>
              </a:rPr>
              <a:t>Гилязова</a:t>
            </a:r>
            <a:r>
              <a:rPr lang="ru-RU" sz="1600" dirty="0" smtClean="0">
                <a:solidFill>
                  <a:schemeClr val="bg2"/>
                </a:solidFill>
                <a:latin typeface="Calibri"/>
              </a:rPr>
              <a:t> А.Д.</a:t>
            </a:r>
            <a:endParaRPr lang="ru-RU" sz="1600" dirty="0">
              <a:solidFill>
                <a:schemeClr val="bg2"/>
              </a:solidFill>
              <a:latin typeface="Calibri"/>
            </a:endParaRPr>
          </a:p>
          <a:p>
            <a:pPr marR="0" lvl="0" algn="ctr">
              <a:buClrTx/>
              <a:buSzTx/>
            </a:pPr>
            <a:endParaRPr lang="ru-RU" sz="2200" dirty="0">
              <a:solidFill>
                <a:srgbClr val="1F497D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Наши дети и отважны и сильны!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/>
          <a:stretch/>
        </p:blipFill>
        <p:spPr>
          <a:xfrm>
            <a:off x="251520" y="1330974"/>
            <a:ext cx="5544616" cy="351411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9"/>
          <a:stretch/>
        </p:blipFill>
        <p:spPr>
          <a:xfrm>
            <a:off x="4067944" y="3429000"/>
            <a:ext cx="4860032" cy="2853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pic>
        <p:nvPicPr>
          <p:cNvPr id="2050" name="Picture 2" descr="C:\Users\Алсу\Desktop\фото распечатать\P224006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1" t="16345" r="28410"/>
          <a:stretch/>
        </p:blipFill>
        <p:spPr bwMode="auto">
          <a:xfrm>
            <a:off x="413162" y="159732"/>
            <a:ext cx="3338285" cy="367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су\Desktop\фото распечатать\P22400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0" t="15395" r="25082" b="19537"/>
          <a:stretch/>
        </p:blipFill>
        <p:spPr bwMode="auto">
          <a:xfrm>
            <a:off x="3783721" y="188640"/>
            <a:ext cx="4896298" cy="364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су\Desktop\фото распечатать\P22400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" t="11342" r="13093" b="31931"/>
          <a:stretch/>
        </p:blipFill>
        <p:spPr bwMode="auto">
          <a:xfrm>
            <a:off x="883951" y="4006727"/>
            <a:ext cx="7344816" cy="279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2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561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484784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 smtClean="0"/>
              <a:t>Квест</a:t>
            </a:r>
            <a:r>
              <a:rPr lang="ru-RU" sz="3200" dirty="0" smtClean="0"/>
              <a:t> – игра </a:t>
            </a:r>
            <a:br>
              <a:rPr lang="ru-RU" sz="3200" dirty="0" smtClean="0"/>
            </a:br>
            <a:r>
              <a:rPr lang="ru-RU" sz="3200" dirty="0" smtClean="0"/>
              <a:t>«Есть такая профессия – Родину защищать!»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9" y="1612603"/>
            <a:ext cx="4321872" cy="24403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9" y="4236047"/>
            <a:ext cx="4303732" cy="24318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51" y="1612603"/>
            <a:ext cx="4476465" cy="2529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142" y="4236047"/>
            <a:ext cx="4476465" cy="2529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«А ну – ка мамы, а ну – ка педагоги!»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2" y="1268760"/>
            <a:ext cx="4272475" cy="320435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779" y="2902632"/>
            <a:ext cx="4187958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sgau.ru/files/pages/45608/1611953463general_pages_30_January_2021_i45608_patrioticheskoe_vospitanie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4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8002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endParaRPr lang="ru-RU" sz="48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7720"/>
            <a:ext cx="4968552" cy="372641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1" y="3140968"/>
            <a:ext cx="5652929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pic>
        <p:nvPicPr>
          <p:cNvPr id="4098" name="Picture 2" descr="C:\Users\Алсу\Desktop\фото распечатать\SDC121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56692"/>
            <a:ext cx="7992888" cy="59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9.radikal.ru/i635/1505/23/b11a31fea45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5" y="248"/>
            <a:ext cx="9108603" cy="6891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57356" y="2428868"/>
            <a:ext cx="4286280" cy="107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C00000"/>
                </a:solidFill>
                <a:latin typeface="Bookman Old Style" pitchFamily="18" charset="0"/>
              </a:rPr>
              <a:t>СПАСИБО </a:t>
            </a:r>
            <a:br>
              <a:rPr lang="ru-RU" sz="32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3200" i="1" dirty="0" smtClean="0">
                <a:solidFill>
                  <a:srgbClr val="C00000"/>
                </a:solidFill>
                <a:latin typeface="Bookman Old Style" pitchFamily="18" charset="0"/>
              </a:rPr>
              <a:t>ЗА ВНИМАНИЕ 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Россия - Родина моя!</a:t>
            </a:r>
            <a:br>
              <a:rPr lang="ru-RU" dirty="0" smtClean="0"/>
            </a:br>
            <a:r>
              <a:rPr lang="ru-RU" dirty="0" smtClean="0"/>
              <a:t>Татарстан - Родная земля!</a:t>
            </a:r>
            <a:endParaRPr lang="ru-RU" dirty="0"/>
          </a:p>
        </p:txBody>
      </p:sp>
      <p:pic>
        <p:nvPicPr>
          <p:cNvPr id="48130" name="Picture 2" descr="https://ik.arhano.ru/wp-content/uploads/2021/09/E653IoJVoAMF8T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1988840"/>
            <a:ext cx="2918463" cy="1943955"/>
          </a:xfrm>
          <a:prstGeom prst="rect">
            <a:avLst/>
          </a:prstGeom>
          <a:noFill/>
        </p:spPr>
      </p:pic>
      <p:pic>
        <p:nvPicPr>
          <p:cNvPr id="1028" name="Picture 4" descr="https://im0-tub-ru.yandex.net/i?id=c599d345f9ecc019b6efcf40629c1649-l&amp;n=1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608" y="4725144"/>
            <a:ext cx="2965228" cy="199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ch.tatarstan.ru/file/news/2781_n1861872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597443"/>
            <a:ext cx="3445660" cy="193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atherineasquithgallery.com/uploads/posts/2021-02/1612514346_84-p-gerb-rossii-na-serom-fone-1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3440146" cy="215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91" y="-12576"/>
            <a:ext cx="9144001" cy="70009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1268760"/>
            <a:ext cx="8072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     </a:t>
            </a:r>
            <a:r>
              <a:rPr lang="ru-RU" sz="2000" b="1" dirty="0" smtClean="0">
                <a:solidFill>
                  <a:schemeClr val="tx2"/>
                </a:solidFill>
              </a:rPr>
              <a:t>Цель: </a:t>
            </a:r>
            <a:r>
              <a:rPr lang="ru-RU" sz="2000" dirty="0" smtClean="0">
                <a:solidFill>
                  <a:schemeClr val="tx2"/>
                </a:solidFill>
              </a:rPr>
              <a:t>нравственно-</a:t>
            </a: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патриотического воспитания у детей дошкольного возраста - воспитывать у ребенка чувство любви и привязанности к Родине; формирование у них потребности совершать добрые дела и поступки, чувство сопричастности к окружающему и развитие таких качеств, как сострадание, сочувствие, находчивость,   любознательность.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chemeClr val="tx2"/>
                </a:solidFill>
              </a:rPr>
              <a:t>Задачи: </a:t>
            </a:r>
            <a:r>
              <a:rPr lang="ru-RU" sz="2000" dirty="0" smtClean="0">
                <a:solidFill>
                  <a:schemeClr val="tx2"/>
                </a:solidFill>
              </a:rPr>
              <a:t>Привитие детям чувства любви к своему родному краю, своей малой родине на основе приобщения к родной природе, культуре и традициям. Формирование чувства привязанности к своему дому, детскому саду, своим близким. Расширение представлений о России, как о родной стране, о родном городе. Воспитание патриотизма, уважение к культурному прошлому России.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Тематические беседы, </a:t>
            </a:r>
            <a:br>
              <a:rPr lang="ru-RU" sz="3600" dirty="0" smtClean="0"/>
            </a:br>
            <a:r>
              <a:rPr lang="ru-RU" sz="3600" dirty="0" smtClean="0"/>
              <a:t>рассматривание иллюстраций и картин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96784" y="2555237"/>
            <a:ext cx="4893494" cy="27525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9729" y="2568280"/>
            <a:ext cx="4864541" cy="2736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27429" y="2568282"/>
            <a:ext cx="486454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7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Первые чувства патриотизма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94" y="1268760"/>
            <a:ext cx="4070326" cy="228955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4070325" cy="22895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2" y="4149080"/>
            <a:ext cx="4193149" cy="23586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010" y="4419494"/>
            <a:ext cx="4070324" cy="228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«Край Родной, любимый»</a:t>
            </a:r>
            <a:endParaRPr lang="ru-RU" sz="36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201622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Патриотизм в действии.</a:t>
            </a:r>
            <a:br>
              <a:rPr lang="ru-RU" sz="3600" dirty="0" smtClean="0"/>
            </a:br>
            <a:r>
              <a:rPr lang="ru-RU" sz="3600" dirty="0" smtClean="0"/>
              <a:t>Проект «Белые журавли»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E:\надо\IMG-20200409-WA013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42493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76470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                   </a:t>
            </a:r>
            <a:r>
              <a:rPr lang="ru-RU" sz="3600" dirty="0" smtClean="0"/>
              <a:t>Будущие  патриоты Родины!</a:t>
            </a:r>
            <a:endParaRPr lang="ru-RU" sz="3600" dirty="0"/>
          </a:p>
        </p:txBody>
      </p:sp>
      <p:pic>
        <p:nvPicPr>
          <p:cNvPr id="1026" name="Picture 2" descr="C:\Users\Алсу\Desktop\фото распечатать\DSCF908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3" r="13235"/>
          <a:stretch/>
        </p:blipFill>
        <p:spPr bwMode="auto">
          <a:xfrm>
            <a:off x="323528" y="836712"/>
            <a:ext cx="4248471" cy="308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су\Desktop\фото распечатать\DSCF91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t="37702" r="14008" b="13524"/>
          <a:stretch/>
        </p:blipFill>
        <p:spPr bwMode="auto">
          <a:xfrm>
            <a:off x="1907704" y="4285742"/>
            <a:ext cx="4717143" cy="214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су\Desktop\надо\IMG-20200409-WA01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3" b="1869"/>
          <a:stretch/>
        </p:blipFill>
        <p:spPr bwMode="auto">
          <a:xfrm>
            <a:off x="5220072" y="836712"/>
            <a:ext cx="3461645" cy="34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20392</TotalTime>
  <Words>197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Bookman Old Style</vt:lpstr>
      <vt:lpstr>Calibri</vt:lpstr>
      <vt:lpstr>Constantia</vt:lpstr>
      <vt:lpstr>Wingdings 2</vt:lpstr>
      <vt:lpstr>Поток</vt:lpstr>
      <vt:lpstr>«Есть такая профессия –  Родину защищать!» </vt:lpstr>
      <vt:lpstr>Россия - Родина моя! Татарстан - Родная земля!</vt:lpstr>
      <vt:lpstr>Презентация PowerPoint</vt:lpstr>
      <vt:lpstr> </vt:lpstr>
      <vt:lpstr>Тематические беседы,  рассматривание иллюстраций и картин</vt:lpstr>
      <vt:lpstr>Первые чувства патриотизма</vt:lpstr>
      <vt:lpstr> «Край Родной, любимый»</vt:lpstr>
      <vt:lpstr>Патриотизм в действии. Проект «Белые журавли»  </vt:lpstr>
      <vt:lpstr>                     Будущие  патриоты Родины!</vt:lpstr>
      <vt:lpstr>Наши дети и отважны и сильны!</vt:lpstr>
      <vt:lpstr>Презентация PowerPoint</vt:lpstr>
      <vt:lpstr>Квест – игра  «Есть такая профессия – Родину защищать!»</vt:lpstr>
      <vt:lpstr>«А ну – ка мамы, а ну – ка педагоги!»</vt:lpstr>
      <vt:lpstr>Презентация PowerPoint</vt:lpstr>
      <vt:lpstr> 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Презентация: «Организация работы по нравственно- патриотическому воспитанию детей дошкольного возраста»</dc:title>
  <dc:creator>Admin</dc:creator>
  <cp:lastModifiedBy>user</cp:lastModifiedBy>
  <cp:revision>66</cp:revision>
  <dcterms:created xsi:type="dcterms:W3CDTF">2021-11-26T12:56:35Z</dcterms:created>
  <dcterms:modified xsi:type="dcterms:W3CDTF">2022-02-10T05:28:50Z</dcterms:modified>
</cp:coreProperties>
</file>