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pptx" ContentType="application/vnd.openxmlformats-officedocument.presentationml.presentation"/>
  <Default Extension="wdp" ContentType="image/vnd.ms-photo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9" r:id="rId2"/>
    <p:sldId id="270" r:id="rId3"/>
    <p:sldId id="285" r:id="rId4"/>
    <p:sldId id="271" r:id="rId5"/>
    <p:sldId id="273" r:id="rId6"/>
    <p:sldId id="257" r:id="rId7"/>
    <p:sldId id="275" r:id="rId8"/>
    <p:sldId id="284" r:id="rId9"/>
    <p:sldId id="287" r:id="rId10"/>
    <p:sldId id="286" r:id="rId11"/>
    <p:sldId id="282" r:id="rId12"/>
    <p:sldId id="261" r:id="rId13"/>
    <p:sldId id="272" r:id="rId14"/>
    <p:sldId id="26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714" autoAdjust="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0A107A-2132-458B-A980-3E0641647109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ECED50-901B-4134-ADF5-C352F821CF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886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ECED50-901B-4134-ADF5-C352F821CFA2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52942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ECED50-901B-4134-ADF5-C352F821CFA2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886059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C5F95-F3C9-4003-8EDA-2D9452EFF73A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884F6-ABEB-4F12-85A8-99547E1A82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C5F95-F3C9-4003-8EDA-2D9452EFF73A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884F6-ABEB-4F12-85A8-99547E1A82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C5F95-F3C9-4003-8EDA-2D9452EFF73A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884F6-ABEB-4F12-85A8-99547E1A82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C5F95-F3C9-4003-8EDA-2D9452EFF73A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884F6-ABEB-4F12-85A8-99547E1A82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C5F95-F3C9-4003-8EDA-2D9452EFF73A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884F6-ABEB-4F12-85A8-99547E1A82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C5F95-F3C9-4003-8EDA-2D9452EFF73A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884F6-ABEB-4F12-85A8-99547E1A82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C5F95-F3C9-4003-8EDA-2D9452EFF73A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884F6-ABEB-4F12-85A8-99547E1A82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C5F95-F3C9-4003-8EDA-2D9452EFF73A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884F6-ABEB-4F12-85A8-99547E1A82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C5F95-F3C9-4003-8EDA-2D9452EFF73A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884F6-ABEB-4F12-85A8-99547E1A82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C5F95-F3C9-4003-8EDA-2D9452EFF73A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884F6-ABEB-4F12-85A8-99547E1A82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C5F95-F3C9-4003-8EDA-2D9452EFF73A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884F6-ABEB-4F12-85A8-99547E1A82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7C5F95-F3C9-4003-8EDA-2D9452EFF73A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A884F6-ABEB-4F12-85A8-99547E1A829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4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3.jpe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.jpeg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microsoft.com/office/2007/relationships/hdphoto" Target="../media/hdphoto3.wdp"/><Relationship Id="rId11" Type="http://schemas.openxmlformats.org/officeDocument/2006/relationships/image" Target="../media/image11.jpeg"/><Relationship Id="rId5" Type="http://schemas.openxmlformats.org/officeDocument/2006/relationships/image" Target="../media/image8.jpeg"/><Relationship Id="rId10" Type="http://schemas.openxmlformats.org/officeDocument/2006/relationships/image" Target="../media/image10.jpeg"/><Relationship Id="rId4" Type="http://schemas.openxmlformats.org/officeDocument/2006/relationships/image" Target="../media/image7.jpeg"/><Relationship Id="rId9" Type="http://schemas.openxmlformats.org/officeDocument/2006/relationships/package" Target="../embeddings/____________Microsoft_Office_PowerPoint1.pptx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1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 descr="C:\Users\1\Desktop\Мои рисунки\Презентации\fon-dlya-prezentacii-vesna-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4323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131840" y="4581128"/>
            <a:ext cx="61561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33CC"/>
                </a:solidFill>
              </a:rPr>
              <a:t>м</a:t>
            </a:r>
            <a:r>
              <a:rPr lang="ru-RU" sz="2000" b="1" dirty="0" smtClean="0">
                <a:solidFill>
                  <a:srgbClr val="0033CC"/>
                </a:solidFill>
              </a:rPr>
              <a:t>узыкальный руководитель высшей кв. категории</a:t>
            </a:r>
          </a:p>
          <a:p>
            <a:r>
              <a:rPr lang="ru-RU" sz="2000" b="1" dirty="0" smtClean="0">
                <a:solidFill>
                  <a:srgbClr val="0033CC"/>
                </a:solidFill>
              </a:rPr>
              <a:t>Гришина </a:t>
            </a:r>
            <a:r>
              <a:rPr lang="ru-RU" sz="2000" b="1" dirty="0">
                <a:solidFill>
                  <a:srgbClr val="0033CC"/>
                </a:solidFill>
              </a:rPr>
              <a:t>Л</a:t>
            </a:r>
            <a:r>
              <a:rPr lang="ru-RU" sz="2000" b="1" dirty="0" smtClean="0">
                <a:solidFill>
                  <a:srgbClr val="0033CC"/>
                </a:solidFill>
              </a:rPr>
              <a:t>юдмила Петровна</a:t>
            </a:r>
          </a:p>
          <a:p>
            <a:r>
              <a:rPr lang="ru-RU" sz="2000" b="1" dirty="0" smtClean="0">
                <a:solidFill>
                  <a:srgbClr val="0033CC"/>
                </a:solidFill>
              </a:rPr>
              <a:t>                   </a:t>
            </a:r>
          </a:p>
          <a:p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      </a:t>
            </a:r>
          </a:p>
        </p:txBody>
      </p:sp>
      <p:pic>
        <p:nvPicPr>
          <p:cNvPr id="7" name="Picture 4" descr="C:\Фото\Люда\люда-1.jpg"/>
          <p:cNvPicPr>
            <a:picLocks noChangeAspect="1" noChangeArrowheads="1"/>
          </p:cNvPicPr>
          <p:nvPr/>
        </p:nvPicPr>
        <p:blipFill>
          <a:blip r:embed="rId3" cstate="print">
            <a:lum bright="10000" contrast="40000"/>
          </a:blip>
          <a:srcRect l="6640" t="10586" r="10366" b="13193"/>
          <a:stretch>
            <a:fillRect/>
          </a:stretch>
        </p:blipFill>
        <p:spPr bwMode="auto">
          <a:xfrm>
            <a:off x="6588224" y="1412776"/>
            <a:ext cx="1960142" cy="27180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467544" y="188640"/>
            <a:ext cx="83529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33CC"/>
                </a:solidFill>
              </a:rPr>
              <a:t>Муниципальное бюджетное дошкольное образовательное</a:t>
            </a:r>
            <a:endParaRPr lang="ru-RU" b="1" dirty="0">
              <a:solidFill>
                <a:srgbClr val="0033CC"/>
              </a:solidFill>
            </a:endParaRPr>
          </a:p>
          <a:p>
            <a:pPr algn="ctr"/>
            <a:r>
              <a:rPr lang="ru-RU" b="1" dirty="0">
                <a:solidFill>
                  <a:srgbClr val="0033CC"/>
                </a:solidFill>
              </a:rPr>
              <a:t> </a:t>
            </a:r>
            <a:r>
              <a:rPr lang="ru-RU" b="1" dirty="0" smtClean="0">
                <a:solidFill>
                  <a:srgbClr val="0033CC"/>
                </a:solidFill>
              </a:rPr>
              <a:t>учреждение </a:t>
            </a:r>
            <a:r>
              <a:rPr lang="ru-RU" b="1" dirty="0">
                <a:solidFill>
                  <a:srgbClr val="0033CC"/>
                </a:solidFill>
              </a:rPr>
              <a:t>«Детский сад </a:t>
            </a:r>
            <a:r>
              <a:rPr lang="ru-RU" b="1" dirty="0" smtClean="0">
                <a:solidFill>
                  <a:srgbClr val="0033CC"/>
                </a:solidFill>
              </a:rPr>
              <a:t> комбинированного </a:t>
            </a:r>
            <a:r>
              <a:rPr lang="ru-RU" b="1" dirty="0">
                <a:solidFill>
                  <a:srgbClr val="0033CC"/>
                </a:solidFill>
              </a:rPr>
              <a:t>вида №63 </a:t>
            </a:r>
            <a:r>
              <a:rPr lang="ru-RU" b="1" dirty="0" smtClean="0">
                <a:solidFill>
                  <a:srgbClr val="0033CC"/>
                </a:solidFill>
              </a:rPr>
              <a:t>«</a:t>
            </a:r>
            <a:r>
              <a:rPr lang="ru-RU" b="1" dirty="0">
                <a:solidFill>
                  <a:srgbClr val="0033CC"/>
                </a:solidFill>
              </a:rPr>
              <a:t>Калинка» </a:t>
            </a:r>
            <a:endParaRPr lang="ru-RU" b="1" dirty="0" smtClean="0">
              <a:solidFill>
                <a:srgbClr val="0033CC"/>
              </a:solidFill>
            </a:endParaRPr>
          </a:p>
          <a:p>
            <a:pPr algn="ctr"/>
            <a:r>
              <a:rPr lang="ru-RU" b="1" dirty="0" smtClean="0">
                <a:solidFill>
                  <a:srgbClr val="0033CC"/>
                </a:solidFill>
              </a:rPr>
              <a:t>пгт</a:t>
            </a:r>
            <a:r>
              <a:rPr lang="ru-RU" b="1" dirty="0">
                <a:solidFill>
                  <a:srgbClr val="0033CC"/>
                </a:solidFill>
              </a:rPr>
              <a:t>. Нижняя Мактама</a:t>
            </a:r>
            <a:r>
              <a:rPr lang="ru-RU" b="1" dirty="0" smtClean="0">
                <a:solidFill>
                  <a:srgbClr val="0033CC"/>
                </a:solidFill>
              </a:rPr>
              <a:t>»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2504618"/>
            <a:ext cx="55446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«Предметно-развивающая </a:t>
            </a:r>
            <a:r>
              <a:rPr lang="ru-RU" sz="2400" b="1" i="1" dirty="0">
                <a:solidFill>
                  <a:srgbClr val="FF0000"/>
                </a:solidFill>
              </a:rPr>
              <a:t>среда – основа развития музыкального творчества у </a:t>
            </a:r>
            <a:r>
              <a:rPr lang="ru-RU" sz="2400" b="1" i="1" dirty="0" smtClean="0">
                <a:solidFill>
                  <a:srgbClr val="FF0000"/>
                </a:solidFill>
              </a:rPr>
              <a:t>детей»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1\Desktop\Мои рисунки\Презентации\fon-dlya-prezentacii-vesna-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4"/>
            <a:ext cx="9119681" cy="6858000"/>
          </a:xfrm>
          <a:prstGeom prst="rect">
            <a:avLst/>
          </a:prstGeom>
          <a:noFill/>
        </p:spPr>
      </p:pic>
      <p:pic>
        <p:nvPicPr>
          <p:cNvPr id="26626" name="Picture 2" descr="IMG_20200323_125353"/>
          <p:cNvPicPr>
            <a:picLocks noChangeAspect="1" noChangeArrowheads="1"/>
          </p:cNvPicPr>
          <p:nvPr/>
        </p:nvPicPr>
        <p:blipFill>
          <a:blip r:embed="rId3" cstate="print">
            <a:lum contrast="60000"/>
          </a:blip>
          <a:srcRect t="9514" b="10703"/>
          <a:stretch>
            <a:fillRect/>
          </a:stretch>
        </p:blipFill>
        <p:spPr bwMode="auto">
          <a:xfrm>
            <a:off x="714348" y="1214422"/>
            <a:ext cx="1909765" cy="2612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3" descr="IMG_20200323_115511"/>
          <p:cNvPicPr>
            <a:picLocks noChangeAspect="1" noChangeArrowheads="1"/>
          </p:cNvPicPr>
          <p:nvPr/>
        </p:nvPicPr>
        <p:blipFill>
          <a:blip r:embed="rId4" cstate="print">
            <a:lum bright="10000" contrast="40000"/>
          </a:blip>
          <a:srcRect t="21791" b="46733"/>
          <a:stretch>
            <a:fillRect/>
          </a:stretch>
        </p:blipFill>
        <p:spPr bwMode="auto">
          <a:xfrm>
            <a:off x="6617898" y="2643182"/>
            <a:ext cx="2042633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4" descr="IMG_20200323_120244"/>
          <p:cNvPicPr>
            <a:picLocks noChangeAspect="1" noChangeArrowheads="1"/>
          </p:cNvPicPr>
          <p:nvPr/>
        </p:nvPicPr>
        <p:blipFill>
          <a:blip r:embed="rId5" cstate="print">
            <a:lum bright="10000" contrast="40000"/>
          </a:blip>
          <a:srcRect r="9062"/>
          <a:stretch>
            <a:fillRect/>
          </a:stretch>
        </p:blipFill>
        <p:spPr bwMode="auto">
          <a:xfrm>
            <a:off x="714348" y="4469265"/>
            <a:ext cx="2857520" cy="178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8" name="Picture 2" descr="s1200"/>
          <p:cNvPicPr>
            <a:picLocks noChangeAspect="1" noChangeArrowheads="1"/>
          </p:cNvPicPr>
          <p:nvPr/>
        </p:nvPicPr>
        <p:blipFill>
          <a:blip r:embed="rId6">
            <a:lum bright="10000" contrast="30000"/>
          </a:blip>
          <a:srcRect l="55104" r="4564" b="49847"/>
          <a:stretch>
            <a:fillRect/>
          </a:stretch>
        </p:blipFill>
        <p:spPr bwMode="auto">
          <a:xfrm>
            <a:off x="3857621" y="2428868"/>
            <a:ext cx="2143139" cy="1623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3" descr="s1200 (1)"/>
          <p:cNvPicPr>
            <a:picLocks noChangeAspect="1" noChangeArrowheads="1"/>
          </p:cNvPicPr>
          <p:nvPr/>
        </p:nvPicPr>
        <p:blipFill>
          <a:blip r:embed="rId7">
            <a:lum bright="10000" contrast="20000"/>
          </a:blip>
          <a:srcRect l="514" t="56357"/>
          <a:stretch>
            <a:fillRect/>
          </a:stretch>
        </p:blipFill>
        <p:spPr bwMode="auto">
          <a:xfrm>
            <a:off x="4500562" y="4429132"/>
            <a:ext cx="4114804" cy="1638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786050" y="714356"/>
            <a:ext cx="586186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 smtClean="0"/>
              <a:t>В младших группах дидактические игры связаны </a:t>
            </a:r>
          </a:p>
          <a:p>
            <a:pPr algn="ctr"/>
            <a:r>
              <a:rPr lang="ru-RU" b="1" i="1" dirty="0" smtClean="0"/>
              <a:t>с применением образных пособий, картинок, игрушек,</a:t>
            </a:r>
          </a:p>
          <a:p>
            <a:pPr algn="ctr"/>
            <a:r>
              <a:rPr lang="ru-RU" b="1" i="1" dirty="0" smtClean="0"/>
              <a:t> то у старших дошкольников становятся карточки, </a:t>
            </a:r>
          </a:p>
          <a:p>
            <a:pPr algn="ctr"/>
            <a:r>
              <a:rPr lang="ru-RU" b="1" i="1" dirty="0" smtClean="0"/>
              <a:t>настольно-печатные игры, ударные и звуковысотные</a:t>
            </a:r>
          </a:p>
          <a:p>
            <a:pPr algn="ctr"/>
            <a:r>
              <a:rPr lang="ru-RU" b="1" i="1" dirty="0" smtClean="0"/>
              <a:t>музыкальные инструменты.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1\Desktop\Мои рисунки\Презентации\fon-dlya-prezentacii-vesna-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7650" name="Picture 2" descr="IMG_20200324_095758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rcRect r="18366" b="2964"/>
          <a:stretch>
            <a:fillRect/>
          </a:stretch>
        </p:blipFill>
        <p:spPr bwMode="auto">
          <a:xfrm>
            <a:off x="5929322" y="3571876"/>
            <a:ext cx="2786082" cy="1589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3" descr="IMG_20200323_112111"/>
          <p:cNvPicPr>
            <a:picLocks noChangeAspect="1" noChangeArrowheads="1"/>
          </p:cNvPicPr>
          <p:nvPr/>
        </p:nvPicPr>
        <p:blipFill>
          <a:blip r:embed="rId4" cstate="print">
            <a:lum contrast="20000"/>
          </a:blip>
          <a:srcRect l="11128" r="23563" b="13432"/>
          <a:stretch>
            <a:fillRect/>
          </a:stretch>
        </p:blipFill>
        <p:spPr bwMode="auto">
          <a:xfrm>
            <a:off x="357158" y="3286124"/>
            <a:ext cx="2571768" cy="1465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6" descr="054"/>
          <p:cNvPicPr>
            <a:picLocks noChangeAspect="1" noChangeArrowheads="1"/>
          </p:cNvPicPr>
          <p:nvPr/>
        </p:nvPicPr>
        <p:blipFill>
          <a:blip r:embed="rId5" cstate="print">
            <a:lum bright="20000" contrast="40000"/>
          </a:blip>
          <a:srcRect t="9625"/>
          <a:stretch>
            <a:fillRect/>
          </a:stretch>
        </p:blipFill>
        <p:spPr bwMode="auto">
          <a:xfrm>
            <a:off x="500034" y="1285860"/>
            <a:ext cx="250033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IMG_20200324_094419"/>
          <p:cNvPicPr>
            <a:picLocks noChangeAspect="1" noChangeArrowheads="1"/>
          </p:cNvPicPr>
          <p:nvPr/>
        </p:nvPicPr>
        <p:blipFill>
          <a:blip r:embed="rId6" cstate="print">
            <a:lum contrast="20000"/>
          </a:blip>
          <a:srcRect l="6424" r="5775"/>
          <a:stretch>
            <a:fillRect/>
          </a:stretch>
        </p:blipFill>
        <p:spPr bwMode="auto">
          <a:xfrm>
            <a:off x="5929322" y="1428736"/>
            <a:ext cx="2714644" cy="1729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1142976" y="214290"/>
            <a:ext cx="71253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 smtClean="0"/>
              <a:t>Театр – это волшебный край, в котором ребенок радуется играя, </a:t>
            </a:r>
          </a:p>
          <a:p>
            <a:pPr algn="ctr"/>
            <a:r>
              <a:rPr lang="ru-RU" b="1" i="1" dirty="0" smtClean="0"/>
              <a:t>                               а в игре он познает мир.                     С.Мерзлякова</a:t>
            </a:r>
            <a:endParaRPr lang="ru-RU" b="1" i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357422" y="928670"/>
            <a:ext cx="4572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                  </a:t>
            </a:r>
            <a:endParaRPr lang="ru-RU" b="1" dirty="0" smtClean="0"/>
          </a:p>
          <a:p>
            <a:r>
              <a:rPr lang="ru-RU" b="1" dirty="0" smtClean="0"/>
              <a:t> </a:t>
            </a:r>
            <a:r>
              <a:rPr lang="ru-RU" b="1" dirty="0" smtClean="0"/>
              <a:t>                   </a:t>
            </a:r>
          </a:p>
          <a:p>
            <a:endParaRPr lang="ru-RU" b="1" dirty="0" smtClean="0"/>
          </a:p>
          <a:p>
            <a:r>
              <a:rPr lang="ru-RU" b="1" dirty="0" smtClean="0"/>
              <a:t>                      </a:t>
            </a:r>
            <a:r>
              <a:rPr lang="ru-RU" b="1" dirty="0" smtClean="0"/>
              <a:t>виды </a:t>
            </a:r>
            <a:r>
              <a:rPr lang="ru-RU" b="1" dirty="0" smtClean="0"/>
              <a:t>театров</a:t>
            </a:r>
            <a:r>
              <a:rPr lang="ru-RU" dirty="0" smtClean="0"/>
              <a:t>:</a:t>
            </a:r>
            <a:endParaRPr lang="ru-RU" dirty="0" smtClean="0"/>
          </a:p>
          <a:p>
            <a:r>
              <a:rPr lang="ru-RU" dirty="0" smtClean="0"/>
              <a:t>                    театр би-ба-</a:t>
            </a:r>
            <a:r>
              <a:rPr lang="ru-RU" dirty="0" err="1" smtClean="0"/>
              <a:t>бо</a:t>
            </a:r>
            <a:r>
              <a:rPr lang="ru-RU" dirty="0" smtClean="0"/>
              <a:t>,</a:t>
            </a:r>
          </a:p>
          <a:p>
            <a:r>
              <a:rPr lang="ru-RU" dirty="0" smtClean="0"/>
              <a:t>                 театр марионеток,</a:t>
            </a:r>
          </a:p>
          <a:p>
            <a:r>
              <a:rPr lang="ru-RU" dirty="0" smtClean="0"/>
              <a:t>                театр ростовых кукол, </a:t>
            </a:r>
          </a:p>
          <a:p>
            <a:r>
              <a:rPr lang="ru-RU" dirty="0" smtClean="0"/>
              <a:t>                театр верховых кукол, </a:t>
            </a:r>
          </a:p>
          <a:p>
            <a:r>
              <a:rPr lang="ru-RU" dirty="0" smtClean="0"/>
              <a:t>                пальчиковый театр, </a:t>
            </a:r>
          </a:p>
          <a:p>
            <a:r>
              <a:rPr lang="ru-RU" dirty="0" smtClean="0"/>
              <a:t>                настольный театр, </a:t>
            </a:r>
          </a:p>
          <a:p>
            <a:r>
              <a:rPr lang="ru-RU" dirty="0" smtClean="0"/>
              <a:t>              театр </a:t>
            </a:r>
            <a:r>
              <a:rPr lang="ru-RU" dirty="0" err="1" smtClean="0"/>
              <a:t>резиновoй</a:t>
            </a:r>
            <a:r>
              <a:rPr lang="ru-RU" dirty="0" smtClean="0"/>
              <a:t> игрушки, </a:t>
            </a:r>
          </a:p>
          <a:p>
            <a:r>
              <a:rPr lang="ru-RU" dirty="0" smtClean="0"/>
              <a:t>                театр мягкой игрушки, </a:t>
            </a:r>
          </a:p>
          <a:p>
            <a:r>
              <a:rPr lang="ru-RU" dirty="0" smtClean="0"/>
              <a:t>                 платочный театр,</a:t>
            </a:r>
          </a:p>
          <a:p>
            <a:r>
              <a:rPr lang="ru-RU" dirty="0" smtClean="0"/>
              <a:t>                 </a:t>
            </a:r>
            <a:r>
              <a:rPr lang="ru-RU" dirty="0" err="1" smtClean="0"/>
              <a:t>варежкин</a:t>
            </a:r>
            <a:r>
              <a:rPr lang="ru-RU" dirty="0" smtClean="0"/>
              <a:t> театр,</a:t>
            </a:r>
          </a:p>
          <a:p>
            <a:r>
              <a:rPr lang="ru-RU" dirty="0" smtClean="0"/>
              <a:t>              театр на </a:t>
            </a:r>
            <a:r>
              <a:rPr lang="ru-RU" dirty="0" err="1" smtClean="0"/>
              <a:t>фланелеграфе</a:t>
            </a:r>
            <a:r>
              <a:rPr lang="ru-RU" dirty="0" smtClean="0"/>
              <a:t>, </a:t>
            </a:r>
          </a:p>
          <a:p>
            <a:r>
              <a:rPr lang="ru-RU" dirty="0" smtClean="0"/>
              <a:t>       театр на руке, театр из носков,</a:t>
            </a:r>
          </a:p>
          <a:p>
            <a:r>
              <a:rPr lang="ru-RU" dirty="0" smtClean="0"/>
              <a:t>                      театр живой руки </a:t>
            </a:r>
          </a:p>
          <a:p>
            <a:r>
              <a:rPr lang="ru-RU" dirty="0" smtClean="0"/>
              <a:t>                        театр масок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C:\Users\1\Desktop\Мои рисунки\Презентации\fon-dlya-prezentacii-vesna-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19681" cy="6858000"/>
          </a:xfrm>
          <a:prstGeom prst="rect">
            <a:avLst/>
          </a:prstGeom>
          <a:noFill/>
        </p:spPr>
      </p:pic>
      <p:pic>
        <p:nvPicPr>
          <p:cNvPr id="1030" name="Picture 6" descr="051"/>
          <p:cNvPicPr>
            <a:picLocks noChangeAspect="1" noChangeArrowheads="1"/>
          </p:cNvPicPr>
          <p:nvPr/>
        </p:nvPicPr>
        <p:blipFill>
          <a:blip r:embed="rId3" cstate="print">
            <a:lum bright="-10000" contrast="30000"/>
          </a:blip>
          <a:srcRect t="6372" r="36658" b="6926"/>
          <a:stretch>
            <a:fillRect/>
          </a:stretch>
        </p:blipFill>
        <p:spPr bwMode="auto">
          <a:xfrm>
            <a:off x="5214942" y="1285860"/>
            <a:ext cx="3333773" cy="21431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13" name="TextBox 12"/>
          <p:cNvSpPr txBox="1"/>
          <p:nvPr/>
        </p:nvSpPr>
        <p:spPr>
          <a:xfrm>
            <a:off x="2214546" y="428604"/>
            <a:ext cx="49645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/>
              <a:t>Театральная студия «Сделай сам»</a:t>
            </a:r>
            <a:endParaRPr lang="ru-RU" sz="2400" b="1" i="1" dirty="0"/>
          </a:p>
        </p:txBody>
      </p:sp>
      <p:pic>
        <p:nvPicPr>
          <p:cNvPr id="7" name="Picture 6" descr="P1040022"/>
          <p:cNvPicPr>
            <a:picLocks noChangeAspect="1" noChangeArrowheads="1"/>
          </p:cNvPicPr>
          <p:nvPr/>
        </p:nvPicPr>
        <p:blipFill>
          <a:blip r:embed="rId4" cstate="print">
            <a:lum bright="10000" contrast="30000"/>
          </a:blip>
          <a:srcRect/>
          <a:stretch>
            <a:fillRect/>
          </a:stretch>
        </p:blipFill>
        <p:spPr bwMode="auto">
          <a:xfrm>
            <a:off x="1071538" y="1214422"/>
            <a:ext cx="3401715" cy="19288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D:\Фото\Инструменты\Инструменты\P1040023.JPG"/>
          <p:cNvPicPr>
            <a:picLocks noChangeAspect="1" noChangeArrowheads="1"/>
          </p:cNvPicPr>
          <p:nvPr/>
        </p:nvPicPr>
        <p:blipFill>
          <a:blip r:embed="rId5" cstate="print">
            <a:lum contrast="20000"/>
          </a:blip>
          <a:srcRect l="3481" t="26045"/>
          <a:stretch>
            <a:fillRect/>
          </a:stretch>
        </p:blipFill>
        <p:spPr bwMode="auto">
          <a:xfrm rot="189440">
            <a:off x="1053704" y="3794041"/>
            <a:ext cx="3761454" cy="19390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4580" name="Picture 4" descr="IMG_20200323_113839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 l="44507" r="6236" b="8778"/>
          <a:stretch>
            <a:fillRect/>
          </a:stretch>
        </p:blipFill>
        <p:spPr bwMode="auto">
          <a:xfrm rot="240224">
            <a:off x="5629940" y="3743760"/>
            <a:ext cx="2347593" cy="245484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C:\Users\1\Desktop\Мои рисунки\Презентации\fon-dlya-prezentacii-vesna-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19681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643042" y="1571612"/>
            <a:ext cx="6500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                 </a:t>
            </a:r>
            <a:endParaRPr lang="ru-RU" sz="2400" dirty="0"/>
          </a:p>
        </p:txBody>
      </p:sp>
      <p:pic>
        <p:nvPicPr>
          <p:cNvPr id="26626" name="Picture 2" descr="20161028_101601"/>
          <p:cNvPicPr>
            <a:picLocks noChangeAspect="1" noChangeArrowheads="1"/>
          </p:cNvPicPr>
          <p:nvPr/>
        </p:nvPicPr>
        <p:blipFill>
          <a:blip r:embed="rId4" cstate="print">
            <a:lum bright="-10000" contrast="10000"/>
          </a:blip>
          <a:srcRect l="9059" t="6645" r="11191"/>
          <a:stretch>
            <a:fillRect/>
          </a:stretch>
        </p:blipFill>
        <p:spPr bwMode="auto">
          <a:xfrm rot="209321">
            <a:off x="4854235" y="3964219"/>
            <a:ext cx="3574635" cy="23412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26627" name="Picture 3" descr="20161028_101332"/>
          <p:cNvPicPr>
            <a:picLocks noChangeAspect="1" noChangeArrowheads="1"/>
          </p:cNvPicPr>
          <p:nvPr/>
        </p:nvPicPr>
        <p:blipFill>
          <a:blip r:embed="rId5" cstate="print">
            <a:lum contrast="20000"/>
          </a:blip>
          <a:srcRect t="21375" r="17143"/>
          <a:stretch>
            <a:fillRect/>
          </a:stretch>
        </p:blipFill>
        <p:spPr bwMode="auto">
          <a:xfrm>
            <a:off x="1714480" y="1214422"/>
            <a:ext cx="1857388" cy="23748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6628" name="Picture 4" descr="IMG-20161123-WA0026"/>
          <p:cNvPicPr>
            <a:picLocks noChangeAspect="1" noChangeArrowheads="1"/>
          </p:cNvPicPr>
          <p:nvPr/>
        </p:nvPicPr>
        <p:blipFill>
          <a:blip r:embed="rId6">
            <a:lum contrast="40000"/>
          </a:blip>
          <a:srcRect/>
          <a:stretch>
            <a:fillRect/>
          </a:stretch>
        </p:blipFill>
        <p:spPr bwMode="auto">
          <a:xfrm>
            <a:off x="5000628" y="1000108"/>
            <a:ext cx="2928958" cy="2657215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26629" name="Picture 5" descr="IMG_20200323_113124"/>
          <p:cNvPicPr>
            <a:picLocks noChangeAspect="1" noChangeArrowheads="1"/>
          </p:cNvPicPr>
          <p:nvPr/>
        </p:nvPicPr>
        <p:blipFill>
          <a:blip r:embed="rId7" cstate="print">
            <a:lum bright="-10000" contrast="30000"/>
          </a:blip>
          <a:srcRect l="19894" t="4468" r="7353" b="3780"/>
          <a:stretch>
            <a:fillRect/>
          </a:stretch>
        </p:blipFill>
        <p:spPr bwMode="auto">
          <a:xfrm>
            <a:off x="1285852" y="4000504"/>
            <a:ext cx="3145062" cy="222557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1357290" y="428604"/>
            <a:ext cx="6448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/>
              <a:t>Театрализованная самостоятельная деятельность детей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" descr="C:\Users\1\Desktop\Мои рисунки\Презентации\fon-dlya-prezentacii-vesna-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19681" cy="6858000"/>
          </a:xfrm>
          <a:prstGeom prst="rect">
            <a:avLst/>
          </a:prstGeom>
          <a:noFill/>
        </p:spPr>
      </p:pic>
      <p:pic>
        <p:nvPicPr>
          <p:cNvPr id="5" name="Picture 4" descr="C:\Users\1\Desktop\фото 2016\ТЕАТР\20170216_090651.jpg"/>
          <p:cNvPicPr>
            <a:picLocks noChangeAspect="1" noChangeArrowheads="1"/>
          </p:cNvPicPr>
          <p:nvPr/>
        </p:nvPicPr>
        <p:blipFill>
          <a:blip r:embed="rId3" cstate="print">
            <a:lum bright="10000" contrast="30000"/>
          </a:blip>
          <a:srcRect l="39862" t="29235" r="22361" b="3827"/>
          <a:stretch>
            <a:fillRect/>
          </a:stretch>
        </p:blipFill>
        <p:spPr bwMode="auto">
          <a:xfrm>
            <a:off x="5143504" y="1643050"/>
            <a:ext cx="2539857" cy="2176424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6" name="Picture 6" descr="C:\Users\1\Desktop\фото 2016\ТЕАТР\20170216_090746.jpg"/>
          <p:cNvPicPr>
            <a:picLocks noChangeAspect="1" noChangeArrowheads="1"/>
          </p:cNvPicPr>
          <p:nvPr/>
        </p:nvPicPr>
        <p:blipFill>
          <a:blip r:embed="rId4" cstate="print">
            <a:lum bright="10000" contrast="30000"/>
          </a:blip>
          <a:srcRect l="26528" t="21852" r="17917" b="-617"/>
          <a:stretch>
            <a:fillRect/>
          </a:stretch>
        </p:blipFill>
        <p:spPr bwMode="auto">
          <a:xfrm>
            <a:off x="907514" y="1643050"/>
            <a:ext cx="2863936" cy="2209739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7" name="Picture 3" descr="C:\Users\1\Desktop\фото 2016\ТЕАТР\20170216_090606.jpg"/>
          <p:cNvPicPr>
            <a:picLocks noChangeAspect="1" noChangeArrowheads="1"/>
          </p:cNvPicPr>
          <p:nvPr/>
        </p:nvPicPr>
        <p:blipFill>
          <a:blip r:embed="rId5" cstate="print">
            <a:lum contrast="30000"/>
          </a:blip>
          <a:srcRect l="34305" t="22806" r="20139" b="11418"/>
          <a:stretch>
            <a:fillRect/>
          </a:stretch>
        </p:blipFill>
        <p:spPr bwMode="auto">
          <a:xfrm>
            <a:off x="4357686" y="4214818"/>
            <a:ext cx="2765133" cy="2071702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9" name="TextBox 8"/>
          <p:cNvSpPr txBox="1"/>
          <p:nvPr/>
        </p:nvSpPr>
        <p:spPr>
          <a:xfrm>
            <a:off x="3071802" y="500042"/>
            <a:ext cx="285058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             Мюзикл</a:t>
            </a:r>
          </a:p>
          <a:p>
            <a:r>
              <a:rPr lang="ru-RU" sz="2800" b="1" i="1" dirty="0" smtClean="0"/>
              <a:t>    «Кошкин дом»</a:t>
            </a:r>
            <a:endParaRPr lang="ru-RU" sz="28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C:\Users\1\Desktop\Мои рисунки\Презентации\fon-dlya-prezentacii-vesna-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19681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214414" y="857232"/>
            <a:ext cx="7236000" cy="56938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2000" b="1" i="1" dirty="0" smtClean="0"/>
              <a:t>Развитие творческих проявлений, всеми доступными, побуждающими к самовыражению средствами.</a:t>
            </a:r>
          </a:p>
          <a:p>
            <a:pPr algn="ctr"/>
            <a:endParaRPr lang="ru-RU" sz="2000" b="1" i="1" dirty="0" smtClean="0"/>
          </a:p>
          <a:p>
            <a:r>
              <a:rPr lang="ru-RU" sz="2400" b="1" i="1" dirty="0" smtClean="0"/>
              <a:t>                                        Задачи:</a:t>
            </a:r>
          </a:p>
          <a:p>
            <a:r>
              <a:rPr lang="ru-RU" sz="2000" b="1" i="1" dirty="0" smtClean="0"/>
              <a:t>1 Создание условий для творческой активности детей.</a:t>
            </a:r>
          </a:p>
          <a:p>
            <a:pPr eaLnBrk="0" hangingPunct="0">
              <a:tabLst>
                <a:tab pos="1244600" algn="l"/>
              </a:tabLst>
            </a:pPr>
            <a:endParaRPr lang="ru-RU" sz="2000" b="1" i="1" dirty="0" smtClean="0"/>
          </a:p>
          <a:p>
            <a:pPr eaLnBrk="0" hangingPunct="0">
              <a:tabLst>
                <a:tab pos="1244600" algn="l"/>
              </a:tabLst>
            </a:pPr>
            <a:r>
              <a:rPr lang="ru-RU" sz="2000" b="1" i="1" dirty="0" smtClean="0"/>
              <a:t>2.</a:t>
            </a:r>
            <a:r>
              <a:rPr lang="ru-RU" sz="2000" dirty="0" smtClean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ru-RU" sz="2000" b="1" i="1" dirty="0" smtClean="0">
                <a:cs typeface="Times New Roman" pitchFamily="18" charset="0"/>
              </a:rPr>
              <a:t>Расширить возможности индивидуального подхода к каждому ребёнку и к каждой семье на основе учёта их интересов, способностей и возможностей; </a:t>
            </a:r>
            <a:endParaRPr lang="ru-RU" sz="2000" b="1" i="1" dirty="0" smtClean="0"/>
          </a:p>
          <a:p>
            <a:pPr eaLnBrk="0" hangingPunct="0">
              <a:tabLst>
                <a:tab pos="1244600" algn="l"/>
              </a:tabLst>
            </a:pPr>
            <a:endParaRPr lang="ru-RU" sz="2000" b="1" i="1" dirty="0" smtClean="0"/>
          </a:p>
          <a:p>
            <a:pPr eaLnBrk="0" hangingPunct="0">
              <a:tabLst>
                <a:tab pos="1244600" algn="l"/>
              </a:tabLst>
            </a:pPr>
            <a:r>
              <a:rPr lang="ru-RU" sz="2000" b="1" i="1" dirty="0" smtClean="0"/>
              <a:t>3.</a:t>
            </a:r>
            <a:r>
              <a:rPr lang="ru-RU" sz="2000" dirty="0" smtClean="0"/>
              <a:t> </a:t>
            </a:r>
            <a:r>
              <a:rPr lang="ru-RU" sz="2000" b="1" i="1" dirty="0" smtClean="0"/>
              <a:t>Театрализованная деятельность  –  возможность раскрытия творческого потенциала ребенка, воспитание </a:t>
            </a:r>
            <a:r>
              <a:rPr lang="ru-RU" sz="2000" b="1" i="1" dirty="0" err="1" smtClean="0"/>
              <a:t>егo</a:t>
            </a:r>
            <a:r>
              <a:rPr lang="ru-RU" sz="2000" b="1" i="1" dirty="0" smtClean="0"/>
              <a:t> творческой направленности.</a:t>
            </a:r>
          </a:p>
          <a:p>
            <a:endParaRPr lang="ru-RU" sz="2000" b="1" i="1" dirty="0" smtClean="0"/>
          </a:p>
          <a:p>
            <a:r>
              <a:rPr lang="ru-RU" sz="2000" b="1" i="1" dirty="0" smtClean="0"/>
              <a:t>4.Обеспечить самостоятельность детей, возникающую по их желанию и интересам.</a:t>
            </a:r>
          </a:p>
          <a:p>
            <a:endParaRPr lang="ru-RU" sz="2000" b="1" i="1" dirty="0" smtClean="0"/>
          </a:p>
          <a:p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4000496" y="285728"/>
            <a:ext cx="9294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i="1" dirty="0" smtClean="0"/>
              <a:t>Цель:</a:t>
            </a:r>
            <a:endParaRPr lang="ru-RU" sz="2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1\Desktop\Мои рисунки\Презентации\fon-dlya-prezentacii-vesna-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19681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785918" y="500042"/>
            <a:ext cx="56436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/>
              <a:t>      Координационный совет педагогов.</a:t>
            </a:r>
          </a:p>
          <a:p>
            <a:pPr algn="ctr"/>
            <a:r>
              <a:rPr lang="ru-RU" b="1" i="1" dirty="0" smtClean="0"/>
              <a:t>Цель: систематизация знаний педагогов по созданию условий для  их самореализации</a:t>
            </a:r>
          </a:p>
        </p:txBody>
      </p:sp>
      <p:pic>
        <p:nvPicPr>
          <p:cNvPr id="4" name="Рисунок 3" descr="D:\Фото\Работа с кадрами\DSC02812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29" t="25711" r="8676" b="16213"/>
          <a:stretch/>
        </p:blipFill>
        <p:spPr bwMode="auto">
          <a:xfrm>
            <a:off x="714348" y="1857364"/>
            <a:ext cx="4135693" cy="2172951"/>
          </a:xfrm>
          <a:prstGeom prst="flowChartAlternateProcess">
            <a:avLst/>
          </a:prstGeom>
          <a:noFill/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6" name="Picture 3" descr="D:\Фото\Новая папка (2)\фото (2)\CIMG396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colorTemperature colorTemp="112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713" t="2242"/>
          <a:stretch/>
        </p:blipFill>
        <p:spPr bwMode="auto">
          <a:xfrm rot="196829">
            <a:off x="5429365" y="1659767"/>
            <a:ext cx="3155234" cy="2590937"/>
          </a:xfrm>
          <a:prstGeom prst="teardrop">
            <a:avLst/>
          </a:prstGeom>
          <a:noFill/>
          <a:ln>
            <a:solidFill>
              <a:sysClr val="windowText" lastClr="00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colorTemperature colorTemp="88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00496" y="4357694"/>
            <a:ext cx="3286148" cy="2056323"/>
          </a:xfrm>
          <a:prstGeom prst="flowChartAlternateProcess">
            <a:avLst/>
          </a:prstGeom>
          <a:noFill/>
          <a:ln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" descr="C:\Users\1\Desktop\Мои рисунки\Презентации\fon-dlya-prezentacii-vesna-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214546" y="500042"/>
            <a:ext cx="4929222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i="1" dirty="0" smtClean="0">
                <a:solidFill>
                  <a:srgbClr val="000000"/>
                </a:solidFill>
                <a:latin typeface="inherit" charset="0"/>
                <a:ea typeface="Times New Roman" pitchFamily="18" charset="0"/>
                <a:cs typeface="Times New Roman" pitchFamily="18" charset="0"/>
              </a:rPr>
              <a:t>Осуществление творческого поиска проблемы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6286513" y="3071810"/>
            <a:ext cx="2857487" cy="2571768"/>
            <a:chOff x="5194262" y="720079"/>
            <a:chExt cx="2513827" cy="1936897"/>
          </a:xfrm>
        </p:grpSpPr>
        <p:sp>
          <p:nvSpPr>
            <p:cNvPr id="8" name="Скругленный прямоугольник 7"/>
            <p:cNvSpPr/>
            <p:nvPr/>
          </p:nvSpPr>
          <p:spPr>
            <a:xfrm rot="267065">
              <a:off x="5194262" y="720079"/>
              <a:ext cx="2513827" cy="1936897"/>
            </a:xfrm>
            <a:prstGeom prst="roundRect">
              <a:avLst/>
            </a:prstGeom>
            <a:blipFill rotWithShape="0">
              <a:blip r:embed="rId4" cstate="print">
                <a:lum bright="-10000"/>
                <a:extLst/>
              </a:blip>
              <a:stretch>
                <a:fillRect/>
              </a:stretch>
            </a:blipFill>
            <a:effectLst>
              <a:outerShdw blurRad="40000" dist="23000" dir="5400000" rotWithShape="0">
                <a:srgbClr val="000000">
                  <a:alpha val="35000"/>
                </a:srgbClr>
              </a:outerShdw>
              <a:softEdge rad="317500"/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Скругленный прямоугольник 4"/>
            <p:cNvSpPr/>
            <p:nvPr/>
          </p:nvSpPr>
          <p:spPr>
            <a:xfrm>
              <a:off x="5288815" y="814631"/>
              <a:ext cx="2324723" cy="174779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800" kern="1200" dirty="0" smtClean="0"/>
  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  </a:r>
              <a:endParaRPr lang="ru-RU" sz="800" kern="1200" dirty="0"/>
            </a:p>
          </p:txBody>
        </p:sp>
      </p:grpSp>
      <p:pic>
        <p:nvPicPr>
          <p:cNvPr id="12" name="Picture 2" descr="D:\Фото\Фото-004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171" t="8534" r="19908" b="5733"/>
          <a:stretch/>
        </p:blipFill>
        <p:spPr bwMode="auto">
          <a:xfrm rot="21339460">
            <a:off x="577827" y="1208606"/>
            <a:ext cx="1813898" cy="212367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3" name="Picture 4" descr="D:\Фото\Фото-0039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337" t="20384" r="31106" b="28354"/>
          <a:stretch/>
        </p:blipFill>
        <p:spPr bwMode="auto">
          <a:xfrm rot="21434614">
            <a:off x="3536685" y="1675081"/>
            <a:ext cx="1850869" cy="196894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121" name="Object 1"/>
          <p:cNvGraphicFramePr>
            <a:graphicFrameLocks noChangeAspect="1"/>
          </p:cNvGraphicFramePr>
          <p:nvPr/>
        </p:nvGraphicFramePr>
        <p:xfrm>
          <a:off x="6572264" y="1142984"/>
          <a:ext cx="2285998" cy="1718732"/>
        </p:xfrm>
        <a:graphic>
          <a:graphicData uri="http://schemas.openxmlformats.org/presentationml/2006/ole">
            <p:oleObj spid="_x0000_s5124" name="Презентация" r:id="rId9" imgW="4570501" imgH="3427400" progId="PowerPoint.Show.12">
              <p:embed/>
            </p:oleObj>
          </a:graphicData>
        </a:graphic>
      </p:graphicFrame>
      <p:pic>
        <p:nvPicPr>
          <p:cNvPr id="14" name="Picture 2" descr="DSC01751"/>
          <p:cNvPicPr>
            <a:picLocks noChangeAspect="1" noChangeArrowheads="1"/>
          </p:cNvPicPr>
          <p:nvPr/>
        </p:nvPicPr>
        <p:blipFill>
          <a:blip r:embed="rId10" cstate="print">
            <a:lum bright="-10000" contrast="40000"/>
          </a:blip>
          <a:srcRect l="8904" t="5173" r="18948" b="2759"/>
          <a:stretch>
            <a:fillRect/>
          </a:stretch>
        </p:blipFill>
        <p:spPr bwMode="auto">
          <a:xfrm rot="226671">
            <a:off x="3918380" y="4145291"/>
            <a:ext cx="2289803" cy="19198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2" descr="IMG_20200322_100503"/>
          <p:cNvPicPr>
            <a:picLocks noChangeAspect="1" noChangeArrowheads="1"/>
          </p:cNvPicPr>
          <p:nvPr/>
        </p:nvPicPr>
        <p:blipFill>
          <a:blip r:embed="rId11" cstate="print">
            <a:lum bright="-20000" contrast="20000"/>
          </a:blip>
          <a:srcRect l="8339" r="15231"/>
          <a:stretch>
            <a:fillRect/>
          </a:stretch>
        </p:blipFill>
        <p:spPr bwMode="auto">
          <a:xfrm>
            <a:off x="1285852" y="4000504"/>
            <a:ext cx="2225900" cy="1795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C:\Users\1\Desktop\Мои рисунки\Презентации\fon-dlya-prezentacii-vesna-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19" y="0"/>
            <a:ext cx="9119681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00364" y="428604"/>
            <a:ext cx="380395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      Работа с родителями</a:t>
            </a:r>
            <a:r>
              <a:rPr lang="ru-RU" sz="2800" b="1" i="1" dirty="0" smtClean="0"/>
              <a:t> </a:t>
            </a:r>
          </a:p>
          <a:p>
            <a:endParaRPr lang="ru-RU" sz="2400" b="1" dirty="0" smtClean="0"/>
          </a:p>
        </p:txBody>
      </p:sp>
      <p:sp>
        <p:nvSpPr>
          <p:cNvPr id="7" name="Блок-схема: память с прямым доступом 6"/>
          <p:cNvSpPr/>
          <p:nvPr/>
        </p:nvSpPr>
        <p:spPr>
          <a:xfrm rot="156296">
            <a:off x="3129226" y="2641394"/>
            <a:ext cx="3337758" cy="1790597"/>
          </a:xfrm>
          <a:prstGeom prst="flowChartMagneticDrum">
            <a:avLst/>
          </a:prstGeom>
          <a:gradFill rotWithShape="1">
            <a:gsLst>
              <a:gs pos="0">
                <a:srgbClr val="F07F09">
                  <a:tint val="0"/>
                </a:srgbClr>
              </a:gs>
              <a:gs pos="44000">
                <a:srgbClr val="F07F09">
                  <a:tint val="60000"/>
                  <a:satMod val="120000"/>
                </a:srgbClr>
              </a:gs>
              <a:gs pos="100000">
                <a:srgbClr val="F07F09">
                  <a:tint val="90000"/>
                  <a:alpha val="100000"/>
                  <a:lumMod val="90000"/>
                </a:srgbClr>
              </a:gs>
            </a:gsLst>
            <a:lin ang="5400000" scaled="0"/>
          </a:gradFill>
          <a:ln w="9525" cap="flat" cmpd="sng" algn="ctr">
            <a:solidFill>
              <a:srgbClr val="F07F09"/>
            </a:solidFill>
            <a:prstDash val="solid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perspectiveHeroicExtremeLeftFacing"/>
            <a:lightRig rig="threePt" dir="t"/>
          </a:scene3d>
          <a:sp3d>
            <a:bevelT w="139700" h="139700" prst="divot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i="1" kern="0" dirty="0" smtClean="0">
                <a:solidFill>
                  <a:sysClr val="windowText" lastClr="000000"/>
                </a:solidFill>
                <a:latin typeface="Calibri"/>
              </a:rPr>
              <a:t>Адекватное вовлечение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семей</a:t>
            </a:r>
            <a:endParaRPr kumimoji="0" lang="ru-RU" sz="2000" b="1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Выноска-облако 7"/>
          <p:cNvSpPr/>
          <p:nvPr/>
        </p:nvSpPr>
        <p:spPr>
          <a:xfrm>
            <a:off x="6429388" y="2571744"/>
            <a:ext cx="2520280" cy="756664"/>
          </a:xfrm>
          <a:prstGeom prst="cloudCallout">
            <a:avLst>
              <a:gd name="adj1" fmla="val -93092"/>
              <a:gd name="adj2" fmla="val 38926"/>
            </a:avLst>
          </a:prstGeom>
          <a:gradFill rotWithShape="1">
            <a:gsLst>
              <a:gs pos="0">
                <a:srgbClr val="1B587C">
                  <a:tint val="96000"/>
                  <a:satMod val="120000"/>
                  <a:lumMod val="120000"/>
                </a:srgbClr>
              </a:gs>
              <a:gs pos="100000">
                <a:srgbClr val="1B587C">
                  <a:shade val="89000"/>
                  <a:lumMod val="90000"/>
                </a:srgbClr>
              </a:gs>
            </a:gsLst>
            <a:lin ang="5400000" scaled="0"/>
          </a:gradFill>
          <a:ln>
            <a:noFill/>
          </a:ln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rgbClr val="1B587C">
                <a:shade val="25000"/>
                <a:satMod val="180000"/>
              </a:srgbClr>
            </a:contourClr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Родительские собрания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5643570" y="1285860"/>
            <a:ext cx="2850577" cy="898940"/>
          </a:xfrm>
          <a:prstGeom prst="cloudCallout">
            <a:avLst>
              <a:gd name="adj1" fmla="val -47531"/>
              <a:gd name="adj2" fmla="val 149398"/>
            </a:avLst>
          </a:prstGeom>
          <a:solidFill>
            <a:srgbClr val="E3DED1"/>
          </a:solidFill>
          <a:ln w="15875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Театральные представления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Выноска-облако 9"/>
          <p:cNvSpPr/>
          <p:nvPr/>
        </p:nvSpPr>
        <p:spPr>
          <a:xfrm>
            <a:off x="3071802" y="1357298"/>
            <a:ext cx="2232248" cy="755504"/>
          </a:xfrm>
          <a:prstGeom prst="cloudCallout">
            <a:avLst>
              <a:gd name="adj1" fmla="val -10176"/>
              <a:gd name="adj2" fmla="val 154363"/>
            </a:avLst>
          </a:prstGeom>
          <a:gradFill rotWithShape="1">
            <a:gsLst>
              <a:gs pos="0">
                <a:srgbClr val="4E8542">
                  <a:tint val="96000"/>
                  <a:satMod val="120000"/>
                  <a:lumMod val="120000"/>
                </a:srgbClr>
              </a:gs>
              <a:gs pos="100000">
                <a:srgbClr val="4E8542">
                  <a:shade val="89000"/>
                  <a:lumMod val="90000"/>
                </a:srgbClr>
              </a:gs>
            </a:gsLst>
            <a:lin ang="5400000" scaled="0"/>
          </a:gradFill>
          <a:ln>
            <a:noFill/>
          </a:ln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rgbClr val="4E8542">
                <a:shade val="25000"/>
                <a:satMod val="180000"/>
              </a:srgbClr>
            </a:contourClr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Видеотеки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Выноска-облако 10"/>
          <p:cNvSpPr/>
          <p:nvPr/>
        </p:nvSpPr>
        <p:spPr>
          <a:xfrm>
            <a:off x="181776" y="1070729"/>
            <a:ext cx="2736304" cy="981781"/>
          </a:xfrm>
          <a:prstGeom prst="cloudCallout">
            <a:avLst>
              <a:gd name="adj1" fmla="val 76395"/>
              <a:gd name="adj2" fmla="val 142245"/>
            </a:avLst>
          </a:prstGeom>
          <a:gradFill rotWithShape="1">
            <a:gsLst>
              <a:gs pos="0">
                <a:srgbClr val="9F2936">
                  <a:tint val="96000"/>
                  <a:satMod val="120000"/>
                  <a:lumMod val="120000"/>
                </a:srgbClr>
              </a:gs>
              <a:gs pos="100000">
                <a:srgbClr val="9F2936">
                  <a:shade val="89000"/>
                  <a:lumMod val="90000"/>
                </a:srgbClr>
              </a:gs>
            </a:gsLst>
            <a:lin ang="5400000" scaled="0"/>
          </a:gradFill>
          <a:ln>
            <a:noFill/>
          </a:ln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rgbClr val="9F2936">
                <a:shade val="25000"/>
                <a:satMod val="180000"/>
              </a:srgbClr>
            </a:contourClr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Анкетирование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Выноска-облако 11"/>
          <p:cNvSpPr/>
          <p:nvPr/>
        </p:nvSpPr>
        <p:spPr>
          <a:xfrm>
            <a:off x="216665" y="2636912"/>
            <a:ext cx="2361807" cy="725010"/>
          </a:xfrm>
          <a:prstGeom prst="cloudCallout">
            <a:avLst>
              <a:gd name="adj1" fmla="val 106668"/>
              <a:gd name="adj2" fmla="val 37046"/>
            </a:avLst>
          </a:prstGeom>
          <a:gradFill rotWithShape="1">
            <a:gsLst>
              <a:gs pos="0">
                <a:srgbClr val="604878">
                  <a:tint val="96000"/>
                  <a:satMod val="120000"/>
                  <a:lumMod val="120000"/>
                </a:srgbClr>
              </a:gs>
              <a:gs pos="100000">
                <a:srgbClr val="604878">
                  <a:shade val="89000"/>
                  <a:lumMod val="90000"/>
                </a:srgbClr>
              </a:gs>
            </a:gsLst>
            <a:lin ang="5400000" scaled="0"/>
          </a:gradFill>
          <a:ln>
            <a:noFill/>
          </a:ln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rgbClr val="604878">
                <a:shade val="25000"/>
                <a:satMod val="180000"/>
              </a:srgbClr>
            </a:contourClr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Открытые показы</a:t>
            </a: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Выноска-облако 12"/>
          <p:cNvSpPr/>
          <p:nvPr/>
        </p:nvSpPr>
        <p:spPr>
          <a:xfrm>
            <a:off x="546781" y="3756854"/>
            <a:ext cx="2289798" cy="720080"/>
          </a:xfrm>
          <a:prstGeom prst="cloudCallout">
            <a:avLst>
              <a:gd name="adj1" fmla="val 83858"/>
              <a:gd name="adj2" fmla="val -88896"/>
            </a:avLst>
          </a:prstGeom>
          <a:gradFill rotWithShape="1">
            <a:gsLst>
              <a:gs pos="0">
                <a:sysClr val="windowText" lastClr="000000">
                  <a:tint val="0"/>
                </a:sysClr>
              </a:gs>
              <a:gs pos="44000">
                <a:sysClr val="windowText" lastClr="000000">
                  <a:tint val="60000"/>
                  <a:satMod val="120000"/>
                </a:sysClr>
              </a:gs>
              <a:gs pos="100000">
                <a:sysClr val="windowText" lastClr="000000">
                  <a:tint val="90000"/>
                  <a:alpha val="100000"/>
                  <a:lumMod val="90000"/>
                </a:sysClr>
              </a:gs>
            </a:gsLst>
            <a:lin ang="5400000" scaled="0"/>
          </a:gradFill>
          <a:ln w="9525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Наглядный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материал</a:t>
            </a: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Выноска-облако 13"/>
          <p:cNvSpPr/>
          <p:nvPr/>
        </p:nvSpPr>
        <p:spPr>
          <a:xfrm>
            <a:off x="642910" y="4714884"/>
            <a:ext cx="2983217" cy="864096"/>
          </a:xfrm>
          <a:prstGeom prst="cloudCallout">
            <a:avLst>
              <a:gd name="adj1" fmla="val 51986"/>
              <a:gd name="adj2" fmla="val -175839"/>
            </a:avLst>
          </a:prstGeom>
          <a:gradFill rotWithShape="1">
            <a:gsLst>
              <a:gs pos="40000">
                <a:srgbClr val="E3DED1">
                  <a:tint val="94000"/>
                  <a:shade val="94000"/>
                  <a:alpha val="100000"/>
                  <a:satMod val="114000"/>
                  <a:lumMod val="114000"/>
                </a:srgbClr>
              </a:gs>
              <a:gs pos="74000">
                <a:srgbClr val="E3DED1">
                  <a:tint val="94000"/>
                  <a:shade val="94000"/>
                  <a:satMod val="128000"/>
                  <a:lumMod val="100000"/>
                </a:srgbClr>
              </a:gs>
              <a:gs pos="100000">
                <a:srgbClr val="E3DED1">
                  <a:tint val="98000"/>
                  <a:shade val="100000"/>
                  <a:hueMod val="98000"/>
                  <a:satMod val="100000"/>
                  <a:lumMod val="74000"/>
                </a:srgbClr>
              </a:gs>
            </a:gsLst>
            <a:path path="circle">
              <a:fillToRect l="20000" t="-40000" r="20000" b="140000"/>
            </a:path>
          </a:gradFill>
          <a:ln>
            <a:noFill/>
          </a:ln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rgbClr val="1B587C">
                <a:shade val="25000"/>
                <a:satMod val="180000"/>
              </a:srgbClr>
            </a:contourClr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Дни недели открытых дверей</a:t>
            </a: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Выноска-облако 14"/>
          <p:cNvSpPr/>
          <p:nvPr/>
        </p:nvSpPr>
        <p:spPr>
          <a:xfrm>
            <a:off x="3428992" y="5214950"/>
            <a:ext cx="2633408" cy="655280"/>
          </a:xfrm>
          <a:prstGeom prst="cloudCallout">
            <a:avLst>
              <a:gd name="adj1" fmla="val -15259"/>
              <a:gd name="adj2" fmla="val -316152"/>
            </a:avLst>
          </a:prstGeom>
          <a:gradFill rotWithShape="1">
            <a:gsLst>
              <a:gs pos="0">
                <a:srgbClr val="4E8542">
                  <a:tint val="96000"/>
                  <a:satMod val="120000"/>
                  <a:lumMod val="120000"/>
                </a:srgbClr>
              </a:gs>
              <a:gs pos="100000">
                <a:srgbClr val="4E8542">
                  <a:shade val="89000"/>
                  <a:lumMod val="90000"/>
                </a:srgbClr>
              </a:gs>
            </a:gsLst>
            <a:lin ang="5400000" scaled="0"/>
          </a:gradFill>
          <a:ln>
            <a:noFill/>
          </a:ln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rgbClr val="4E8542">
                <a:shade val="25000"/>
                <a:satMod val="180000"/>
              </a:srgbClr>
            </a:contourClr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конкурсы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Выноска-облако 15"/>
          <p:cNvSpPr/>
          <p:nvPr/>
        </p:nvSpPr>
        <p:spPr>
          <a:xfrm>
            <a:off x="6000760" y="5429264"/>
            <a:ext cx="2634580" cy="756660"/>
          </a:xfrm>
          <a:prstGeom prst="cloudCallout">
            <a:avLst>
              <a:gd name="adj1" fmla="val -41631"/>
              <a:gd name="adj2" fmla="val -283207"/>
            </a:avLst>
          </a:prstGeom>
          <a:gradFill rotWithShape="1">
            <a:gsLst>
              <a:gs pos="0">
                <a:srgbClr val="9F2936">
                  <a:tint val="96000"/>
                  <a:satMod val="120000"/>
                  <a:lumMod val="120000"/>
                </a:srgbClr>
              </a:gs>
              <a:gs pos="100000">
                <a:srgbClr val="9F2936">
                  <a:shade val="89000"/>
                  <a:lumMod val="90000"/>
                </a:srgbClr>
              </a:gs>
            </a:gsLst>
            <a:lin ang="5400000" scaled="0"/>
          </a:gradFill>
          <a:ln>
            <a:noFill/>
          </a:ln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rgbClr val="9F2936">
                <a:shade val="25000"/>
                <a:satMod val="180000"/>
              </a:srgbClr>
            </a:contourClr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консультации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Выноска-облако 16"/>
          <p:cNvSpPr/>
          <p:nvPr/>
        </p:nvSpPr>
        <p:spPr>
          <a:xfrm>
            <a:off x="6786578" y="4071942"/>
            <a:ext cx="2160240" cy="756663"/>
          </a:xfrm>
          <a:prstGeom prst="cloudCallout">
            <a:avLst>
              <a:gd name="adj1" fmla="val -90706"/>
              <a:gd name="adj2" fmla="val -162925"/>
            </a:avLst>
          </a:prstGeom>
          <a:gradFill rotWithShape="1">
            <a:gsLst>
              <a:gs pos="0">
                <a:srgbClr val="C19859">
                  <a:tint val="96000"/>
                  <a:satMod val="120000"/>
                  <a:lumMod val="120000"/>
                </a:srgbClr>
              </a:gs>
              <a:gs pos="100000">
                <a:srgbClr val="C19859">
                  <a:shade val="89000"/>
                  <a:lumMod val="90000"/>
                </a:srgbClr>
              </a:gs>
            </a:gsLst>
            <a:lin ang="5400000" scaled="0"/>
          </a:gradFill>
          <a:ln>
            <a:noFill/>
          </a:ln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rgbClr val="C19859">
                <a:shade val="25000"/>
                <a:satMod val="180000"/>
              </a:srgbClr>
            </a:contourClr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Семинары-практикумы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" descr="C:\Users\1\Desktop\Мои рисунки\Презентации\fon-dlya-prezentacii-vesna-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19681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357290" y="1857364"/>
            <a:ext cx="69294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/>
              <a:t>                                                                 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0" y="500042"/>
            <a:ext cx="9144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/>
              <a:t>                 Предметно-развивающая среда       </a:t>
            </a:r>
            <a:r>
              <a:rPr lang="ru-RU" sz="2800" b="1" i="1" smtClean="0"/>
              <a:t>музыкального зала</a:t>
            </a:r>
            <a:endParaRPr lang="ru-RU" sz="2800" b="1" i="1" dirty="0" smtClean="0"/>
          </a:p>
          <a:p>
            <a:endParaRPr lang="ru-RU" sz="2400" b="1" i="1" dirty="0" smtClean="0"/>
          </a:p>
          <a:p>
            <a:r>
              <a:rPr lang="ru-RU" sz="2400" b="1" i="1" dirty="0" smtClean="0"/>
              <a:t>   Центр музыкальной деятельности.      Реквизиты и атрибуты</a:t>
            </a:r>
          </a:p>
          <a:p>
            <a:r>
              <a:rPr lang="ru-RU" sz="2400" b="1" i="1" dirty="0" smtClean="0"/>
              <a:t>              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214546" y="1928802"/>
            <a:ext cx="31432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/>
              <a:t>    </a:t>
            </a:r>
            <a:endParaRPr lang="ru-RU" sz="2400" b="1" i="1" dirty="0"/>
          </a:p>
        </p:txBody>
      </p:sp>
      <p:pic>
        <p:nvPicPr>
          <p:cNvPr id="1027" name="Picture 3" descr="пианино"/>
          <p:cNvPicPr>
            <a:picLocks noChangeAspect="1" noChangeArrowheads="1"/>
          </p:cNvPicPr>
          <p:nvPr/>
        </p:nvPicPr>
        <p:blipFill>
          <a:blip r:embed="rId3" cstate="print">
            <a:lum bright="10000" contrast="30000"/>
          </a:blip>
          <a:srcRect t="6841" r="13180"/>
          <a:stretch>
            <a:fillRect/>
          </a:stretch>
        </p:blipFill>
        <p:spPr bwMode="auto">
          <a:xfrm>
            <a:off x="3214678" y="3786190"/>
            <a:ext cx="2214578" cy="260538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1028" name="Picture 4" descr="DSC01781"/>
          <p:cNvPicPr>
            <a:picLocks noChangeAspect="1" noChangeArrowheads="1"/>
          </p:cNvPicPr>
          <p:nvPr/>
        </p:nvPicPr>
        <p:blipFill>
          <a:blip r:embed="rId4" cstate="print"/>
          <a:srcRect l="4167" t="11667" r="4141"/>
          <a:stretch>
            <a:fillRect/>
          </a:stretch>
        </p:blipFill>
        <p:spPr bwMode="auto">
          <a:xfrm>
            <a:off x="3143240" y="2285992"/>
            <a:ext cx="2218387" cy="1758902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1029" name="Picture 5" descr="DSC01787"/>
          <p:cNvPicPr>
            <a:picLocks noChangeAspect="1" noChangeArrowheads="1"/>
          </p:cNvPicPr>
          <p:nvPr/>
        </p:nvPicPr>
        <p:blipFill>
          <a:blip r:embed="rId5" cstate="print">
            <a:lum bright="10000" contrast="30000"/>
          </a:blip>
          <a:srcRect/>
          <a:stretch>
            <a:fillRect/>
          </a:stretch>
        </p:blipFill>
        <p:spPr bwMode="auto">
          <a:xfrm>
            <a:off x="428596" y="2214554"/>
            <a:ext cx="2115914" cy="196048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1031" name="Picture 7" descr="телевизор"/>
          <p:cNvPicPr>
            <a:picLocks noChangeAspect="1" noChangeArrowheads="1"/>
          </p:cNvPicPr>
          <p:nvPr/>
        </p:nvPicPr>
        <p:blipFill>
          <a:blip r:embed="rId6" cstate="print"/>
          <a:srcRect l="8841" t="18077" r="12236" b="7802"/>
          <a:stretch>
            <a:fillRect/>
          </a:stretch>
        </p:blipFill>
        <p:spPr bwMode="auto">
          <a:xfrm>
            <a:off x="500034" y="3714752"/>
            <a:ext cx="2214578" cy="292338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12" name="Picture 2" descr="IMG_20200323_100608"/>
          <p:cNvPicPr>
            <a:picLocks noChangeAspect="1" noChangeArrowheads="1"/>
          </p:cNvPicPr>
          <p:nvPr/>
        </p:nvPicPr>
        <p:blipFill>
          <a:blip r:embed="rId7" cstate="print"/>
          <a:srcRect t="10243"/>
          <a:stretch>
            <a:fillRect/>
          </a:stretch>
        </p:blipFill>
        <p:spPr bwMode="auto">
          <a:xfrm>
            <a:off x="5929322" y="2214554"/>
            <a:ext cx="2975701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" descr="C:\Users\1\Desktop\Мои рисунки\Презентации\fon-dlya-prezentacii-vesna-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19681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143108" y="1500174"/>
            <a:ext cx="52864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   </a:t>
            </a:r>
            <a:endParaRPr lang="ru-RU" sz="2000" b="1" i="1" dirty="0"/>
          </a:p>
        </p:txBody>
      </p:sp>
      <p:pic>
        <p:nvPicPr>
          <p:cNvPr id="25603" name="Picture 3" descr="C:\Users\1\Desktop\Музыка\Музей\МУЗЕЙ\43698dc9467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000108"/>
            <a:ext cx="3119426" cy="2352047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25604" name="Picture 4" descr="C:\Users\1\Desktop\Музыка\Музей\МУЗЕЙ\SDC13837.JPG"/>
          <p:cNvPicPr>
            <a:picLocks noChangeAspect="1" noChangeArrowheads="1"/>
          </p:cNvPicPr>
          <p:nvPr/>
        </p:nvPicPr>
        <p:blipFill>
          <a:blip r:embed="rId4" cstate="print">
            <a:lum bright="-10000" contrast="30000"/>
          </a:blip>
          <a:srcRect l="17969" t="59375" b="7291"/>
          <a:stretch>
            <a:fillRect/>
          </a:stretch>
        </p:blipFill>
        <p:spPr bwMode="auto">
          <a:xfrm>
            <a:off x="3571868" y="4929198"/>
            <a:ext cx="3357586" cy="1512826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7" name="TextBox 6"/>
          <p:cNvSpPr txBox="1"/>
          <p:nvPr/>
        </p:nvSpPr>
        <p:spPr>
          <a:xfrm>
            <a:off x="500034" y="857232"/>
            <a:ext cx="285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  Шумовые инструменты</a:t>
            </a:r>
            <a:endParaRPr lang="ru-RU" b="1" i="1" dirty="0"/>
          </a:p>
        </p:txBody>
      </p:sp>
      <p:sp>
        <p:nvSpPr>
          <p:cNvPr id="8" name="TextBox 7"/>
          <p:cNvSpPr txBox="1"/>
          <p:nvPr/>
        </p:nvSpPr>
        <p:spPr>
          <a:xfrm>
            <a:off x="3286116" y="4214818"/>
            <a:ext cx="3071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 </a:t>
            </a:r>
            <a:r>
              <a:rPr lang="ru-RU" b="1" i="1" dirty="0" smtClean="0"/>
              <a:t>      </a:t>
            </a:r>
          </a:p>
          <a:p>
            <a:r>
              <a:rPr lang="ru-RU" b="1" i="1" dirty="0" smtClean="0"/>
              <a:t> </a:t>
            </a:r>
            <a:r>
              <a:rPr lang="ru-RU" b="1" i="1" dirty="0" smtClean="0"/>
              <a:t>      </a:t>
            </a:r>
            <a:r>
              <a:rPr lang="ru-RU" b="1" i="1" dirty="0" smtClean="0"/>
              <a:t>Духовые  инструменты</a:t>
            </a:r>
            <a:endParaRPr lang="ru-RU" b="1" i="1" dirty="0"/>
          </a:p>
        </p:txBody>
      </p:sp>
      <p:pic>
        <p:nvPicPr>
          <p:cNvPr id="24579" name="Picture 3" descr="170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3">
                <a:lumMod val="50000"/>
                <a:tint val="45000"/>
                <a:satMod val="400000"/>
              </a:schemeClr>
            </a:duotone>
          </a:blip>
          <a:srcRect l="12605" t="3175" r="77983" b="71793"/>
          <a:stretch>
            <a:fillRect/>
          </a:stretch>
        </p:blipFill>
        <p:spPr bwMode="auto">
          <a:xfrm>
            <a:off x="3929058" y="1928802"/>
            <a:ext cx="53340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8" name="Picture 2" descr="17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D5E9AC"/>
              </a:clrFrom>
              <a:clrTo>
                <a:srgbClr val="D5E9AC">
                  <a:alpha val="0"/>
                </a:srgbClr>
              </a:clrTo>
            </a:clrChange>
            <a:duotone>
              <a:prstClr val="black"/>
              <a:schemeClr val="accent3">
                <a:lumMod val="50000"/>
                <a:tint val="45000"/>
                <a:satMod val="400000"/>
              </a:schemeClr>
            </a:duotone>
          </a:blip>
          <a:srcRect l="52606" t="2287" r="33278" b="71284"/>
          <a:stretch>
            <a:fillRect/>
          </a:stretch>
        </p:blipFill>
        <p:spPr bwMode="auto">
          <a:xfrm>
            <a:off x="4286248" y="1785926"/>
            <a:ext cx="782307" cy="1778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sp>
        <p:nvSpPr>
          <p:cNvPr id="11" name="TextBox 10"/>
          <p:cNvSpPr txBox="1"/>
          <p:nvPr/>
        </p:nvSpPr>
        <p:spPr>
          <a:xfrm>
            <a:off x="3786182" y="1071546"/>
            <a:ext cx="17488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      Струнные</a:t>
            </a:r>
          </a:p>
          <a:p>
            <a:r>
              <a:rPr lang="ru-RU" b="1" i="1" dirty="0" smtClean="0"/>
              <a:t> инструменты</a:t>
            </a:r>
            <a:endParaRPr lang="ru-RU" b="1" i="1" dirty="0"/>
          </a:p>
        </p:txBody>
      </p:sp>
      <p:pic>
        <p:nvPicPr>
          <p:cNvPr id="24580" name="Picture 4" descr="170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  <a:lum bright="-20000" contrast="-30000"/>
          </a:blip>
          <a:srcRect l="15630" t="64994" r="59159" b="14993"/>
          <a:stretch>
            <a:fillRect/>
          </a:stretch>
        </p:blipFill>
        <p:spPr bwMode="auto">
          <a:xfrm rot="21223365" flipH="1">
            <a:off x="1198133" y="5202788"/>
            <a:ext cx="1143008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sp>
        <p:nvSpPr>
          <p:cNvPr id="14" name="TextBox 13"/>
          <p:cNvSpPr txBox="1"/>
          <p:nvPr/>
        </p:nvSpPr>
        <p:spPr>
          <a:xfrm>
            <a:off x="428596" y="3500438"/>
            <a:ext cx="2928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Клавишные инструменты</a:t>
            </a:r>
            <a:endParaRPr lang="ru-RU" b="1" i="1" dirty="0"/>
          </a:p>
        </p:txBody>
      </p:sp>
      <p:pic>
        <p:nvPicPr>
          <p:cNvPr id="23554" name="Picture 2" descr="IMG_20200323_100653"/>
          <p:cNvPicPr>
            <a:picLocks noChangeAspect="1" noChangeArrowheads="1"/>
          </p:cNvPicPr>
          <p:nvPr/>
        </p:nvPicPr>
        <p:blipFill>
          <a:blip r:embed="rId6">
            <a:lum bright="10000" contrast="40000"/>
          </a:blip>
          <a:srcRect l="10025" t="88550" r="52882" b="1707"/>
          <a:stretch>
            <a:fillRect/>
          </a:stretch>
        </p:blipFill>
        <p:spPr bwMode="auto">
          <a:xfrm>
            <a:off x="5786446" y="2357430"/>
            <a:ext cx="2928958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16" name="TextBox 15"/>
          <p:cNvSpPr txBox="1"/>
          <p:nvPr/>
        </p:nvSpPr>
        <p:spPr>
          <a:xfrm>
            <a:off x="5715008" y="1643050"/>
            <a:ext cx="3038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       Ударные  мелодические</a:t>
            </a:r>
          </a:p>
          <a:p>
            <a:r>
              <a:rPr lang="ru-RU" b="1" i="1" dirty="0" smtClean="0"/>
              <a:t>              инструменты</a:t>
            </a:r>
            <a:endParaRPr lang="ru-RU" b="1" i="1" dirty="0"/>
          </a:p>
        </p:txBody>
      </p:sp>
      <p:sp>
        <p:nvSpPr>
          <p:cNvPr id="17" name="TextBox 16"/>
          <p:cNvSpPr txBox="1"/>
          <p:nvPr/>
        </p:nvSpPr>
        <p:spPr>
          <a:xfrm>
            <a:off x="1714480" y="285728"/>
            <a:ext cx="70538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Инструменты для творческого </a:t>
            </a:r>
            <a:r>
              <a:rPr lang="ru-RU" sz="2000" b="1" i="1" dirty="0" err="1" smtClean="0"/>
              <a:t>музицирования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" name="Picture 2" descr="Istoriya-ksilofona2"/>
          <p:cNvPicPr>
            <a:picLocks noChangeAspect="1" noChangeArrowheads="1"/>
          </p:cNvPicPr>
          <p:nvPr/>
        </p:nvPicPr>
        <p:blipFill>
          <a:blip r:embed="rId7">
            <a:lum bright="-40000" contrast="20000"/>
          </a:blip>
          <a:srcRect l="8228" t="6609" r="6855" b="14339"/>
          <a:stretch>
            <a:fillRect/>
          </a:stretch>
        </p:blipFill>
        <p:spPr bwMode="auto">
          <a:xfrm rot="441103">
            <a:off x="6197355" y="3516550"/>
            <a:ext cx="2549416" cy="1003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4" name="Picture 3" descr="s1200 (1)"/>
          <p:cNvPicPr>
            <a:picLocks noChangeAspect="1" noChangeArrowheads="1"/>
          </p:cNvPicPr>
          <p:nvPr/>
        </p:nvPicPr>
        <p:blipFill>
          <a:blip r:embed="rId8">
            <a:lum bright="30000" contrast="30000"/>
          </a:blip>
          <a:srcRect l="25450" t="82327" r="32281"/>
          <a:stretch>
            <a:fillRect/>
          </a:stretch>
        </p:blipFill>
        <p:spPr bwMode="auto">
          <a:xfrm>
            <a:off x="642910" y="4000504"/>
            <a:ext cx="22479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1\Desktop\Мои рисунки\Презентации\fon-dlya-prezentacii-vesna-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19681" cy="6858000"/>
          </a:xfrm>
          <a:prstGeom prst="rect">
            <a:avLst/>
          </a:prstGeom>
          <a:noFill/>
        </p:spPr>
      </p:pic>
      <p:pic>
        <p:nvPicPr>
          <p:cNvPr id="2050" name="Picture 2" descr="IMG_20191028_1429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3071810"/>
            <a:ext cx="3143272" cy="1825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5" name="TextBox 4"/>
          <p:cNvSpPr txBox="1"/>
          <p:nvPr/>
        </p:nvSpPr>
        <p:spPr>
          <a:xfrm>
            <a:off x="2285984" y="500042"/>
            <a:ext cx="45118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Тематические оформления зала</a:t>
            </a:r>
            <a:endParaRPr lang="ru-RU" sz="2400" b="1" dirty="0"/>
          </a:p>
        </p:txBody>
      </p:sp>
      <p:pic>
        <p:nvPicPr>
          <p:cNvPr id="24580" name="Picture 4" descr="IMG_20200323_111804"/>
          <p:cNvPicPr>
            <a:picLocks noChangeAspect="1" noChangeArrowheads="1"/>
          </p:cNvPicPr>
          <p:nvPr/>
        </p:nvPicPr>
        <p:blipFill>
          <a:blip r:embed="rId5" cstate="print">
            <a:lum contrast="20000"/>
          </a:blip>
          <a:srcRect l="6977" r="9302"/>
          <a:stretch>
            <a:fillRect/>
          </a:stretch>
        </p:blipFill>
        <p:spPr bwMode="auto">
          <a:xfrm>
            <a:off x="1571604" y="3000372"/>
            <a:ext cx="2786082" cy="16200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1" name="Picture 5" descr="IMG-20161113-WA000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86182" y="4929198"/>
            <a:ext cx="3429024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2" descr="SDC10638"/>
          <p:cNvPicPr>
            <a:picLocks noChangeAspect="1" noChangeArrowheads="1"/>
          </p:cNvPicPr>
          <p:nvPr/>
        </p:nvPicPr>
        <p:blipFill>
          <a:blip r:embed="rId7" cstate="print">
            <a:lum bright="10000" contrast="20000"/>
          </a:blip>
          <a:srcRect/>
          <a:stretch>
            <a:fillRect/>
          </a:stretch>
        </p:blipFill>
        <p:spPr bwMode="auto">
          <a:xfrm>
            <a:off x="1357290" y="1071546"/>
            <a:ext cx="2984333" cy="18960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Ci0tnsWW3Kg"/>
          <p:cNvPicPr>
            <a:picLocks noChangeAspect="1" noChangeArrowheads="1"/>
          </p:cNvPicPr>
          <p:nvPr/>
        </p:nvPicPr>
        <p:blipFill>
          <a:blip r:embed="rId8" cstate="print"/>
          <a:srcRect l="14651" t="8919" r="43355" b="12703"/>
          <a:stretch>
            <a:fillRect/>
          </a:stretch>
        </p:blipFill>
        <p:spPr bwMode="auto">
          <a:xfrm>
            <a:off x="5857884" y="1142984"/>
            <a:ext cx="2357455" cy="174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1\Desktop\Мои рисунки\Презентации\fon-dlya-prezentacii-vesna-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19" y="0"/>
            <a:ext cx="9119681" cy="6858000"/>
          </a:xfrm>
          <a:prstGeom prst="rect">
            <a:avLst/>
          </a:prstGeom>
          <a:noFill/>
        </p:spPr>
      </p:pic>
      <p:pic>
        <p:nvPicPr>
          <p:cNvPr id="3" name="Рисунок 2" descr="D:\Фото\Хореография\Фото304.jpg"/>
          <p:cNvPicPr/>
          <p:nvPr/>
        </p:nvPicPr>
        <p:blipFill rotWithShape="1">
          <a:blip r:embed="rId3" cstate="print">
            <a:lum bright="-10000" contrast="3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t="7492" r="8536" b="24430"/>
          <a:stretch/>
        </p:blipFill>
        <p:spPr bwMode="auto">
          <a:xfrm>
            <a:off x="1357290" y="1357298"/>
            <a:ext cx="2811732" cy="1842765"/>
          </a:xfrm>
          <a:prstGeom prst="flowChartAlternateProcess">
            <a:avLst/>
          </a:prstGeom>
          <a:noFill/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lum bright="-10000" contrast="2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397"/>
          <a:stretch>
            <a:fillRect/>
          </a:stretch>
        </p:blipFill>
        <p:spPr bwMode="auto">
          <a:xfrm>
            <a:off x="5214942" y="4071942"/>
            <a:ext cx="3249674" cy="2143140"/>
          </a:xfrm>
          <a:prstGeom prst="flowChartAlternateProcess">
            <a:avLst/>
          </a:prstGeom>
          <a:noFill/>
          <a:ln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000232" y="4143380"/>
            <a:ext cx="2519032" cy="1923157"/>
          </a:xfrm>
          <a:prstGeom prst="roundRect">
            <a:avLst/>
          </a:prstGeom>
          <a:blipFill rotWithShape="0">
            <a:blip r:embed="rId5">
              <a:lum bright="10000" contrast="30000"/>
              <a:extLst>
                <a:ext uri="{BEBA8EAE-BF5A-486C-A8C5-ECC9F3942E4B}">
                  <a14:imgProps xmlns:a14="http://schemas.microsoft.com/office/drawing/2010/main" xmlns="">
                    <a14:imgLayer r:embed="rId6">
                      <a14:imgEffect>
                        <a14:colorTemperature colorTemp="72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solidFill>
              <a:schemeClr val="tx1"/>
            </a:solidFill>
          </a:ln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 prst="angle"/>
          </a:sp3d>
        </p:spPr>
        <p:style>
          <a:lnRef idx="0">
            <a:scrgbClr r="0" g="0" b="0"/>
          </a:lnRef>
          <a:fillRef idx="3">
            <a:scrgbClr r="0" g="0" b="0"/>
          </a:fillRef>
          <a:effectRef idx="2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6" name="Picture 2" descr="DSCF0315"/>
          <p:cNvPicPr>
            <a:picLocks noChangeAspect="1" noChangeArrowheads="1"/>
          </p:cNvPicPr>
          <p:nvPr/>
        </p:nvPicPr>
        <p:blipFill>
          <a:blip r:embed="rId7" cstate="print">
            <a:lum contrast="30000"/>
          </a:blip>
          <a:srcRect/>
          <a:stretch>
            <a:fillRect/>
          </a:stretch>
        </p:blipFill>
        <p:spPr bwMode="auto">
          <a:xfrm>
            <a:off x="5286380" y="1357298"/>
            <a:ext cx="2592221" cy="1946185"/>
          </a:xfrm>
          <a:prstGeom prst="round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643042" y="214290"/>
            <a:ext cx="52864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            </a:t>
            </a:r>
          </a:p>
          <a:p>
            <a:r>
              <a:rPr lang="ru-RU" sz="2000" b="1" i="1" dirty="0" smtClean="0"/>
              <a:t>                  Мультимедийное оборудование.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143108" y="3571876"/>
            <a:ext cx="55721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Интерактивные музыкальные дидактические игры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5480</TotalTime>
  <Words>359</Words>
  <Application>Microsoft Office PowerPoint</Application>
  <PresentationFormat>Экран (4:3)</PresentationFormat>
  <Paragraphs>89</Paragraphs>
  <Slides>14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Тема Office</vt:lpstr>
      <vt:lpstr>Презентация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307</cp:revision>
  <dcterms:created xsi:type="dcterms:W3CDTF">2020-02-23T15:23:19Z</dcterms:created>
  <dcterms:modified xsi:type="dcterms:W3CDTF">2020-05-20T09:04:55Z</dcterms:modified>
</cp:coreProperties>
</file>