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96" r:id="rId4"/>
    <p:sldId id="290" r:id="rId5"/>
    <p:sldId id="294" r:id="rId6"/>
    <p:sldId id="314" r:id="rId7"/>
    <p:sldId id="315" r:id="rId8"/>
    <p:sldId id="316" r:id="rId9"/>
    <p:sldId id="317" r:id="rId10"/>
    <p:sldId id="318" r:id="rId1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8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D3DE4-C64B-40D7-B899-21B389162327}" type="datetimeFigureOut">
              <a:rPr lang="ru-RU"/>
              <a:pPr>
                <a:defRPr/>
              </a:pPr>
              <a:t>08.02.2022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76454D-9D80-4A8B-A0B9-77FEC6AEE4BF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798D7-766E-479B-814C-27EB52899176}" type="datetimeFigureOut">
              <a:rPr lang="ru-RU"/>
              <a:pPr>
                <a:defRPr/>
              </a:pPr>
              <a:t>08.02.2022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C20A71-5632-4E73-8E9F-A975AAF82306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06515-0B17-4C16-9F72-5DA46D3C1D30}" type="datetimeFigureOut">
              <a:rPr lang="ru-RU"/>
              <a:pPr>
                <a:defRPr/>
              </a:pPr>
              <a:t>08.02.2022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DA0D7A-0778-4DE4-B4BE-1270FECB2B02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13A9A-9E8A-42BF-9B5E-BD23315024FA}" type="datetimeFigureOut">
              <a:rPr lang="ru-RU"/>
              <a:pPr>
                <a:defRPr/>
              </a:pPr>
              <a:t>08.02.2022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1E32BE-C8FC-4CEC-8FAA-AEAB3FD9D610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FC295-5C61-4B04-AEC5-648735059F4F}" type="datetimeFigureOut">
              <a:rPr lang="ru-RU"/>
              <a:pPr>
                <a:defRPr/>
              </a:pPr>
              <a:t>08.02.2022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DAEE9B-72A5-47C1-A3D0-5ED0A45B423E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2B419-32F2-44F9-A391-2F233F1E34A5}" type="datetimeFigureOut">
              <a:rPr lang="ru-RU"/>
              <a:pPr>
                <a:defRPr/>
              </a:pPr>
              <a:t>08.02.2022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5AC878-7777-4707-A5E4-B49C80CEA249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1AA15-E652-4D45-9EB6-3FBAA8B35E46}" type="datetimeFigureOut">
              <a:rPr lang="ru-RU"/>
              <a:pPr>
                <a:defRPr/>
              </a:pPr>
              <a:t>08.02.2022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7D5F2B-D29C-4942-A67D-CAD4DAFFBC6F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1F301-4417-47C6-B53D-8AA8DBD5B760}" type="datetimeFigureOut">
              <a:rPr lang="ru-RU"/>
              <a:pPr>
                <a:defRPr/>
              </a:pPr>
              <a:t>08.02.2022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180A6-B7E9-42D8-92E6-25D7A605495D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9B491-8D3E-4BB8-9864-D3123F2DEDB9}" type="datetimeFigureOut">
              <a:rPr lang="ru-RU"/>
              <a:pPr>
                <a:defRPr/>
              </a:pPr>
              <a:t>08.02.2022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A5BA5-00FB-4500-A601-7394DD57F0A2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8D72F-ECD1-4FB1-82CA-C36D2C83575B}" type="datetimeFigureOut">
              <a:rPr lang="ru-RU"/>
              <a:pPr>
                <a:defRPr/>
              </a:pPr>
              <a:t>08.02.2022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7049C4-AC8E-49A0-B897-F8C567732A36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1D721-7293-426D-89AA-BA43E0C438ED}" type="datetimeFigureOut">
              <a:rPr lang="ru-RU"/>
              <a:pPr>
                <a:defRPr/>
              </a:pPr>
              <a:t>08.02.2022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3115A-D282-4C63-A600-D65CABED2780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E7731CD-8044-47DC-9EB2-7D9D80B7EA21}" type="datetimeFigureOut">
              <a:rPr lang="ru-RU"/>
              <a:pPr>
                <a:defRPr/>
              </a:pPr>
              <a:t>08.02.2022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29A68A0-AC7D-48C9-9686-AB54C8776679}" type="slidenum">
              <a:rPr lang="ru-RU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3740" y="2356726"/>
            <a:ext cx="62842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Выступление из опыта работы </a:t>
            </a:r>
          </a:p>
          <a:p>
            <a:pPr algn="ctr"/>
            <a:r>
              <a:rPr lang="ru-RU" sz="2400" b="1" dirty="0" smtClean="0"/>
              <a:t>«Современный подход к гражданско-патриотическому  </a:t>
            </a:r>
            <a:r>
              <a:rPr lang="ru-RU" sz="2400" b="1" smtClean="0"/>
              <a:t>воспитанию детей </a:t>
            </a:r>
            <a:r>
              <a:rPr lang="ru-RU" sz="2400" b="1" dirty="0" smtClean="0"/>
              <a:t>старшего дошкольного возраста в условиях ФГОС ДО»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865913" y="5222325"/>
            <a:ext cx="39841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Подготовила: воспитатель </a:t>
            </a:r>
          </a:p>
          <a:p>
            <a:r>
              <a:rPr lang="ru-RU" b="1" dirty="0">
                <a:solidFill>
                  <a:srgbClr val="002060"/>
                </a:solidFill>
              </a:rPr>
              <a:t>первой квалификационной категории </a:t>
            </a:r>
          </a:p>
          <a:p>
            <a:r>
              <a:rPr lang="ru-RU" b="1" dirty="0">
                <a:solidFill>
                  <a:srgbClr val="002060"/>
                </a:solidFill>
              </a:rPr>
              <a:t>МБДОУ «Д/с № 63 «Калинка» </a:t>
            </a:r>
          </a:p>
          <a:p>
            <a:r>
              <a:rPr lang="ru-RU" b="1" dirty="0" err="1">
                <a:solidFill>
                  <a:srgbClr val="002060"/>
                </a:solidFill>
              </a:rPr>
              <a:t>Хамзина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Алсу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Мунировна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2053" name="Picture 5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3047692"/>
            <a:ext cx="2103120" cy="1564722"/>
          </a:xfrm>
          <a:prstGeom prst="rect">
            <a:avLst/>
          </a:prstGeom>
          <a:noFill/>
        </p:spPr>
      </p:pic>
      <p:pic>
        <p:nvPicPr>
          <p:cNvPr id="10" name="Рисунок 9" descr="C:\Users\админ\AppData\Local\Microsoft\Windows\Temporary Internet Files\Content.Word\IMG-20190601-WA004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" t="14806"/>
          <a:stretch/>
        </p:blipFill>
        <p:spPr bwMode="auto">
          <a:xfrm>
            <a:off x="772414" y="4231341"/>
            <a:ext cx="2401092" cy="2534376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13510" y="190572"/>
            <a:ext cx="8647610" cy="1720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Региональный семинар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 педагогических работников дошкольных </a:t>
            </a:r>
            <a:endParaRPr lang="ru-RU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образовательных учреждений</a:t>
            </a:r>
            <a:endParaRPr lang="ru-RU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теме: «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гражданско-патриотического воспитания в ДОУ </a:t>
            </a:r>
            <a:endParaRPr lang="ru-RU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условиях ФГОС ДО»</a:t>
            </a:r>
            <a:endParaRPr lang="ru-RU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sun9-72.userapi.com/impg/mUqFuJ1Zf3hgTbZeW3C7TIS19jVns4Xc16dmWQ/UPIbKQU6wvQ.jpg?size=1280x770&amp;quality=96&amp;sign=8c68454402223f08ce7fdb9410551bd4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671" y="271604"/>
            <a:ext cx="4415054" cy="279172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80.userapi.com/impg/ouoR0QaaZlIXwAd5oesJI43qE45jaPX0qduE4w/kjVZQGacBPA.jpg?size=720x687&amp;quality=96&amp;sign=4f06487e2285265fef2d34bd35015b48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" y="4043081"/>
            <a:ext cx="2843309" cy="271299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sun9-77.userapi.com/impg/C0qc-ZQBzpEN1cnjRroCNHkCSNX5x0nxKVAGLQ/EsNw1TYlq-A.jpg?size=720x569&amp;quality=96&amp;sign=543331d97d273965faa5f739268c90eb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0" t="1872" r="2712" b="2363"/>
          <a:stretch/>
        </p:blipFill>
        <p:spPr bwMode="auto">
          <a:xfrm>
            <a:off x="5425546" y="3564638"/>
            <a:ext cx="3610878" cy="294042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sun9-27.userapi.com/impg/UxXHFUYHKEZVMvSKHYNdNG9VQk3rmsknWl_sjA/PNKnYefB8Bs.jpg?size=780x1040&amp;quality=96&amp;sign=cad58e39b60d59d428d83860dd644d07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8" t="2409" r="6116"/>
          <a:stretch/>
        </p:blipFill>
        <p:spPr bwMode="auto">
          <a:xfrm>
            <a:off x="3001869" y="3397624"/>
            <a:ext cx="2268071" cy="346037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s://sun9-13.userapi.com/impg/Df3G4UVmrabetWYjbXIhQmxkfhnAZMzSi1Wyrw/9vJLXOrZGPQ.jpg?size=1280x770&amp;quality=96&amp;sign=594867d549eae5f04429680be2d1c370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04" y="439270"/>
            <a:ext cx="3586250" cy="247876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85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5653" y="367553"/>
            <a:ext cx="82693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444444"/>
                </a:solidFill>
                <a:latin typeface="Open Sans"/>
              </a:rPr>
              <a:t>«Любовь к родному краю, родной культуре, родной речи начинается с малого – с любви к своей семье, к своему жилищу, к своему детскому саду. Постепенно расширяясь, эта любовь переходит в любовь к Родине, её истории, прошлому и настоящему, ко всему человечеству» Д. С. </a:t>
            </a:r>
            <a:r>
              <a:rPr lang="ru-RU" sz="2000" b="1" dirty="0" smtClean="0">
                <a:solidFill>
                  <a:srgbClr val="444444"/>
                </a:solidFill>
                <a:latin typeface="Open Sans"/>
              </a:rPr>
              <a:t>Лихачёв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6142" y="5294131"/>
            <a:ext cx="76558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Патриотизм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– это и преданность своему Отечеству, и стремление сделать все возможное, чтобы сохранить культурную самобытность каждого народа.</a:t>
            </a:r>
            <a:endParaRPr lang="ru-RU" dirty="0"/>
          </a:p>
        </p:txBody>
      </p:sp>
      <p:pic>
        <p:nvPicPr>
          <p:cNvPr id="1026" name="Picture 2" descr="https://sun9-29.userapi.com/impg/BTqo5XLRIfDoCr9Oa_e7sjOixo9coBTAy1j6qQ/ouFTNhibSlU.jpg?size=708x605&amp;quality=96&amp;sign=165e380613ffaaa880e8aa9d42c7f19e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53" y="2284019"/>
            <a:ext cx="3109194" cy="2750425"/>
          </a:xfrm>
          <a:prstGeom prst="rect">
            <a:avLst/>
          </a:prstGeom>
          <a:noFill/>
          <a:scene3d>
            <a:camera prst="perspectiveRigh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79.userapi.com/impg/-MNiQrzinfePDjOncU_XNMBddst3Al_mR1qbkw/W0gSiODeSLM.jpg?size=632x488&amp;quality=96&amp;sign=3fcbc8093868ea001dd4c8aec90741c8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917" y="2284019"/>
            <a:ext cx="3528919" cy="2724862"/>
          </a:xfrm>
          <a:prstGeom prst="rect">
            <a:avLst/>
          </a:prstGeom>
          <a:noFill/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83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sun9-61.userapi.com/impg/iCdic1Jqo8lRcsxb8cTMqEl1xqWhUrQRsVP3WQ/bBoP15AZt1U.jpg?size=1280x720&amp;quality=96&amp;sign=17f92112cc7325cc6b779f3f11c08a08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r="10279"/>
          <a:stretch/>
        </p:blipFill>
        <p:spPr bwMode="auto">
          <a:xfrm>
            <a:off x="1976716" y="3323417"/>
            <a:ext cx="4778190" cy="32247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858" y="214874"/>
            <a:ext cx="865990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Цель:</a:t>
            </a:r>
          </a:p>
          <a:p>
            <a:r>
              <a:rPr lang="ru-RU" sz="1400" dirty="0"/>
              <a:t>Создание условий для воспитания у детей дошкольного возраста начал патриотизма и гражданственности в соответствии с их возрастными возможностями.</a:t>
            </a:r>
          </a:p>
          <a:p>
            <a:r>
              <a:rPr lang="ru-RU" sz="1400" dirty="0"/>
              <a:t>Задачи:</a:t>
            </a:r>
          </a:p>
          <a:p>
            <a:r>
              <a:rPr lang="ru-RU" sz="1400" dirty="0"/>
              <a:t>формирование гражданских, нравственно-духовных качеств </a:t>
            </a:r>
            <a:r>
              <a:rPr lang="ru-RU" sz="1400" dirty="0" smtClean="0"/>
              <a:t>личности, гражданственно-патриотического </a:t>
            </a:r>
            <a:r>
              <a:rPr lang="ru-RU" sz="1400" dirty="0"/>
              <a:t>отношения и чувства сопричастности к своей семье, родному дому, детскому саду, родному городу;</a:t>
            </a:r>
          </a:p>
          <a:p>
            <a:r>
              <a:rPr lang="ru-RU" sz="1400" dirty="0"/>
              <a:t>формирование семейных </a:t>
            </a:r>
            <a:r>
              <a:rPr lang="ru-RU" sz="1400" dirty="0" smtClean="0"/>
              <a:t>ценностей; расширение </a:t>
            </a:r>
            <a:r>
              <a:rPr lang="ru-RU" sz="1400" dirty="0"/>
              <a:t>представлений о </a:t>
            </a:r>
            <a:r>
              <a:rPr lang="ru-RU" sz="1400" dirty="0" smtClean="0"/>
              <a:t>стране</a:t>
            </a:r>
            <a:r>
              <a:rPr lang="ru-RU" sz="1400" dirty="0"/>
              <a:t>;</a:t>
            </a:r>
            <a:endParaRPr lang="ru-RU" sz="1400" dirty="0" smtClean="0"/>
          </a:p>
          <a:p>
            <a:r>
              <a:rPr lang="ru-RU" sz="1400" dirty="0"/>
              <a:t>в</a:t>
            </a:r>
            <a:r>
              <a:rPr lang="ru-RU" sz="1400" dirty="0" smtClean="0"/>
              <a:t>оспитание </a:t>
            </a:r>
            <a:r>
              <a:rPr lang="ru-RU" sz="1400" dirty="0"/>
              <a:t>чувства патриотизма и гордости за свою страну, малую Родину;</a:t>
            </a:r>
          </a:p>
          <a:p>
            <a:r>
              <a:rPr lang="ru-RU" sz="1400" dirty="0"/>
              <a:t>формирование базовых знаний о правах и обязанностях гражданина;</a:t>
            </a:r>
          </a:p>
          <a:p>
            <a:r>
              <a:rPr lang="ru-RU" sz="1400" dirty="0"/>
              <a:t>формирование уважительного отношения к труду </a:t>
            </a:r>
            <a:r>
              <a:rPr lang="ru-RU" sz="1400" dirty="0" smtClean="0"/>
              <a:t>людей, почтительного </a:t>
            </a:r>
            <a:r>
              <a:rPr lang="ru-RU" sz="1400" dirty="0"/>
              <a:t>отношения к национальным и культурным традициям своего народа и уважения к культуре других народов;</a:t>
            </a:r>
          </a:p>
          <a:p>
            <a:r>
              <a:rPr lang="ru-RU" sz="1400" dirty="0"/>
              <a:t>воспитание уважения к защитникам родины, их подвигам во имя России;</a:t>
            </a:r>
          </a:p>
          <a:p>
            <a:r>
              <a:rPr lang="ru-RU" sz="1400" dirty="0"/>
              <a:t>формирование бережного отношения к природе и всему живому, воспитания чувства необходимости трудового соучастия в деле охраны родной </a:t>
            </a:r>
            <a:r>
              <a:rPr lang="ru-RU" sz="1400" dirty="0" smtClean="0"/>
              <a:t>природы.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3616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Admin\Рабочий стол\алсу фото\Изображение 4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2238" y="234769"/>
            <a:ext cx="3405211" cy="255390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5" name="Picture 2" descr="C:\Documents and Settings\Admin\Рабочий стол\алсу фото\Изображение 4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190" y="734806"/>
            <a:ext cx="3352746" cy="251456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7" name="Рисунок 6" descr="C:\Users\админ\AppData\Local\Microsoft\Windows\Temporary Internet Files\Content.Word\IMG-20200320-WA001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91"/>
          <a:stretch/>
        </p:blipFill>
        <p:spPr bwMode="auto">
          <a:xfrm>
            <a:off x="944349" y="3721507"/>
            <a:ext cx="3971066" cy="278204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админ\AppData\Local\Microsoft\Windows\Temporary Internet Files\Content.Word\IMG-20200320-WA001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0" t="8659" r="18386"/>
          <a:stretch/>
        </p:blipFill>
        <p:spPr bwMode="auto">
          <a:xfrm>
            <a:off x="5710518" y="2715432"/>
            <a:ext cx="3056964" cy="390948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6915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Admin\Рабочий стол\Новая папка (4)\Изображение 128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748" y="255199"/>
            <a:ext cx="378621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3" name="Рисунок 2" descr="http://i038.radikal.ru/0905/b4/aba8d60a163b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7034" y="255199"/>
            <a:ext cx="2526623" cy="149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Admin\Рабочий стол\Новая папка (4)\Изображение 130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4099" y="3571876"/>
            <a:ext cx="400052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6" name="Рисунок 5" descr="https://pp.vk.me/c628030/v628030659/414a/y6Uzvjr440g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5046" y="3286407"/>
            <a:ext cx="2417454" cy="339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504099" y="1882660"/>
            <a:ext cx="30374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День Победы засверкали                                                                                                                            На груди его медали.                                                                                                                         На груди его - медали!                                                                                                                           Мы с сестрой их сосчитали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034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админ\Desktop\фото с телефона\IMG-20190508-WA001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16" y="3756211"/>
            <a:ext cx="4413531" cy="282265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3" name="Рисунок 2" descr="C:\Users\админ\Desktop\фото с телефона\IMG-20190508-WA00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716" y="375898"/>
            <a:ext cx="4267200" cy="293146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4" name="Рисунок 3" descr="C:\Users\админ\Desktop\фото с телефона\IMG-20190508-WA000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75" y="430306"/>
            <a:ext cx="4323883" cy="287643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5" name="Рисунок 4" descr="C:\Users\админ\Desktop\фото с телефона\IMG-20210901-WA000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257" y="3532093"/>
            <a:ext cx="4010119" cy="3110604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08167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админ\Desktop\фото с телефона\IMG-20210901-WA002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93" y="3307975"/>
            <a:ext cx="4754189" cy="3361615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3" name="Рисунок 2" descr="C:\Users\админ\Desktop\фото с телефона\IMG-20210901-WA0017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3" t="23741" r="18459"/>
          <a:stretch/>
        </p:blipFill>
        <p:spPr bwMode="auto">
          <a:xfrm>
            <a:off x="4415783" y="251011"/>
            <a:ext cx="4369629" cy="339747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4" name="Рисунок 3" descr="C:\Users\админ\Desktop\фото с телефона\IMG-20210901-WA002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05" y="156956"/>
            <a:ext cx="4198378" cy="324507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5" name="Рисунок 4" descr="C:\Users\админ\Desktop\фото с телефона\IMG-20210901-WA002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16" y="3993925"/>
            <a:ext cx="3560296" cy="267566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4579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DCIM\115_FUJI\DSCF548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667" y="3209364"/>
            <a:ext cx="4553062" cy="346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Documents and Settings\Admin\Рабочий стол\Новая папка (4)\Изображение 128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7818" y="3641090"/>
            <a:ext cx="3785870" cy="2928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Алсу\Desktop\Новая папка\DSCF549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3545" y="259977"/>
            <a:ext cx="3910143" cy="2725364"/>
          </a:xfrm>
          <a:prstGeom prst="rect">
            <a:avLst/>
          </a:prstGeom>
          <a:noFill/>
        </p:spPr>
      </p:pic>
      <p:pic>
        <p:nvPicPr>
          <p:cNvPr id="5" name="Picture 3" descr="C:\Users\Алсу\Desktop\Новая папка\DSCF552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2074" y="125169"/>
            <a:ext cx="4131945" cy="30841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2351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лсу\Desktop\Новая папка\DSCF55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465" y="3334740"/>
            <a:ext cx="4143375" cy="309308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098" name="Picture 2" descr="https://sun9-77.userapi.com/impg/ErZOp6950HpAFq-uaZVj8WZvq0jZFjwBnpVKug/jda8a1IGWCw.jpg?size=696x501&amp;quality=96&amp;sign=74a02f136248c5a075624e574325fdf6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751" y="394438"/>
            <a:ext cx="4084731" cy="294030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72.userapi.com/impg/vmvOhOYqqA5ysEpHbx3PlsjdNuiW6t7b2LTdtg/wOptxA_BgJ0.jpg?size=1040x780&amp;quality=96&amp;sign=cb1e1e3df2fe68f73563fa4f307d35ec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65" y="242969"/>
            <a:ext cx="3999100" cy="299932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un9-80.userapi.com/impg/s8BMiUlDkGfMYJPelRllB336wnDt7RNkfkD3IQ/gseTP058F-k.jpg?size=810x1080&amp;quality=96&amp;sign=a30491c721d4bb6c6d06db6677c829f3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7"/>
          <a:stretch/>
        </p:blipFill>
        <p:spPr bwMode="auto">
          <a:xfrm>
            <a:off x="5369858" y="3523130"/>
            <a:ext cx="2870642" cy="311766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84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ient02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01.pot [Режим совместимости]" id="{0ECF2CA0-5544-4BD2-86EF-F8D2E3D6FFDE}" vid="{80881649-E6EB-44D8-944E-2186FE5E378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gradient02</Template>
  <TotalTime>1242</TotalTime>
  <Words>254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Open Sans</vt:lpstr>
      <vt:lpstr>Times New Roman</vt:lpstr>
      <vt:lpstr>gradient02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98</cp:revision>
  <dcterms:created xsi:type="dcterms:W3CDTF">2020-01-23T06:21:12Z</dcterms:created>
  <dcterms:modified xsi:type="dcterms:W3CDTF">2022-02-08T15:20:21Z</dcterms:modified>
</cp:coreProperties>
</file>