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257" r:id="rId3"/>
    <p:sldId id="258" r:id="rId4"/>
    <p:sldId id="282" r:id="rId5"/>
    <p:sldId id="259" r:id="rId6"/>
    <p:sldId id="260" r:id="rId7"/>
    <p:sldId id="261" r:id="rId8"/>
    <p:sldId id="263" r:id="rId9"/>
    <p:sldId id="268" r:id="rId10"/>
    <p:sldId id="271" r:id="rId11"/>
    <p:sldId id="264" r:id="rId12"/>
    <p:sldId id="279" r:id="rId13"/>
    <p:sldId id="280" r:id="rId14"/>
    <p:sldId id="265" r:id="rId15"/>
    <p:sldId id="270" r:id="rId16"/>
    <p:sldId id="281" r:id="rId17"/>
    <p:sldId id="267" r:id="rId18"/>
    <p:sldId id="269" r:id="rId19"/>
    <p:sldId id="284" r:id="rId20"/>
    <p:sldId id="272" r:id="rId21"/>
    <p:sldId id="274" r:id="rId22"/>
    <p:sldId id="275" r:id="rId23"/>
    <p:sldId id="276" r:id="rId24"/>
    <p:sldId id="266" r:id="rId25"/>
    <p:sldId id="277" r:id="rId26"/>
    <p:sldId id="26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CFEDD-A079-42E4-8096-B35130DBB999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494F4-34D3-4D8B-A484-67EE08CD18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58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494F4-34D3-4D8B-A484-67EE08CD187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327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B6FB509-EB21-480B-9BAC-8E847D366E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FD3D28-9627-4B2F-B18A-717AE6D8B8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040" y="0"/>
            <a:ext cx="8640960" cy="1484784"/>
          </a:xfrm>
        </p:spPr>
        <p:txBody>
          <a:bodyPr>
            <a:noAutofit/>
          </a:bodyPr>
          <a:lstStyle/>
          <a:p>
            <a:r>
              <a:rPr lang="ru-RU" sz="1400" b="1" dirty="0" smtClean="0"/>
              <a:t>Муниципальное бюджетное дошкольное </a:t>
            </a:r>
            <a:br>
              <a:rPr lang="ru-RU" sz="1400" b="1" dirty="0" smtClean="0"/>
            </a:br>
            <a:r>
              <a:rPr lang="ru-RU" sz="1400" b="1" dirty="0" smtClean="0"/>
              <a:t>образовательное учреждение </a:t>
            </a:r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ru-RU" sz="1400" b="1" dirty="0" smtClean="0"/>
              <a:t>«Детский сад комбинированного вида №63 «Калинка»</a:t>
            </a:r>
            <a:br>
              <a:rPr lang="ru-RU" sz="1400" b="1" dirty="0" smtClean="0"/>
            </a:br>
            <a:r>
              <a:rPr lang="ru-RU" sz="1400" b="1" dirty="0" smtClean="0"/>
              <a:t>пгт. Нижняя Мактама»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7971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ru-RU" i="1" dirty="0" smtClean="0"/>
          </a:p>
          <a:p>
            <a:pPr algn="r"/>
            <a:r>
              <a:rPr lang="ru-RU" i="1" dirty="0" smtClean="0"/>
              <a:t>воспитатель </a:t>
            </a:r>
          </a:p>
          <a:p>
            <a:pPr algn="r"/>
            <a:r>
              <a:rPr lang="ru-RU" i="1" dirty="0" smtClean="0"/>
              <a:t>первой квалификационной категории </a:t>
            </a:r>
          </a:p>
          <a:p>
            <a:pPr algn="r"/>
            <a:r>
              <a:rPr lang="ru-RU" i="1" dirty="0" smtClean="0"/>
              <a:t>МБДОУ «Д/с № 63 «Калинка» </a:t>
            </a:r>
          </a:p>
          <a:p>
            <a:pPr algn="r"/>
            <a:r>
              <a:rPr lang="ru-RU" i="1" dirty="0" smtClean="0"/>
              <a:t>Осипова Ольга Ювеналевна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551836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«</a:t>
            </a:r>
            <a:r>
              <a:rPr lang="ru-RU" sz="2800" b="1" dirty="0" smtClean="0">
                <a:solidFill>
                  <a:srgbClr val="0000FF"/>
                </a:solidFill>
              </a:rPr>
              <a:t>Развивающая </a:t>
            </a:r>
            <a:r>
              <a:rPr lang="ru-RU" sz="2800" b="1" dirty="0" smtClean="0">
                <a:solidFill>
                  <a:srgbClr val="0000FF"/>
                </a:solidFill>
              </a:rPr>
              <a:t>предметно- </a:t>
            </a:r>
            <a:r>
              <a:rPr lang="ru-RU" sz="2800" b="1" dirty="0" smtClean="0">
                <a:solidFill>
                  <a:srgbClr val="0000FF"/>
                </a:solidFill>
              </a:rPr>
              <a:t>пространственная среда в группе, соотвествующая ФГОС ДО»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Игровые центры для мальчиков и девочек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50392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Любят наши девочки в куклы поиграть, </a:t>
            </a:r>
          </a:p>
          <a:p>
            <a:pPr algn="ctr">
              <a:buNone/>
            </a:pPr>
            <a:r>
              <a:rPr lang="ru-RU" sz="2000" dirty="0" smtClean="0"/>
              <a:t>А мальчишки девочек в машине покатать. </a:t>
            </a:r>
          </a:p>
          <a:p>
            <a:pPr algn="ctr">
              <a:buNone/>
            </a:pPr>
            <a:r>
              <a:rPr lang="ru-RU" sz="2000" dirty="0" smtClean="0"/>
              <a:t>Вот она - машина, из стульев, без бензина, </a:t>
            </a:r>
          </a:p>
          <a:p>
            <a:pPr algn="ctr">
              <a:buNone/>
            </a:pPr>
            <a:r>
              <a:rPr lang="ru-RU" sz="2000" dirty="0" smtClean="0"/>
              <a:t>Садись прокачу, как ветер помчу. </a:t>
            </a:r>
          </a:p>
          <a:p>
            <a:pPr algn="ctr">
              <a:buNone/>
            </a:pPr>
            <a:r>
              <a:rPr lang="ru-RU" sz="2000" dirty="0" smtClean="0"/>
              <a:t>А если тебе грустно, ты можешь книжку взять. </a:t>
            </a:r>
          </a:p>
          <a:p>
            <a:pPr algn="ctr">
              <a:buNone/>
            </a:pPr>
            <a:r>
              <a:rPr lang="ru-RU" sz="2000" dirty="0" smtClean="0"/>
              <a:t>И в уголочке тихом, спокойно помечтать.</a:t>
            </a:r>
            <a:endParaRPr lang="ru-RU" sz="2000" dirty="0"/>
          </a:p>
        </p:txBody>
      </p:sp>
      <p:pic>
        <p:nvPicPr>
          <p:cNvPr id="10242" name="Picture 2" descr="https://sun9-26.userapi.com/c855332/v855332199/216bd4/wAHBtq0hLAE.jpg"/>
          <p:cNvPicPr>
            <a:picLocks noChangeAspect="1" noChangeArrowheads="1"/>
          </p:cNvPicPr>
          <p:nvPr/>
        </p:nvPicPr>
        <p:blipFill>
          <a:blip r:embed="rId2" cstate="print"/>
          <a:srcRect l="9877"/>
          <a:stretch>
            <a:fillRect/>
          </a:stretch>
        </p:blipFill>
        <p:spPr bwMode="auto">
          <a:xfrm>
            <a:off x="179512" y="1412776"/>
            <a:ext cx="194688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https://sun9-60.userapi.com/c855536/v855536199/20e48d/nPBVny8k6-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93096"/>
            <a:ext cx="2627784" cy="2114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8" name="Picture 8" descr="https://sun9-16.userapi.com/c856032/v856032199/214a7e/4mmkP3q6CV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789040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0" name="Picture 10" descr="https://sun9-22.userapi.com/c858332/v858332199/1b96b7/puDVZgayFs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0166" y="4149080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конструирования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ru-RU" sz="2400" dirty="0" smtClean="0"/>
              <a:t>Любим фантазировать, любим конструировать, строить необъятное, только нам понятное!</a:t>
            </a:r>
            <a:endParaRPr lang="ru-RU" sz="2400" dirty="0"/>
          </a:p>
        </p:txBody>
      </p:sp>
      <p:pic>
        <p:nvPicPr>
          <p:cNvPr id="15361" name="Picture 1" descr="C:\Users\User\Desktop\фото детей сад\IMG_7731.JPG"/>
          <p:cNvPicPr>
            <a:picLocks noChangeAspect="1" noChangeArrowheads="1"/>
          </p:cNvPicPr>
          <p:nvPr/>
        </p:nvPicPr>
        <p:blipFill>
          <a:blip r:embed="rId2" cstate="email"/>
          <a:srcRect l="10667" t="8000"/>
          <a:stretch>
            <a:fillRect/>
          </a:stretch>
        </p:blipFill>
        <p:spPr bwMode="auto">
          <a:xfrm>
            <a:off x="323528" y="2348880"/>
            <a:ext cx="440501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C:\Users\User\Desktop\фото детей сад\IMG_78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84984"/>
            <a:ext cx="42124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ser\Desktop\фото детей сад\IMG_77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32048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User\Desktop\фото детей сад\IMG_7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8639"/>
            <a:ext cx="4392488" cy="292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C:\Users\User\Desktop\фото детей сад\IMG_7820.JPG"/>
          <p:cNvPicPr>
            <a:picLocks noChangeAspect="1" noChangeArrowheads="1"/>
          </p:cNvPicPr>
          <p:nvPr/>
        </p:nvPicPr>
        <p:blipFill>
          <a:blip r:embed="rId4" cstate="print"/>
          <a:srcRect l="21285" t="28571" r="8571"/>
          <a:stretch>
            <a:fillRect/>
          </a:stretch>
        </p:blipFill>
        <p:spPr bwMode="auto">
          <a:xfrm>
            <a:off x="251520" y="3429000"/>
            <a:ext cx="4388602" cy="297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C:\Users\User\Desktop\фото детей сад\IMG_78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User\Desktop\фото детей сад\IMG_7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42849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 descr="C:\Users\User\Desktop\фото детей сад\IMG_7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56992"/>
            <a:ext cx="442849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https://sun9-72.userapi.com/c858028/v858028047/1bafa9/WM2HLXW1Bhg.jpg"/>
          <p:cNvPicPr>
            <a:picLocks noChangeAspect="1" noChangeArrowheads="1"/>
          </p:cNvPicPr>
          <p:nvPr/>
        </p:nvPicPr>
        <p:blipFill>
          <a:blip r:embed="rId4" cstate="print"/>
          <a:srcRect b="16327"/>
          <a:stretch>
            <a:fillRect/>
          </a:stretch>
        </p:blipFill>
        <p:spPr bwMode="auto">
          <a:xfrm>
            <a:off x="971600" y="3140968"/>
            <a:ext cx="2808312" cy="3133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s://sun9-19.userapi.com/c855628/v855628047/2141d8/glQkrKXV76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88640"/>
            <a:ext cx="243027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Наглядные пособия для ознакомления с окружающим миром</a:t>
            </a:r>
            <a:endParaRPr lang="ru-RU" sz="2800" dirty="0"/>
          </a:p>
        </p:txBody>
      </p:sp>
      <p:pic>
        <p:nvPicPr>
          <p:cNvPr id="14337" name="Picture 1" descr="C:\Users\User\Desktop\фото детей сад\IMG_7676.JPG"/>
          <p:cNvPicPr>
            <a:picLocks noChangeAspect="1" noChangeArrowheads="1"/>
          </p:cNvPicPr>
          <p:nvPr/>
        </p:nvPicPr>
        <p:blipFill>
          <a:blip r:embed="rId2" cstate="print"/>
          <a:srcRect l="15477" r="9333"/>
          <a:stretch>
            <a:fillRect/>
          </a:stretch>
        </p:blipFill>
        <p:spPr bwMode="auto">
          <a:xfrm>
            <a:off x="395536" y="1484784"/>
            <a:ext cx="4752528" cy="4213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дикие животные фото на прозрачном фоне: 12 тыс изображений найдено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613775"/>
            <a:ext cx="3198896" cy="2244225"/>
          </a:xfrm>
          <a:prstGeom prst="rect">
            <a:avLst/>
          </a:prstGeom>
          <a:noFill/>
        </p:spPr>
      </p:pic>
      <p:pic>
        <p:nvPicPr>
          <p:cNvPr id="17414" name="Picture 6" descr="Цветные стихи для детей РАЗНОЦВЕТНАЯ ПЛАНЕТА - PDF Free Downloa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84784"/>
            <a:ext cx="3168352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экспериментирования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Это всё – эксперименты – </a:t>
            </a:r>
          </a:p>
          <a:p>
            <a:pPr>
              <a:buNone/>
            </a:pPr>
            <a:r>
              <a:rPr lang="ru-RU" sz="2400" dirty="0" smtClean="0"/>
              <a:t>Интересные моменты! </a:t>
            </a:r>
          </a:p>
          <a:p>
            <a:pPr>
              <a:buNone/>
            </a:pPr>
            <a:r>
              <a:rPr lang="ru-RU" sz="2400" dirty="0" smtClean="0"/>
              <a:t>Всё, всё, всё хотим узнать! </a:t>
            </a:r>
          </a:p>
          <a:p>
            <a:pPr>
              <a:buNone/>
            </a:pPr>
            <a:r>
              <a:rPr lang="ru-RU" sz="2400" dirty="0" smtClean="0"/>
              <a:t>Нужно всё зарисовать! </a:t>
            </a:r>
          </a:p>
          <a:p>
            <a:pPr>
              <a:buNone/>
            </a:pPr>
            <a:r>
              <a:rPr lang="ru-RU" sz="2400" dirty="0" smtClean="0"/>
              <a:t>Как наш опыт получился, </a:t>
            </a:r>
          </a:p>
          <a:p>
            <a:pPr>
              <a:buNone/>
            </a:pPr>
            <a:r>
              <a:rPr lang="ru-RU" sz="2400" dirty="0" smtClean="0"/>
              <a:t>Сколько времени он длился? </a:t>
            </a:r>
          </a:p>
          <a:p>
            <a:pPr>
              <a:buNone/>
            </a:pPr>
            <a:r>
              <a:rPr lang="ru-RU" sz="2400" dirty="0" smtClean="0"/>
              <a:t>Удивляемся всему: </a:t>
            </a:r>
          </a:p>
          <a:p>
            <a:pPr>
              <a:buNone/>
            </a:pPr>
            <a:r>
              <a:rPr lang="ru-RU" sz="2400" dirty="0" smtClean="0"/>
              <a:t>Как? Зачем? И почему?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7" name="Picture 1" descr="C:\Users\User\Desktop\фото детей сад\IMG_7752.JPG"/>
          <p:cNvPicPr>
            <a:picLocks noChangeAspect="1" noChangeArrowheads="1"/>
          </p:cNvPicPr>
          <p:nvPr/>
        </p:nvPicPr>
        <p:blipFill>
          <a:blip r:embed="rId2" cstate="print"/>
          <a:srcRect l="7246" r="13043"/>
          <a:stretch>
            <a:fillRect/>
          </a:stretch>
        </p:blipFill>
        <p:spPr bwMode="auto">
          <a:xfrm>
            <a:off x="4644008" y="1628800"/>
            <a:ext cx="4218729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User\Desktop\фото детей сад\IMG_7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3" name="Picture 3" descr="C:\Users\User\Desktop\фото детей сад\IMG_7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8640"/>
            <a:ext cx="4392488" cy="292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4" descr="C:\Users\User\Desktop\фото детей сад\IMG_7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284984"/>
            <a:ext cx="453650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5" name="Picture 5" descr="C:\Users\User\Desktop\фото детей сад\IMG_77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8004" y="3356992"/>
            <a:ext cx="4356484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Наглядные пособия по развитию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3851920" cy="46805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	Находятся различные дидактические игры по развитию речи, серии картин и иллюстраций для установления последовательности событий, наборы парных картинок на соотнесение, разрезные сюжетные картинки и т.Д. Речевая развивающая среда – это, особым образом организованное окружение, наиболее эффективно влияющее на развитие разных сторон речи каждого ребенка.</a:t>
            </a:r>
            <a:endParaRPr lang="ru-RU" sz="2000" dirty="0"/>
          </a:p>
        </p:txBody>
      </p:sp>
      <p:pic>
        <p:nvPicPr>
          <p:cNvPr id="14338" name="Picture 2" descr="https://sun9-54.userapi.com/c206716/v206716406/11f3fd/8uPArnbuV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360040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https://sun9-51.userapi.com/c206724/v206724406/124937/NdNlyyQhcV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293096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 descr="https://sun9-10.userapi.com/c857120/v857120406/1966ca/Vhc4NovoTd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205" y="4293096"/>
            <a:ext cx="2557283" cy="1917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театральной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Театр – это мысли свободный полет, </a:t>
            </a:r>
          </a:p>
          <a:p>
            <a:pPr algn="ctr">
              <a:buNone/>
            </a:pPr>
            <a:r>
              <a:rPr lang="ru-RU" sz="2000" dirty="0" smtClean="0"/>
              <a:t>Театр - здесь фантазия щедро цветет. </a:t>
            </a:r>
          </a:p>
          <a:p>
            <a:pPr algn="ctr">
              <a:buNone/>
            </a:pPr>
            <a:r>
              <a:rPr lang="ru-RU" sz="2000" dirty="0" smtClean="0"/>
              <a:t>В театре сердец расплавляется лед.</a:t>
            </a:r>
            <a:endParaRPr lang="ru-RU" sz="2000" dirty="0"/>
          </a:p>
        </p:txBody>
      </p:sp>
      <p:pic>
        <p:nvPicPr>
          <p:cNvPr id="10241" name="Picture 1" descr="C:\Users\User\Desktop\фото детей сад\IMG_7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708920"/>
            <a:ext cx="5472608" cy="36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Музыкальный уголок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494384" cy="4710264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Музыкальное развитие ребёнка сводится не только к занятиям с педагогом, но и возможностью самостоятельно играть, импровизировать, свободно музицировать.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43010" name="Picture 2" descr="https://sun9-10.userapi.com/c855520/v855520406/215e25/jTAUc9hYP1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340768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https://sun9-68.userapi.com/c858432/v858432406/1f28e8/T6ckHEMBAC8.jpg"/>
          <p:cNvPicPr>
            <a:picLocks noChangeAspect="1" noChangeArrowheads="1"/>
          </p:cNvPicPr>
          <p:nvPr/>
        </p:nvPicPr>
        <p:blipFill>
          <a:blip r:embed="rId3" cstate="print"/>
          <a:srcRect t="16092"/>
          <a:stretch>
            <a:fillRect/>
          </a:stretch>
        </p:blipFill>
        <p:spPr bwMode="auto">
          <a:xfrm>
            <a:off x="251520" y="3717032"/>
            <a:ext cx="4176464" cy="2628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6" descr="МАДОУ детский сад &quot;Солнышко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98612"/>
            <a:ext cx="3796680" cy="355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l"/>
            <a:r>
              <a:rPr lang="ru-RU" sz="2400" dirty="0" smtClean="0"/>
              <a:t>Создавая предметно-развивающую среду, были учтены принципы ее построения:</a:t>
            </a:r>
            <a:br>
              <a:rPr lang="ru-RU" sz="2400" dirty="0" smtClean="0"/>
            </a:br>
            <a:r>
              <a:rPr lang="ru-RU" sz="2400" dirty="0" smtClean="0"/>
              <a:t>Принцип дистанции, активности, самостоятельности и творчества ( созданы уголки, где дети могут самостоятельно себя реализовывать)</a:t>
            </a:r>
            <a:endParaRPr lang="ru-RU" sz="2400" dirty="0"/>
          </a:p>
        </p:txBody>
      </p:sp>
      <p:pic>
        <p:nvPicPr>
          <p:cNvPr id="28674" name="Picture 2" descr="https://sun9-38.userapi.com/c857720/v857720047/1b928c/QGcctTFSe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588907"/>
            <a:ext cx="2736303" cy="36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s://sun9-56.userapi.com/c855732/v855732047/21904b/OaD7UuPys6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36912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https://sun9-8.userapi.com/c857724/v857724047/1b3507/IgVuCBf7Qb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581128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0" name="Picture 8" descr="https://sun9-26.userapi.com/c206620/v206620550/7ab8e/zdw4D4fWqDk.jpg"/>
          <p:cNvPicPr>
            <a:picLocks noChangeAspect="1" noChangeArrowheads="1"/>
          </p:cNvPicPr>
          <p:nvPr/>
        </p:nvPicPr>
        <p:blipFill>
          <a:blip r:embed="rId5" cstate="print"/>
          <a:srcRect t="7895"/>
          <a:stretch>
            <a:fillRect/>
          </a:stretch>
        </p:blipFill>
        <p:spPr bwMode="auto">
          <a:xfrm>
            <a:off x="179512" y="2564904"/>
            <a:ext cx="2814483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1" name="Picture 9" descr="C:\Users\User\Desktop\фото детей сад\IMG_77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461115"/>
            <a:ext cx="2880320" cy="192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9" descr="C:\Users\User\Desktop\фото детей сад\IMG_77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509120"/>
            <a:ext cx="2880320" cy="1920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Центр книги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774304" cy="4572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Добрые сказки и умные книжки, </a:t>
            </a:r>
          </a:p>
          <a:p>
            <a:pPr algn="ctr">
              <a:buNone/>
            </a:pPr>
            <a:r>
              <a:rPr lang="ru-RU" sz="2000" dirty="0" smtClean="0"/>
              <a:t>Любят девчонки и любят мальчишки. </a:t>
            </a:r>
          </a:p>
          <a:p>
            <a:pPr algn="ctr">
              <a:buNone/>
            </a:pPr>
            <a:r>
              <a:rPr lang="ru-RU" sz="2000" dirty="0" smtClean="0"/>
              <a:t>Если ты хочешь все в мире узнать – </a:t>
            </a:r>
          </a:p>
          <a:p>
            <a:pPr algn="ctr">
              <a:buNone/>
            </a:pPr>
            <a:r>
              <a:rPr lang="ru-RU" sz="2000" dirty="0" smtClean="0"/>
              <a:t>Надо учиться и много читать! </a:t>
            </a:r>
            <a:endParaRPr lang="ru-RU" sz="2000" dirty="0"/>
          </a:p>
        </p:txBody>
      </p:sp>
      <p:pic>
        <p:nvPicPr>
          <p:cNvPr id="7169" name="Picture 1" descr="C:\Users\User\Desktop\фото детей сад\IMG_7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412776"/>
            <a:ext cx="3312368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7" descr="Картинки по запросу &quot;ребенок с книжкой на прозрачном фоне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06086"/>
            <a:ext cx="4752528" cy="2348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Зона интеллектуального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427984" y="1527048"/>
            <a:ext cx="4377688" cy="4572000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 Мы с фигурами знакомы, цифры, буквы узнаём. </a:t>
            </a:r>
          </a:p>
          <a:p>
            <a:pPr algn="ctr">
              <a:buNone/>
            </a:pPr>
            <a:r>
              <a:rPr lang="ru-RU" sz="2400" dirty="0" smtClean="0"/>
              <a:t>И математики законы постигать не устаём!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1" name="Picture 1" descr="C:\Users\User\Desktop\фото детей сад\IMG_7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3816424" cy="2544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Картинки по запросу &quot;математика на прозрачном фоне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628800"/>
            <a:ext cx="4757192" cy="4757192"/>
          </a:xfrm>
          <a:prstGeom prst="rect">
            <a:avLst/>
          </a:prstGeom>
          <a:noFill/>
        </p:spPr>
      </p:pic>
      <p:pic>
        <p:nvPicPr>
          <p:cNvPr id="5125" name="Picture 5" descr="Картинки по запросу &quot;математика на прозрачном фоне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61048"/>
            <a:ext cx="2375464" cy="2453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Центр познавательного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В игры разные играем, интеллект свой развиваем.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https://sun9-18.userapi.com/c858224/v858224199/1b7767/I12pZs-JP5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432047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\Desktop\фото детей сад\IMG_78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356992"/>
            <a:ext cx="4355976" cy="2903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400" dirty="0" smtClean="0"/>
              <a:t>Безопасность изучаем, как вести себя МЫ знаем. </a:t>
            </a:r>
          </a:p>
          <a:p>
            <a:pPr algn="ctr">
              <a:buNone/>
            </a:pPr>
            <a:r>
              <a:rPr lang="ru-RU" sz="2400" dirty="0" smtClean="0"/>
              <a:t>При пожаре, при потопе, на дороге и в лесу!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ttps://sun9-26.userapi.com/c206620/v206620550/7ab8e/zdw4D4fWqD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9"/>
            <a:ext cx="4896543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Незнайка и правила дорожного движения – МАДОУ &quot;Детский сад №19 ..."/>
          <p:cNvPicPr>
            <a:picLocks noChangeAspect="1" noChangeArrowheads="1"/>
          </p:cNvPicPr>
          <p:nvPr/>
        </p:nvPicPr>
        <p:blipFill>
          <a:blip r:embed="rId3" cstate="print"/>
          <a:srcRect r="11652"/>
          <a:stretch>
            <a:fillRect/>
          </a:stretch>
        </p:blipFill>
        <p:spPr bwMode="auto">
          <a:xfrm>
            <a:off x="5004048" y="2996952"/>
            <a:ext cx="397493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физического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>
              <a:buNone/>
            </a:pPr>
            <a:r>
              <a:rPr lang="ru-RU" dirty="0" smtClean="0"/>
              <a:t> Любим прыгать и скакать на зарядке бегать, по дорожкам походить и </a:t>
            </a:r>
            <a:r>
              <a:rPr lang="ru-RU" dirty="0" err="1" smtClean="0"/>
              <a:t>массажик</a:t>
            </a:r>
            <a:r>
              <a:rPr lang="ru-RU" dirty="0" smtClean="0"/>
              <a:t> сделать. Развиваем меткость, ловкость, быстроты реакцию.</a:t>
            </a:r>
            <a:endParaRPr lang="ru-RU" dirty="0"/>
          </a:p>
        </p:txBody>
      </p:sp>
      <p:pic>
        <p:nvPicPr>
          <p:cNvPr id="16386" name="Picture 2" descr="https://sun9-29.userapi.com/c205724/v205724199/c5fa2/q8ni6iyKUY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5293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sun9-38.userapi.com/c857720/v857720047/1b928c/QGcctTFSe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80928"/>
            <a:ext cx="2664296" cy="3552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Çizgi Karakter Öğrenci Png Resimler-5 - Прозрачном Фоне Клипарт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4673" y="3140968"/>
            <a:ext cx="2145958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Дежурство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000" dirty="0" smtClean="0"/>
              <a:t>Накрываем мы на стол, «слева», «справа» знаем. </a:t>
            </a:r>
          </a:p>
          <a:p>
            <a:pPr algn="ctr">
              <a:buNone/>
            </a:pPr>
            <a:r>
              <a:rPr lang="ru-RU" sz="2000" dirty="0" smtClean="0"/>
              <a:t>Сколько чашек, сколько ложек, быстро посчитаем. </a:t>
            </a:r>
          </a:p>
          <a:p>
            <a:pPr algn="ctr">
              <a:buNone/>
            </a:pPr>
            <a:r>
              <a:rPr lang="ru-RU" sz="2000" dirty="0" smtClean="0"/>
              <a:t>Приятного аппетита!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49" name="Picture 1" descr="C:\Users\User\Desktop\фото детей сад\IMG_7761.JPG"/>
          <p:cNvPicPr>
            <a:picLocks noChangeAspect="1" noChangeArrowheads="1"/>
          </p:cNvPicPr>
          <p:nvPr/>
        </p:nvPicPr>
        <p:blipFill>
          <a:blip r:embed="rId2" cstate="print"/>
          <a:srcRect l="15343" r="11324"/>
          <a:stretch>
            <a:fillRect/>
          </a:stretch>
        </p:blipFill>
        <p:spPr bwMode="auto">
          <a:xfrm>
            <a:off x="251520" y="2708920"/>
            <a:ext cx="4032448" cy="3665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фото детей сад\IMG_7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924943"/>
            <a:ext cx="4680521" cy="3120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Выносной материал для игр на прогулке, картотеки прогулок, артикуляционной гимнастики, различных игр</a:t>
            </a:r>
            <a:endParaRPr lang="ru-RU" sz="2400" dirty="0"/>
          </a:p>
        </p:txBody>
      </p:sp>
      <p:pic>
        <p:nvPicPr>
          <p:cNvPr id="22530" name="Picture 2" descr="https://sun9-2.userapi.com/c857124/v857124047/11cc60/i2wVv1WcI_M.jpg"/>
          <p:cNvPicPr>
            <a:picLocks noChangeAspect="1" noChangeArrowheads="1"/>
          </p:cNvPicPr>
          <p:nvPr/>
        </p:nvPicPr>
        <p:blipFill>
          <a:blip r:embed="rId2" cstate="print"/>
          <a:srcRect l="8333" t="15556" r="8333" b="13333"/>
          <a:stretch>
            <a:fillRect/>
          </a:stretch>
        </p:blipFill>
        <p:spPr bwMode="auto">
          <a:xfrm>
            <a:off x="179512" y="4221088"/>
            <a:ext cx="382542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C:\Users\User\Desktop\фото детей сад\IMG_20200217_105219.jpg"/>
          <p:cNvPicPr>
            <a:picLocks noChangeAspect="1" noChangeArrowheads="1"/>
          </p:cNvPicPr>
          <p:nvPr/>
        </p:nvPicPr>
        <p:blipFill>
          <a:blip r:embed="rId3" cstate="print"/>
          <a:srcRect r="13846" b="22124"/>
          <a:stretch>
            <a:fillRect/>
          </a:stretch>
        </p:blipFill>
        <p:spPr bwMode="auto">
          <a:xfrm>
            <a:off x="6732240" y="1412776"/>
            <a:ext cx="2232248" cy="269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C:\Users\User\Desktop\фото детей сад\IMG_20200217_104521.jpg"/>
          <p:cNvPicPr>
            <a:picLocks noChangeAspect="1" noChangeArrowheads="1"/>
          </p:cNvPicPr>
          <p:nvPr/>
        </p:nvPicPr>
        <p:blipFill>
          <a:blip r:embed="rId4" cstate="print"/>
          <a:srcRect t="14286"/>
          <a:stretch>
            <a:fillRect/>
          </a:stretch>
        </p:blipFill>
        <p:spPr bwMode="auto">
          <a:xfrm>
            <a:off x="179512" y="1412776"/>
            <a:ext cx="25202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C:\Users\User\Desktop\фото сад\IMG-20160727-WA0029.jpeg"/>
          <p:cNvPicPr>
            <a:picLocks noChangeAspect="1" noChangeArrowheads="1"/>
          </p:cNvPicPr>
          <p:nvPr/>
        </p:nvPicPr>
        <p:blipFill>
          <a:blip r:embed="rId5" cstate="print"/>
          <a:srcRect b="17949"/>
          <a:stretch>
            <a:fillRect/>
          </a:stretch>
        </p:blipFill>
        <p:spPr bwMode="auto">
          <a:xfrm>
            <a:off x="4572000" y="1412776"/>
            <a:ext cx="2217621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Lenagold - Клипарт - Лопаты и совки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988840"/>
            <a:ext cx="1793168" cy="2160240"/>
          </a:xfrm>
          <a:prstGeom prst="rect">
            <a:avLst/>
          </a:prstGeom>
          <a:noFill/>
        </p:spPr>
      </p:pic>
      <p:pic>
        <p:nvPicPr>
          <p:cNvPr id="22542" name="Picture 14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297896"/>
            <a:ext cx="2137420" cy="2108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35292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Segoe Script" pitchFamily="34" charset="0"/>
              </a:rPr>
              <a:t>СПАСИБО ЗА ВНИМАНИЕ</a:t>
            </a:r>
            <a:r>
              <a:rPr lang="ru-RU" sz="4400" dirty="0" smtClean="0">
                <a:solidFill>
                  <a:schemeClr val="accent1"/>
                </a:solidFill>
                <a:latin typeface="Segoe Script" pitchFamily="34" charset="0"/>
              </a:rPr>
              <a:t>!</a:t>
            </a:r>
          </a:p>
        </p:txBody>
      </p:sp>
      <p:pic>
        <p:nvPicPr>
          <p:cNvPr id="1026" name="Picture 2" descr="https://sun9-28.userapi.com/c205716/v205716814/c7dd7/tWjWriwmwh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26244"/>
            <a:ext cx="5400600" cy="5288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Приём детей осуществляется в раздевалке группы, где находятся индивидуальные шкафчики для детей, выставки детских работ, «</a:t>
            </a:r>
            <a:r>
              <a:rPr lang="ru-RU" sz="2800" dirty="0" err="1" smtClean="0"/>
              <a:t>Потеряшки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492896"/>
            <a:ext cx="4392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раздевалке группы находятся индивидуальные шкафчики для детей. Здесь же расположен информационный уголок для родителей, уголок здоровья, куда помещается необходимая информация по детскому саду, консультации и советы родителям, доска для детского творчества.</a:t>
            </a:r>
            <a:endParaRPr lang="ru-RU" dirty="0"/>
          </a:p>
        </p:txBody>
      </p:sp>
      <p:pic>
        <p:nvPicPr>
          <p:cNvPr id="26628" name="Picture 4" descr="Картинки на прозрачном фоне для дете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41168"/>
            <a:ext cx="4630767" cy="1384190"/>
          </a:xfrm>
          <a:prstGeom prst="rect">
            <a:avLst/>
          </a:prstGeom>
          <a:noFill/>
        </p:spPr>
      </p:pic>
      <p:pic>
        <p:nvPicPr>
          <p:cNvPr id="26630" name="Picture 6" descr="https://sun9-34.userapi.com/c857424/v857424199/1ba02a/-AlhsQNMJ5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189021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509120"/>
            <a:ext cx="2232248" cy="167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636912"/>
            <a:ext cx="220824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ser\Desktop\фото детей сад\IMG_7770.JPG"/>
          <p:cNvPicPr>
            <a:picLocks noChangeAspect="1" noChangeArrowheads="1"/>
          </p:cNvPicPr>
          <p:nvPr/>
        </p:nvPicPr>
        <p:blipFill>
          <a:blip r:embed="rId2" cstate="print"/>
          <a:srcRect l="10104" r="15123"/>
          <a:stretch>
            <a:fillRect/>
          </a:stretch>
        </p:blipFill>
        <p:spPr bwMode="auto">
          <a:xfrm>
            <a:off x="251520" y="1412776"/>
            <a:ext cx="2664296" cy="2375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7" name="Picture 3" descr="C:\Users\User\Desktop\фото детей сад\IMG_7773.JPG"/>
          <p:cNvPicPr>
            <a:picLocks noChangeAspect="1" noChangeArrowheads="1"/>
          </p:cNvPicPr>
          <p:nvPr/>
        </p:nvPicPr>
        <p:blipFill>
          <a:blip r:embed="rId3" cstate="print"/>
          <a:srcRect l="18329" t="12002" r="22331" b="15991"/>
          <a:stretch>
            <a:fillRect/>
          </a:stretch>
        </p:blipFill>
        <p:spPr bwMode="auto">
          <a:xfrm>
            <a:off x="5868144" y="4149080"/>
            <a:ext cx="311534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C:\Users\User\Desktop\фото детей сад\IMG_7778.JPG"/>
          <p:cNvPicPr>
            <a:picLocks noChangeAspect="1" noChangeArrowheads="1"/>
          </p:cNvPicPr>
          <p:nvPr/>
        </p:nvPicPr>
        <p:blipFill>
          <a:blip r:embed="rId4" cstate="print"/>
          <a:srcRect l="15989" t="41621" b="24526"/>
          <a:stretch>
            <a:fillRect/>
          </a:stretch>
        </p:blipFill>
        <p:spPr bwMode="auto">
          <a:xfrm>
            <a:off x="179512" y="5085184"/>
            <a:ext cx="5707363" cy="1533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9" name="Picture 5" descr="C:\Users\User\Desktop\фото детей сад\IMG_77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708920"/>
            <a:ext cx="3104653" cy="2152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 descr="C:\Users\User\Desktop\фото детей сад\IMG_7784.JPG"/>
          <p:cNvPicPr>
            <a:picLocks noChangeAspect="1" noChangeArrowheads="1"/>
          </p:cNvPicPr>
          <p:nvPr/>
        </p:nvPicPr>
        <p:blipFill>
          <a:blip r:embed="rId6" cstate="print"/>
          <a:srcRect r="10569"/>
          <a:stretch>
            <a:fillRect/>
          </a:stretch>
        </p:blipFill>
        <p:spPr bwMode="auto">
          <a:xfrm>
            <a:off x="5943873" y="1412776"/>
            <a:ext cx="304520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188640"/>
            <a:ext cx="8534400" cy="758952"/>
          </a:xfrm>
        </p:spPr>
        <p:txBody>
          <a:bodyPr/>
          <a:lstStyle/>
          <a:p>
            <a:r>
              <a:rPr lang="ru-RU" dirty="0" smtClean="0"/>
              <a:t>Информация для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>
              <a:buNone/>
            </a:pPr>
            <a:r>
              <a:rPr lang="ru-RU" sz="2400" dirty="0" smtClean="0"/>
              <a:t>Нет такой стороны воспитания, на которую обстановка не оказывала бы влияние, нет способности, которая находилась бы в прямой зависимости от непосредственно окружающего ребенка конкретного мира… Тот, кому удастся создать такую обстановку, облегчит свой труд в высшей степени. Среди нее ребенок будет жить – развиваться собственно самодовлеющей жизнью, его духовный рост будет совершенствоваться из самого себя, от природы… Е.И.Тихеева.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Наша групповая комната</a:t>
            </a:r>
            <a:endParaRPr lang="ru-RU" dirty="0"/>
          </a:p>
        </p:txBody>
      </p:sp>
      <p:pic>
        <p:nvPicPr>
          <p:cNvPr id="24578" name="Picture 2" descr="https://sun9-65.userapi.com/c858216/v858216085/1fb304/A1-y_cEdiF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3600400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s://sun9-6.userapi.com/c857320/v857320085/195e4e/-DArnaek1F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412776"/>
            <a:ext cx="3573182" cy="267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s://sun9-13.userapi.com/c858436/v858436085/1e799a/aWsi3g0lgf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005064"/>
            <a:ext cx="331236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Наша спальня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926432" cy="17579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группе существует уютное место отдыха – это </a:t>
            </a:r>
            <a:r>
              <a:rPr lang="ru-RU" b="1" i="1" dirty="0" smtClean="0"/>
              <a:t>спальня</a:t>
            </a:r>
            <a:r>
              <a:rPr lang="ru-RU" dirty="0" smtClean="0"/>
              <a:t>, где находятся кровати для дневного сна детей. Весь интерьер спальни выдержан в гамме теплых пастельных тонов, что способствует приятному отдыху и спокойному сну детей.</a:t>
            </a:r>
          </a:p>
          <a:p>
            <a:endParaRPr lang="ru-RU" dirty="0"/>
          </a:p>
        </p:txBody>
      </p:sp>
      <p:pic>
        <p:nvPicPr>
          <p:cNvPr id="22530" name="Picture 2" descr="https://sun9-69.userapi.com/c857224/v857224406/19faab/hyhfNZaN9xY.jpg"/>
          <p:cNvPicPr>
            <a:picLocks noChangeAspect="1" noChangeArrowheads="1"/>
          </p:cNvPicPr>
          <p:nvPr/>
        </p:nvPicPr>
        <p:blipFill>
          <a:blip r:embed="rId2" cstate="print"/>
          <a:srcRect t="23083"/>
          <a:stretch>
            <a:fillRect/>
          </a:stretch>
        </p:blipFill>
        <p:spPr bwMode="auto">
          <a:xfrm>
            <a:off x="251520" y="3356992"/>
            <a:ext cx="294895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https://sun9-4.userapi.com/c858020/v858020406/1ff69d/CZV8PHcCKXw.jpg"/>
          <p:cNvPicPr>
            <a:picLocks noChangeAspect="1" noChangeArrowheads="1"/>
          </p:cNvPicPr>
          <p:nvPr/>
        </p:nvPicPr>
        <p:blipFill>
          <a:blip r:embed="rId3" cstate="print"/>
          <a:srcRect l="6509"/>
          <a:stretch>
            <a:fillRect/>
          </a:stretch>
        </p:blipFill>
        <p:spPr bwMode="auto">
          <a:xfrm>
            <a:off x="5580112" y="3789040"/>
            <a:ext cx="3231409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спящего ребенка | Детский сон, Рисунки животных, Детские картин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356992"/>
            <a:ext cx="255901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10" descr="Картинки Облаков Для Детей На Прозрачном Фон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157468" y="1412776"/>
            <a:ext cx="2986532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Центр художественного творчества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>
              <a:buNone/>
            </a:pPr>
            <a:r>
              <a:rPr lang="ru-RU" sz="2000" dirty="0" smtClean="0"/>
              <a:t>Разноцветные тонкие палочки очень любят брать детские пальчики, с ними вместе мы сможем опять, всё, что нравится нам рисовать!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6385" name="Picture 1" descr="C:\Users\User\Desktop\фото детей сад\IMG_76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0199" y="2132856"/>
            <a:ext cx="2904289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Картинки по запросу &quot;дети играют на прозрачном фоне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445" y="2348880"/>
            <a:ext cx="5798455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Центры социально-личностного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Мы продавцы и доктора и парикмахеры с утра. Любим наряжаться и в игре общаться!</a:t>
            </a:r>
            <a:endParaRPr lang="ru-RU" dirty="0"/>
          </a:p>
        </p:txBody>
      </p:sp>
      <p:pic>
        <p:nvPicPr>
          <p:cNvPr id="14339" name="Picture 3" descr="C:\Users\User\Desktop\фото детей сад\IMG_7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4904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https://sun9-63.userapi.com/c855016/v855016199/20381e/DmVcJ0LBc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348880"/>
            <a:ext cx="2208562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578</TotalTime>
  <Words>554</Words>
  <Application>Microsoft Office PowerPoint</Application>
  <PresentationFormat>Экран (4:3)</PresentationFormat>
  <Paragraphs>70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Официальная</vt:lpstr>
      <vt:lpstr>Муниципальное бюджетное дошкольное  образовательное учреждение  «Детский сад комбинированного вида №63 «Калинка» пгт. Нижняя Мактама»</vt:lpstr>
      <vt:lpstr>Создавая предметно-развивающую среду, были учтены принципы ее построения: Принцип дистанции, активности, самостоятельности и творчества ( созданы уголки, где дети могут самостоятельно себя реализовывать)</vt:lpstr>
      <vt:lpstr>Приём детей осуществляется в раздевалке группы, где находятся индивидуальные шкафчики для детей, выставки детских работ, «Потеряшки»</vt:lpstr>
      <vt:lpstr>Информация для родителей</vt:lpstr>
      <vt:lpstr>Презентация PowerPoint</vt:lpstr>
      <vt:lpstr>  Наша групповая комната</vt:lpstr>
      <vt:lpstr>Наша спальня</vt:lpstr>
      <vt:lpstr>Центр художественного творчества</vt:lpstr>
      <vt:lpstr>Центры социально-личностного развития</vt:lpstr>
      <vt:lpstr>Игровые центры для мальчиков и девочек</vt:lpstr>
      <vt:lpstr>Центр конструирования</vt:lpstr>
      <vt:lpstr>Презентация PowerPoint</vt:lpstr>
      <vt:lpstr>Презентация PowerPoint</vt:lpstr>
      <vt:lpstr>Наглядные пособия для ознакомления с окружающим миром</vt:lpstr>
      <vt:lpstr>Центр экспериментирования</vt:lpstr>
      <vt:lpstr>Презентация PowerPoint</vt:lpstr>
      <vt:lpstr>Наглядные пособия по развитию речи</vt:lpstr>
      <vt:lpstr>Центр театральной деятельности</vt:lpstr>
      <vt:lpstr>Музыкальный уголок</vt:lpstr>
      <vt:lpstr>Центр книги</vt:lpstr>
      <vt:lpstr>Зона интеллектуального развития</vt:lpstr>
      <vt:lpstr>  Центр познавательного развития</vt:lpstr>
      <vt:lpstr>Центр безопасности</vt:lpstr>
      <vt:lpstr>Центр физического развития</vt:lpstr>
      <vt:lpstr>Дежурство</vt:lpstr>
      <vt:lpstr>Выносной материал для игр на прогулке, картотеки прогулок, артикуляционной гимнастики, различных игр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58</cp:revision>
  <dcterms:created xsi:type="dcterms:W3CDTF">2020-02-21T08:24:25Z</dcterms:created>
  <dcterms:modified xsi:type="dcterms:W3CDTF">2020-05-20T02:45:19Z</dcterms:modified>
</cp:coreProperties>
</file>