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62"/>
  </p:notesMasterIdLst>
  <p:sldIdLst>
    <p:sldId id="280" r:id="rId2"/>
    <p:sldId id="270" r:id="rId3"/>
    <p:sldId id="269" r:id="rId4"/>
    <p:sldId id="453" r:id="rId5"/>
    <p:sldId id="259" r:id="rId6"/>
    <p:sldId id="257" r:id="rId7"/>
    <p:sldId id="256" r:id="rId8"/>
    <p:sldId id="454" r:id="rId9"/>
    <p:sldId id="275" r:id="rId10"/>
    <p:sldId id="258" r:id="rId11"/>
    <p:sldId id="367" r:id="rId12"/>
    <p:sldId id="276" r:id="rId13"/>
    <p:sldId id="455" r:id="rId14"/>
    <p:sldId id="315" r:id="rId15"/>
    <p:sldId id="368" r:id="rId16"/>
    <p:sldId id="289" r:id="rId17"/>
    <p:sldId id="290" r:id="rId18"/>
    <p:sldId id="451" r:id="rId19"/>
    <p:sldId id="370" r:id="rId20"/>
    <p:sldId id="371" r:id="rId21"/>
    <p:sldId id="372" r:id="rId22"/>
    <p:sldId id="369" r:id="rId23"/>
    <p:sldId id="373" r:id="rId24"/>
    <p:sldId id="375" r:id="rId25"/>
    <p:sldId id="377" r:id="rId26"/>
    <p:sldId id="378" r:id="rId27"/>
    <p:sldId id="374" r:id="rId28"/>
    <p:sldId id="376" r:id="rId29"/>
    <p:sldId id="380" r:id="rId30"/>
    <p:sldId id="381" r:id="rId31"/>
    <p:sldId id="330" r:id="rId32"/>
    <p:sldId id="379" r:id="rId33"/>
    <p:sldId id="316" r:id="rId34"/>
    <p:sldId id="332" r:id="rId35"/>
    <p:sldId id="331" r:id="rId36"/>
    <p:sldId id="456" r:id="rId37"/>
    <p:sldId id="292" r:id="rId38"/>
    <p:sldId id="333" r:id="rId39"/>
    <p:sldId id="342" r:id="rId40"/>
    <p:sldId id="337" r:id="rId41"/>
    <p:sldId id="338" r:id="rId42"/>
    <p:sldId id="384" r:id="rId43"/>
    <p:sldId id="385" r:id="rId44"/>
    <p:sldId id="386" r:id="rId45"/>
    <p:sldId id="382" r:id="rId46"/>
    <p:sldId id="383" r:id="rId47"/>
    <p:sldId id="264" r:id="rId48"/>
    <p:sldId id="266" r:id="rId49"/>
    <p:sldId id="344" r:id="rId50"/>
    <p:sldId id="267" r:id="rId51"/>
    <p:sldId id="268" r:id="rId52"/>
    <p:sldId id="313" r:id="rId53"/>
    <p:sldId id="348" r:id="rId54"/>
    <p:sldId id="349" r:id="rId55"/>
    <p:sldId id="350" r:id="rId56"/>
    <p:sldId id="390" r:id="rId57"/>
    <p:sldId id="389" r:id="rId58"/>
    <p:sldId id="388" r:id="rId59"/>
    <p:sldId id="260" r:id="rId60"/>
    <p:sldId id="277" r:id="rId61"/>
    <p:sldId id="314" r:id="rId62"/>
    <p:sldId id="261" r:id="rId63"/>
    <p:sldId id="265" r:id="rId64"/>
    <p:sldId id="293" r:id="rId65"/>
    <p:sldId id="271" r:id="rId66"/>
    <p:sldId id="459" r:id="rId67"/>
    <p:sldId id="392" r:id="rId68"/>
    <p:sldId id="391" r:id="rId69"/>
    <p:sldId id="397" r:id="rId70"/>
    <p:sldId id="272" r:id="rId71"/>
    <p:sldId id="393" r:id="rId72"/>
    <p:sldId id="394" r:id="rId73"/>
    <p:sldId id="273" r:id="rId74"/>
    <p:sldId id="274" r:id="rId75"/>
    <p:sldId id="396" r:id="rId76"/>
    <p:sldId id="278" r:id="rId77"/>
    <p:sldId id="279" r:id="rId78"/>
    <p:sldId id="395" r:id="rId79"/>
    <p:sldId id="294" r:id="rId80"/>
    <p:sldId id="387" r:id="rId81"/>
    <p:sldId id="296" r:id="rId82"/>
    <p:sldId id="295" r:id="rId83"/>
    <p:sldId id="297" r:id="rId84"/>
    <p:sldId id="298" r:id="rId85"/>
    <p:sldId id="300" r:id="rId86"/>
    <p:sldId id="299" r:id="rId87"/>
    <p:sldId id="301" r:id="rId88"/>
    <p:sldId id="302" r:id="rId89"/>
    <p:sldId id="303" r:id="rId90"/>
    <p:sldId id="304" r:id="rId91"/>
    <p:sldId id="305" r:id="rId92"/>
    <p:sldId id="306" r:id="rId93"/>
    <p:sldId id="307" r:id="rId94"/>
    <p:sldId id="308" r:id="rId95"/>
    <p:sldId id="309" r:id="rId96"/>
    <p:sldId id="310" r:id="rId97"/>
    <p:sldId id="343" r:id="rId98"/>
    <p:sldId id="354" r:id="rId99"/>
    <p:sldId id="366" r:id="rId100"/>
    <p:sldId id="365" r:id="rId101"/>
    <p:sldId id="355" r:id="rId102"/>
    <p:sldId id="364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98" r:id="rId111"/>
    <p:sldId id="399" r:id="rId112"/>
    <p:sldId id="400" r:id="rId113"/>
    <p:sldId id="401" r:id="rId114"/>
    <p:sldId id="402" r:id="rId115"/>
    <p:sldId id="404" r:id="rId116"/>
    <p:sldId id="405" r:id="rId117"/>
    <p:sldId id="406" r:id="rId118"/>
    <p:sldId id="407" r:id="rId119"/>
    <p:sldId id="408" r:id="rId120"/>
    <p:sldId id="409" r:id="rId121"/>
    <p:sldId id="428" r:id="rId122"/>
    <p:sldId id="410" r:id="rId123"/>
    <p:sldId id="412" r:id="rId124"/>
    <p:sldId id="413" r:id="rId125"/>
    <p:sldId id="414" r:id="rId126"/>
    <p:sldId id="415" r:id="rId127"/>
    <p:sldId id="416" r:id="rId128"/>
    <p:sldId id="417" r:id="rId129"/>
    <p:sldId id="418" r:id="rId130"/>
    <p:sldId id="419" r:id="rId131"/>
    <p:sldId id="420" r:id="rId132"/>
    <p:sldId id="421" r:id="rId133"/>
    <p:sldId id="422" r:id="rId134"/>
    <p:sldId id="423" r:id="rId135"/>
    <p:sldId id="424" r:id="rId136"/>
    <p:sldId id="426" r:id="rId137"/>
    <p:sldId id="427" r:id="rId138"/>
    <p:sldId id="429" r:id="rId139"/>
    <p:sldId id="430" r:id="rId140"/>
    <p:sldId id="431" r:id="rId141"/>
    <p:sldId id="432" r:id="rId142"/>
    <p:sldId id="433" r:id="rId143"/>
    <p:sldId id="434" r:id="rId144"/>
    <p:sldId id="435" r:id="rId145"/>
    <p:sldId id="436" r:id="rId146"/>
    <p:sldId id="437" r:id="rId147"/>
    <p:sldId id="438" r:id="rId148"/>
    <p:sldId id="439" r:id="rId149"/>
    <p:sldId id="440" r:id="rId150"/>
    <p:sldId id="441" r:id="rId151"/>
    <p:sldId id="442" r:id="rId152"/>
    <p:sldId id="443" r:id="rId153"/>
    <p:sldId id="444" r:id="rId154"/>
    <p:sldId id="445" r:id="rId155"/>
    <p:sldId id="446" r:id="rId156"/>
    <p:sldId id="447" r:id="rId157"/>
    <p:sldId id="448" r:id="rId158"/>
    <p:sldId id="449" r:id="rId159"/>
    <p:sldId id="450" r:id="rId160"/>
    <p:sldId id="363" r:id="rId1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CD9BC"/>
  </p:clrMru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540" autoAdjust="0"/>
    <p:restoredTop sz="99779" autoAdjust="0"/>
  </p:normalViewPr>
  <p:slideViewPr>
    <p:cSldViewPr>
      <p:cViewPr>
        <p:scale>
          <a:sx n="39" d="100"/>
          <a:sy n="39" d="100"/>
        </p:scale>
        <p:origin x="-1206" y="-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A25AA2-EB22-455F-B441-EABFB11D9EA8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сток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1354CB-0B21-4A3D-8243-1658105CCD7F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02.04.2015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8888" y="5445125"/>
            <a:ext cx="7561262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Начальник отдела   Б</a:t>
            </a:r>
            <a:r>
              <a:rPr lang="ru-RU" sz="2000" dirty="0"/>
              <a:t>езопасности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орожного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вижения</a:t>
            </a:r>
            <a:r>
              <a:rPr lang="ru-RU" sz="2000" dirty="0">
                <a:latin typeface="Calibri" pitchFamily="34" charset="0"/>
              </a:rPr>
              <a:t>   </a:t>
            </a:r>
            <a:endParaRPr lang="ru-RU" sz="2000" dirty="0"/>
          </a:p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ГБУ  </a:t>
            </a:r>
            <a:r>
              <a:rPr lang="ru-RU" sz="2000" dirty="0"/>
              <a:t>«</a:t>
            </a:r>
            <a:r>
              <a:rPr lang="ru-RU" sz="2000" dirty="0">
                <a:latin typeface="Calibri" pitchFamily="34" charset="0"/>
              </a:rPr>
              <a:t>Научный центр  безопасности жизнедеятельности</a:t>
            </a:r>
            <a:r>
              <a:rPr lang="ru-RU" sz="2000" dirty="0"/>
              <a:t>»</a:t>
            </a:r>
          </a:p>
          <a:p>
            <a:pPr algn="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ПОПОВ  ВАЛЕРИЙ  НИКОЛАЕВИЧ</a:t>
            </a:r>
          </a:p>
          <a:p>
            <a:pPr algn="r">
              <a:defRPr/>
            </a:pPr>
            <a:endParaRPr lang="ru-RU" dirty="0"/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1" y="0"/>
          <a:ext cx="9143999" cy="6858000"/>
        </p:xfrm>
        <a:graphic>
          <a:graphicData uri="http://schemas.openxmlformats.org/presentationml/2006/ole">
            <p:oleObj spid="_x0000_s16385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397000"/>
          <a:ext cx="8568952" cy="4696296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0000" endA="300" endPos="90000" dir="5400000" sy="-100000" algn="bl" rotWithShape="0"/>
                </a:effectLst>
                <a:tableStyleId>{5C22544A-7EE6-4342-B048-85BDC9FD1C3A}</a:tableStyleId>
              </a:tblPr>
              <a:tblGrid>
                <a:gridCol w="8568952"/>
              </a:tblGrid>
              <a:tr h="234814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В местах отсутствия пешеходных переходов, при выходе из автобуса или троллейбуса не выходите из-за них на проезжую часть дороги. Подождите пока они отъедут, и только потом, убедившись в своей безопасности, переходите дорогу.</a:t>
                      </a:r>
                    </a:p>
                  </a:txBody>
                  <a:tcPr marL="80433" marR="804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4814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n>
                            <a:noFill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5. При выходе из трамвая пройдите на тротуар, дойдите до ближайшего пешеходного перехода и перейдите дорогу.</a:t>
                      </a:r>
                      <a:endParaRPr lang="ru-RU" sz="2800" b="1" dirty="0">
                        <a:ln>
                          <a:noFill/>
                        </a:ln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18864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100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412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DD022-1732-4C65-B32B-622D9ADD97B9}" type="slidenum">
              <a:rPr lang="ru-RU"/>
              <a:pPr>
                <a:defRPr/>
              </a:pPr>
              <a:t>101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1340768"/>
          <a:ext cx="8686799" cy="48768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8686799"/>
              </a:tblGrid>
              <a:tr h="1657859"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Не выходить на проезжую часть дороги вне зоны пешеходного перехода,  в этом месте водитель не ожидает пешеходов и не сможет мгновенно остановить транспортное средство .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2621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 При приближении транспортных средств с включенными синим проблесковым маячком и специальным звуковым сигналом, пешеходы обязаны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воздержаться от перехода проезжей части дороги, а находящиеся на ней должны уступить дорогу этим транспортным средствам и незамедлительно освободить проезжую часть.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397000"/>
          <a:ext cx="871296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2968"/>
              </a:tblGrid>
              <a:tr h="41922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Ожидать маршрутное транспортное средство и такси разрешается только на приподнятых над проезжей частью посадочных площадках, а при их отсутствии  на тротуаре или обочине. В местах остановок маршрутных транспортных средств не оборудованных приподнятыми посадочными площадками, разрешается выходить на проезжую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часть для посадки в транспортное средство лишь убедившись в его остановки. При высадке необходимо, не задерживаясь, освободить проезжую часть.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18864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102</a:t>
            </a:fld>
            <a:endParaRPr lang="ru-RU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200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127760"/>
          <a:ext cx="8686799" cy="5730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86799"/>
              </a:tblGrid>
              <a:tr h="2143336"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При отсутствии тротуаров, пешеходных дорожек или обочин, а также в случае невозможности двигаться по ним, пешеходы могут двигаться по велосипедной дорожке или идти в один ряд по краю проезжей части (на дорогах с разделительной полосой  по внешнему краю проезжей части). При движении по краю проезжей части пешеходы должны идти навстречу движению транспортных средств.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22700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Лица, передвигающиеся в инвалидных колясках без двигателя, ведущие мотоцикл, мопед, велосипед, в этих случаях должны следовать по ходу движения транспортных средств. 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98967-E5E5-46E0-B6EF-5186F290F116}" type="slidenum">
              <a:rPr lang="ru-RU"/>
              <a:pPr>
                <a:defRPr/>
              </a:pPr>
              <a:t>103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Обочина заваленная снегом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17D9E-9F07-46D1-91C3-48C04CB7F410}" type="slidenum">
              <a:rPr lang="ru-RU"/>
              <a:pPr>
                <a:defRPr/>
              </a:pPr>
              <a:t>104</a:t>
            </a:fld>
            <a:endParaRPr lang="ru-RU"/>
          </a:p>
        </p:txBody>
      </p:sp>
      <p:pic>
        <p:nvPicPr>
          <p:cNvPr id="6146" name="Рисунок 16" descr="http://i046.radikal.ru/1102/73/cab6c402fd9b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272808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799" cy="4454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86799"/>
              </a:tblGrid>
              <a:tr h="1803124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При движении по обочинам или краю проезжей части в темное время суток и в условиях недостаточной видимости пешеходам рекомендуется иметь при себе предметы со световозвращающими элементами и обеспечивать видимость этих предметов водителями транспортных средств.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03124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Пешеходы должны пересекать проезжую часть по пешеходным переходам, в том числе по подземным и надземным, а при их отсутствии – на перекрестках по линии тротуаров или обочин.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775F8-B638-4505-B8BC-DD29B80143CD}" type="slidenum">
              <a:rPr lang="ru-RU"/>
              <a:pPr>
                <a:defRPr/>
              </a:pPr>
              <a:t>105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безопасность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106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196752"/>
          <a:ext cx="8686799" cy="53387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86799"/>
              </a:tblGrid>
              <a:tr h="280831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 При отсутствии в зоне видимости пешеходного перехода или перекрестка разрешается пересекать дорогу под прямым углом к краю проезжей части на участках без разделительной полосы и ограждений там, где она хорошо просматривается в обе стороны.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30405">
                <a:tc>
                  <a:txBody>
                    <a:bodyPr/>
                    <a:lstStyle/>
                    <a:p>
                      <a:pPr algn="just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 В местах где движение регулируется, пешеходы должны руководствоваться сигналами регулировщика или пешеходного светофора, а при его отсутствии – транспортного светофора.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741A7-6439-44A3-9B41-5A6DF3B6C85B}" type="slidenum">
              <a:rPr lang="ru-RU"/>
              <a:pPr>
                <a:defRPr/>
              </a:pPr>
              <a:t>107</a:t>
            </a:fld>
            <a:endParaRPr lang="ru-RU"/>
          </a:p>
        </p:txBody>
      </p:sp>
      <p:sp>
        <p:nvSpPr>
          <p:cNvPr id="161804" name="Прямоугольник 5"/>
          <p:cNvSpPr>
            <a:spLocks noChangeArrowheads="1"/>
          </p:cNvSpPr>
          <p:nvPr/>
        </p:nvSpPr>
        <p:spPr bwMode="auto">
          <a:xfrm>
            <a:off x="3276600" y="3244850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799" cy="3505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86799"/>
              </a:tblGrid>
              <a:tr h="1787608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 На 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переход будет для них безопасен.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984A1-242F-461E-A5EA-76A9B4D25D63}" type="slidenum">
              <a:rPr lang="ru-RU"/>
              <a:pPr>
                <a:defRPr/>
              </a:pPr>
              <a:t>108</a:t>
            </a:fld>
            <a:endParaRPr lang="ru-RU"/>
          </a:p>
        </p:txBody>
      </p:sp>
      <p:sp>
        <p:nvSpPr>
          <p:cNvPr id="162828" name="Прямоугольник 5"/>
          <p:cNvSpPr>
            <a:spLocks noChangeArrowheads="1"/>
          </p:cNvSpPr>
          <p:nvPr/>
        </p:nvSpPr>
        <p:spPr bwMode="auto">
          <a:xfrm>
            <a:off x="3276600" y="3244850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109</a:t>
            </a:fld>
            <a:endParaRPr lang="ru-RU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Населенный пункт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застроенная территория, въезды на которую и выезды с которой обозначены знаками 5.23.1 - 5.26.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E6884-87D4-4054-AFF1-CC614B36596F}" type="slidenum">
              <a:rPr lang="ru-RU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9" name="Picture 4" descr="Населенный пунк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25" y="3362325"/>
            <a:ext cx="83883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844824"/>
          <a:ext cx="8208912" cy="3617192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3617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Участок проезжей части, обозначенный соответствующими знаками и (или) разметкой и выделенный для движения пешеходов через дорогу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1484784"/>
          <a:ext cx="8208912" cy="4416552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начала закруглений проезжих частей.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844824"/>
          <a:ext cx="8136904" cy="4206240"/>
        </p:xfrm>
        <a:graphic>
          <a:graphicData uri="http://schemas.openxmlformats.org/drawingml/2006/table">
            <a:tbl>
              <a:tblPr/>
              <a:tblGrid>
                <a:gridCol w="81369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Лицо, управляющее каким-либо транспортным средством, погонщик, ведущий по дороге вьючных верховых животных или стадо. К нему приравнивается обучающий вождению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700808"/>
          <a:ext cx="8064896" cy="3084576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atin typeface="Times New Roman"/>
                          <a:ea typeface="Calibri"/>
                          <a:cs typeface="Times New Roman"/>
                        </a:rPr>
                        <a:t>Застроенная территория, въезды на которую и выезды с которой обозначены знаками 5.23.1 – 5.26.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124744"/>
          <a:ext cx="7920880" cy="5608320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3510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Дорога обозначенная знаком 5.1 и имеющая для каждого направления движения проезжие части, отделенные друг от друга разделительной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полосой (а при её отсутствии – дорожным ограждением), без пересечений в одном уровне с другими дорогами, железнодорожными или трамвайными путями, пешеходными или велосипедными дорожками.</a:t>
                      </a:r>
                      <a:endParaRPr lang="ru-RU" sz="3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2204864"/>
          <a:ext cx="7992888" cy="3537568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3537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Лицо, принимающее непосредственное участие в процессе движения в качестве водителя, пешехода, пассажира транспортного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1268760"/>
          <a:ext cx="7488832" cy="5047488"/>
        </p:xfrm>
        <a:graphic>
          <a:graphicData uri="http://schemas.openxmlformats.org/drawingml/2006/table">
            <a:tbl>
              <a:tblPr/>
              <a:tblGrid>
                <a:gridCol w="748883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Лицо, наделенное в установленном порядке полномочиями по регулированию дорожного движения с помощью сигналов, установленных Правилами дорожного движения, и непосредственно осуществляющее указанное регулирование.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2006917"/>
          <a:ext cx="7920880" cy="3505200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Любая из продольных полос проезжей части, обозначенная разметкой и имеющая ширину, достаточную для движения автомобилей в один ряд.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6864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5576" y="980728"/>
          <a:ext cx="7776864" cy="5678424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Обустроенная или приспособленная и используемая для движения транспортных средств полоса земли либо поверхность искусственного сооружения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.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  <a:endParaRPr lang="ru-RU" sz="3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700808"/>
          <a:ext cx="7992888" cy="4416552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примыкающий непосредственно к проезжей части на одном уровне с ней, отличающийся типом покрытия или выделенный с помощью разметки, используемый для движения, остановки и стоянки в соответствии с Правилами.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В.И. 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С.И. 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</a:t>
                      </a:r>
                      <a:endParaRPr lang="ru-RU" sz="20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132856"/>
          <a:ext cx="7704856" cy="2804160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предназначенный для движения безрельсовых транспортных средств.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916832"/>
          <a:ext cx="7776864" cy="3505200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Видимость дороги </a:t>
                      </a:r>
                      <a:endParaRPr lang="ru-RU" sz="4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менее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300 метров </a:t>
                      </a:r>
                      <a:endParaRPr lang="ru-RU" sz="4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условиях тумана, дождя, снегопада и тому подобного, а также в сумерки.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52736"/>
          <a:ext cx="9144000" cy="5431536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Транспортное средство, кроме инвалидных колясок,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 которое </a:t>
                      </a:r>
                      <a:r>
                        <a:rPr lang="ru-RU" sz="3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имет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 по крайней мере 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два колеса и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приводится 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в движение мускульной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энергией лиц, 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находящихся на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этом  транспортном средстве, в частности при помощи педалей или рукояток и может также иметь электродвигатель номинальной  максимальной  мощностью  в режиме длительной нагрузки, не превышающей  0,25 кВт, автоматически отключающийся на скорости более 25 км/ч</a:t>
                      </a:r>
                      <a:endParaRPr lang="ru-RU" sz="3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1916832"/>
          <a:ext cx="7200800" cy="2103120"/>
        </p:xfrm>
        <a:graphic>
          <a:graphicData uri="http://schemas.openxmlformats.org/drawingml/2006/table">
            <a:tbl>
              <a:tblPr/>
              <a:tblGrid>
                <a:gridCol w="72008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Пересечение дороги </a:t>
                      </a:r>
                      <a:endParaRPr lang="ru-RU" sz="4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с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железнодорожными путями </a:t>
                      </a:r>
                      <a:endParaRPr lang="ru-RU" sz="4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одном уровне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844824"/>
          <a:ext cx="7776864" cy="3505200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предназначенный для движения пешеходов и примыкающий к проезжей части или отделенный от неё газоном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772816"/>
          <a:ext cx="7704856" cy="4206240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Лицо кроме водителя находящееся в транспортном средстве (на нем), а также лицо, которое входит в транспортное средство или выходит из транспортного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844824"/>
          <a:ext cx="7776864" cy="441655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Преднамеренное прекращение движения транспортного средства на время до 5 минут, а также на большее, если это необходимо для посадки или высадки пассажиров либо загрузки или разгрузки транспортного средства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844824"/>
          <a:ext cx="7704856" cy="4416552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Территория, непосредственно прилегающая к дороге и не предназначенная для сквозного движения транспортных средств (дворы, жилые массивы, автостоянки, АЗС, предприятия и тому подобное).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484784"/>
          <a:ext cx="7776864" cy="5047488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транспортными средствами.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556792"/>
          <a:ext cx="7776864" cy="441655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Транспортное средство общего пользования (автобус, троллейбус, трамвай), предназначенное для перевозки по дорогам людей и движущееся по установленному маршруту с обозначенными местами остановок.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60648"/>
          <a:ext cx="9251504" cy="6447142"/>
        </p:xfrm>
        <a:graphic>
          <a:graphicData uri="http://schemas.openxmlformats.org/presentationml/2006/ole">
            <p:oleObj spid="_x0000_s43010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196752"/>
          <a:ext cx="8208912" cy="4907280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Дорога, обозначенная знаками 2.1, 2.3.1 – 2.3.7 или 5.1, по отношению к пересекаемой (примыкающей или дорога с твердым покрытием (асфальто- и цементобетон, каменные материалы и тому подобное) по отношению к грунтовой, либо любая дорога по отношению к выездам с прилегающих территорий. Наличие на второстепенной дороге непосредственно перед перекрестком участка с покрытием не делает её равной по значению с пересекаемой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556792"/>
          <a:ext cx="7920880" cy="4416552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Прекращение движения транспортного средства из-за его технической неисправности или опасности, создаваемой перевозимым грузом, состоянием водителя (пассажира) или появлением препятствия на дороге.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772816"/>
          <a:ext cx="7920880" cy="4206240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Транспортное средство, </a:t>
                      </a: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приводимое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в движение двигателем. Термин </a:t>
                      </a: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распространяется  также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на любые тракторы и самоходные машины.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340768"/>
          <a:ext cx="7992888" cy="4907280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выделенный конструктивно и (или) с помощью разметки 1.2.1, разделяющий смежные проезжие части и не предназначенный для движения и остановки транспортных средств.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132856"/>
          <a:ext cx="7776864" cy="2804160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Устройство, предназначенное </a:t>
                      </a:r>
                      <a:endParaRPr lang="ru-RU" sz="4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перевозки по дорогам людей, грузов или оборудования, установленного на нем.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628800"/>
          <a:ext cx="7848872" cy="2523744"/>
        </p:xfrm>
        <a:graphic>
          <a:graphicData uri="http://schemas.openxmlformats.org/drawingml/2006/table">
            <a:tbl>
              <a:tblPr/>
              <a:tblGrid>
                <a:gridCol w="784887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Специальная перевозка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восьми 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и более детей </a:t>
                      </a:r>
                      <a:r>
                        <a:rPr lang="ru-RU" sz="3600" b="1" dirty="0" smtClean="0">
                          <a:latin typeface="Times New Roman"/>
                          <a:ea typeface="Calibri"/>
                          <a:cs typeface="Times New Roman"/>
                        </a:rPr>
                        <a:t>в автобусе, 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не относящемуся к маршрутному транспортному средству.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628800"/>
          <a:ext cx="7776864" cy="441655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Преднамеренное прекращение движения транспортного средства на время более 5 минут по причинам, не связанным с посадкой или высадкой пассажиров, либо загрузкой или разгрузкой транспортного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83529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Неподвижный объект на полосе движения (неисправное или поврежденное транспортное средство, дефект проезжей части, посторонние предметы и т.п.) не позволяющий продолжить движение по этой полосе.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является этим термином затор или транспортное средство, остановившееся на этой полосе движения в соответствии с требованиями Правил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Механическое транспортное средство, сцепленное с прицепом (прицепами).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Внешние световые приборы, предназначенные для улучшения видимости движущегося транспортного средства спереди в светлое время суток.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487" y="1700808"/>
            <a:ext cx="91305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Совокупность общественных отношений,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возникающих в процессе перемещения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людей и грузов с помощью транспортных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средств или без таковых в пределах дорог.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196752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Событие, возникшее в процессе движения 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24745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Двух- или трехколесное механическое </a:t>
            </a:r>
          </a:p>
          <a:p>
            <a:pPr algn="just">
              <a:lnSpc>
                <a:spcPct val="8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транспортное  средство, максимальная</a:t>
            </a:r>
          </a:p>
          <a:p>
            <a:pPr algn="just">
              <a:lnSpc>
                <a:spcPct val="8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конструктивная скорость которого не </a:t>
            </a:r>
          </a:p>
          <a:p>
            <a:pPr algn="just">
              <a:lnSpc>
                <a:spcPct val="8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превышает  50 км/ч, имеющее двигатель  внутреннего  сгорания с рабочим объемом, не превышающим 50 куб. см, или  электродвигатель  номинальной максимальной  мощностью  в режиме длительной нагрузки более 0,25 кВт и менее  4 кВт. 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556792"/>
            <a:ext cx="89289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Двухколесное механическое транспортное средство  с боковым прицепом или без него. К ним приравниваются трех и четырехколесные механические транспортные средства, имеющие массу в снаряженном состоянии не более 400 кг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7" y="1484784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Опережение одного или нескольких транспортных средств, связанное с выездом на полосу (сторону проезжей части), предназначенную для встречного движения, и с последующим возвращением на ранее занимаемую полосу (сторону проезжей части).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Выезд из занимаемой полосы или 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занимаемого ряда с сохранением первоначального направления движения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556792"/>
            <a:ext cx="79928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Вещества, изделия из них, отходы производственной и иной хозяйственной деятельности, которые в силу присущих им свойств могут при перевозке создать угрозу для жизни и здоровья людей, нанести вред окружающей среде, повредить или уничтожить материальные ценности.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Конструктивно отделенный от проезжей части элемент дороги (либо отдельная дорога), предназначенный для раздельного или совместного с пешеходами движения велосипедистов и обозначенный знаками 4.5.2 - 4.5.7.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70080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Территория, предназначенная для движения пешеходов, начало и конец которой обозначены соответственно знаками 5.33 и 5.34.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628800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Обустроенная или приспособленная для движения пешеходов полоса земли либо поверхность искусственного сооружения, обозначенная знаком 4.5.1.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6632"/>
            <a:ext cx="8229600" cy="864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Прилегающая территория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8964613" cy="17272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Территория, непосредственно прилегающая к дороге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и не предназначенная для сквозного движения транспортных средств (дворы, жилые массивы, автостоянки, АЗС, предприятия и тому подобное).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DD8FF-DF26-45F8-BD5C-8CAE6E845350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1181937" y="6096000"/>
            <a:ext cx="67801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Движение по прилегающей территории осуществляется </a:t>
            </a:r>
          </a:p>
          <a:p>
            <a:pPr algn="ctr">
              <a:spcBef>
                <a:spcPct val="2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соответствии с настоящими Правилами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891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838"/>
            <a:ext cx="2484438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082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4292600"/>
            <a:ext cx="23034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4365625"/>
            <a:ext cx="23399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556792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Полоса проезжей части, предназначенная для движения велосипедистов и на мопедах, отделенная от остальной проезжей части горизонтальной разметкой и обозначенная знаком 4.4.1 в сочетании с табличкой 8.14, расположенными над полосой.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628800"/>
            <a:ext cx="842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Право на первоочередное движение в намеченном направлении по отношению к другим участникам дорожного движения.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8784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Транспортное средство, не оборудованное двигателем и предназначенное для движения в составе с механическим транспортным средством. Термин распространяется также на полуприцепы и прицепы-роспуски.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124744"/>
            <a:ext cx="813690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Масса снаряженного транспортного средства с грузом, водителем и пассажирами, установленная предприятием-изготовителем в качестве максимально допустимой. За разрешенную максимальную массу состава транспортных средств, то есть сцепленных и движущихся как одно целое, принимается сумма разрешенных максимальных масс транспортных средств, входящих в состав.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12776"/>
            <a:ext cx="7920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Промежуток времени от конца вечерних сумерек до начала утренних сумерек.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628800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Ситуация возникшая в процессе дорожного движения, при которой продолжение движения в том же направлении и с той же скоростью создает угрозу возникновения дорожно-транспортного происшествия.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124744"/>
            <a:ext cx="89289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Группа из трех и более механических транспортных средств, следующих непосредственно друг за другом по одной и той же полосе движения с постоянно включенными фарами в сопровождении головного транспортного средства с нанесенными на наружные поверхности специальными цветографическими схемами и включенными проблесковыми маячками синего и красного цветов.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Обозначенная в соответствии с пунктом 4.2 Правил группа людей, совместно движущихся по дороге в одном направлении.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00808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Движение транспортного средства со скоростью, большей скорости попутного транспортного средства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Название термина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8784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Конструктивно отделенный от проезжей части и тротуара элемент дороги (либо отдельная дорога), предназначенный для движения велосипедистов и обозначенный знаком 4.4.1.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88640"/>
          <a:ext cx="9036496" cy="6652224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551541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(ТЕРМИНА)  ДОРОГА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Словарь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В.И.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</a:t>
                      </a: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С.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И.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Ожегова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транспортных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средств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 rot="10800000" flipV="1">
            <a:off x="1143000" y="2997200"/>
            <a:ext cx="695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БЛАГОДАРЮ ЗА ВНИМАНИЕ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B2A29-F5E1-44F6-8D35-82A0A300473B}" type="slidenum">
              <a:rPr lang="ru-RU"/>
              <a:pPr>
                <a:defRPr/>
              </a:pPr>
              <a:t>160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Сравнивая определения термина «дорога» приведенное в разных словарях русского языка, следует отметить, что только В.И. Даль дал определение этого термина наиболее близко соответствующее определению, данному в Правилах дорожного движения – «Дорога» – обустроенная или приспособленная и используемая для движения транспортных средств полоса земли либо поверхность искусственного сооружения. Дорога включает в себя одну или несколько проезжих частей, а также трамвайные пути, тротуары, обочины и разделительные полосы при их наличии.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60648"/>
          <a:ext cx="9251504" cy="6447142"/>
        </p:xfrm>
        <a:graphic>
          <a:graphicData uri="http://schemas.openxmlformats.org/presentationml/2006/ole">
            <p:oleObj spid="_x0000_s37890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Тротуар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80728"/>
            <a:ext cx="3816424" cy="2447925"/>
          </a:xfrm>
        </p:spPr>
        <p:txBody>
          <a:bodyPr lIns="0" anchor="b" anchorCtr="0">
            <a:normAutofit fontScale="85000" lnSpcReduction="20000"/>
          </a:bodyPr>
          <a:lstStyle/>
          <a:p>
            <a:pPr lvl="1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элемент дороги, предназначенный для движения пешеходов и примыкающий к проезжей части или отделенный от нее газоном.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4D1D2B-342B-4BC9-9BE7-7F6B2204FE2E}" type="slidenum">
              <a:rPr lang="ru-RU"/>
              <a:pPr>
                <a:defRPr/>
              </a:pPr>
              <a:t>19</a:t>
            </a:fld>
            <a:endParaRPr lang="ru-RU"/>
          </a:p>
        </p:txBody>
      </p:sp>
      <p:pic>
        <p:nvPicPr>
          <p:cNvPr id="471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4813"/>
            <a:ext cx="45720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5" descr="1275083085_pict1-54074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412875"/>
            <a:ext cx="4284662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AutoShape 6"/>
          <p:cNvSpPr>
            <a:spLocks noChangeArrowheads="1"/>
          </p:cNvSpPr>
          <p:nvPr/>
        </p:nvSpPr>
        <p:spPr bwMode="auto">
          <a:xfrm>
            <a:off x="8604250" y="2997200"/>
            <a:ext cx="539750" cy="142875"/>
          </a:xfrm>
          <a:prstGeom prst="leftRightArrow">
            <a:avLst>
              <a:gd name="adj1" fmla="val 50000"/>
              <a:gd name="adj2" fmla="val 75556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>
            <a:off x="8675688" y="1628775"/>
            <a:ext cx="144462" cy="1368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правил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Обочина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054100"/>
            <a:ext cx="8820596" cy="2086868"/>
          </a:xfrm>
        </p:spPr>
        <p:txBody>
          <a:bodyPr lIns="216000"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элемент дороги, примыкающий непосредственно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проезжей части на одном уровне с ней, отличающийся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типом  покрытия или выделенный с помощью разметки 1.2.1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либо 1.2.2, используемый для движения, остановки и стоянки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соответствии с настоящими Правилами.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AA5B-CA44-4BE5-8970-607E4C649C5E}" type="slidenum">
              <a:rPr lang="ru-RU"/>
              <a:pPr>
                <a:defRPr/>
              </a:pPr>
              <a:t>20</a:t>
            </a:fld>
            <a:endParaRPr lang="ru-RU"/>
          </a:p>
        </p:txBody>
      </p:sp>
      <p:pic>
        <p:nvPicPr>
          <p:cNvPr id="48133" name="Picture 4" descr="Разметка 1.2.1 и 1.2.2"/>
          <p:cNvPicPr>
            <a:picLocks noChangeAspect="1" noChangeArrowheads="1"/>
          </p:cNvPicPr>
          <p:nvPr/>
        </p:nvPicPr>
        <p:blipFill>
          <a:blip r:embed="rId2" cstate="print"/>
          <a:srcRect r="53406"/>
          <a:stretch>
            <a:fillRect/>
          </a:stretch>
        </p:blipFill>
        <p:spPr bwMode="auto">
          <a:xfrm>
            <a:off x="179388" y="4081463"/>
            <a:ext cx="3384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924944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AutoShape 6"/>
          <p:cNvSpPr>
            <a:spLocks noChangeArrowheads="1"/>
          </p:cNvSpPr>
          <p:nvPr/>
        </p:nvSpPr>
        <p:spPr bwMode="auto">
          <a:xfrm>
            <a:off x="6084888" y="5876925"/>
            <a:ext cx="2159000" cy="288925"/>
          </a:xfrm>
          <a:prstGeom prst="leftRightArrow">
            <a:avLst>
              <a:gd name="adj1" fmla="val 50000"/>
              <a:gd name="adj2" fmla="val 149451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8136" name="Picture 7" descr="Разметка 1.2.1 и 1.2.2"/>
          <p:cNvPicPr>
            <a:picLocks noChangeAspect="1" noChangeArrowheads="1"/>
          </p:cNvPicPr>
          <p:nvPr/>
        </p:nvPicPr>
        <p:blipFill>
          <a:blip r:embed="rId2" cstate="print"/>
          <a:srcRect l="53406"/>
          <a:stretch>
            <a:fillRect/>
          </a:stretch>
        </p:blipFill>
        <p:spPr bwMode="auto">
          <a:xfrm>
            <a:off x="179388" y="5516563"/>
            <a:ext cx="34194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СТОЯНКА НА ОБОЧИНЕ</a:t>
            </a:r>
          </a:p>
        </p:txBody>
      </p:sp>
      <p:pic>
        <p:nvPicPr>
          <p:cNvPr id="50179" name="Picture 2" descr="E:\Лекция 19.10\Рисунки\обочина 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363" y="1554163"/>
            <a:ext cx="6035675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929C-2221-4731-BC0B-1C35EB87EC6D}" type="slidenum">
              <a:rPr lang="ru-RU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Проезжая часть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86330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элемент дороги, предназначенный для движения безрельсовых транспортных средств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FEE425-3D57-4FC0-BC58-256526061256}" type="slidenum">
              <a:rPr lang="ru-RU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22</a:t>
            </a:fld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3" name="Picture 5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2133600"/>
            <a:ext cx="374332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3743325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365104"/>
            <a:ext cx="3089275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AutoShape 10"/>
          <p:cNvSpPr>
            <a:spLocks noChangeArrowheads="1"/>
          </p:cNvSpPr>
          <p:nvPr/>
        </p:nvSpPr>
        <p:spPr bwMode="auto">
          <a:xfrm>
            <a:off x="7524750" y="3860800"/>
            <a:ext cx="1223963" cy="144463"/>
          </a:xfrm>
          <a:prstGeom prst="leftRightArrow">
            <a:avLst>
              <a:gd name="adj1" fmla="val 50000"/>
              <a:gd name="adj2" fmla="val 18878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7" name="AutoShape 11"/>
          <p:cNvSpPr>
            <a:spLocks noChangeArrowheads="1"/>
          </p:cNvSpPr>
          <p:nvPr/>
        </p:nvSpPr>
        <p:spPr bwMode="auto">
          <a:xfrm>
            <a:off x="5580063" y="3500438"/>
            <a:ext cx="1223962" cy="146050"/>
          </a:xfrm>
          <a:prstGeom prst="leftRightArrow">
            <a:avLst>
              <a:gd name="adj1" fmla="val 50000"/>
              <a:gd name="adj2" fmla="val 18662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Проезжая часть</a:t>
            </a:r>
          </a:p>
        </p:txBody>
      </p:sp>
      <p:sp>
        <p:nvSpPr>
          <p:cNvPr id="59395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 lIns="360000" rIns="72000" anchor="ctr" anchorCtr="1">
            <a:normAutofit fontScale="62500" lnSpcReduction="20000"/>
          </a:bodyPr>
          <a:lstStyle/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None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Элементом дороги является, для движения</a:t>
            </a:r>
          </a:p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None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Безрельсовых транспортных средств предназначена.</a:t>
            </a:r>
          </a:p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None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пешеходов на ней выделен участок,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двумя дорожными знаками и разметкой обозначен, 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перехода через дорогу предназначен. </a:t>
            </a: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/>
              <a:t>  </a:t>
            </a: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/>
              <a:t>  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FF8FE8-E24F-4B3F-817F-1148C21ED9D8}" type="slidenum">
              <a:rPr lang="ru-RU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748713" cy="18288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элемент дороги, выделенный конструктивно и (или) с помощью разметки 1.2.1, разделяющий смежные проезжие части и не предназначенный для движения и остановки транспортных средств.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2FB79-A8CA-4C37-94BC-F53FB7A4229B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55301" name="Picture 4" descr="Разметка 1.2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420888"/>
            <a:ext cx="309562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439261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5024"/>
            <a:ext cx="4572000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</a:p>
        </p:txBody>
      </p:sp>
      <p:pic>
        <p:nvPicPr>
          <p:cNvPr id="57347" name="Picture 2" descr="E:\Лекция 19.10\Рисунки\РП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6838" y="1341438"/>
            <a:ext cx="8602662" cy="525621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8957B-9C5C-4765-92D9-E165D5A4D685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</a:p>
        </p:txBody>
      </p:sp>
      <p:pic>
        <p:nvPicPr>
          <p:cNvPr id="59395" name="Picture 2" descr="E:\Лекция 19.10\Рисунки\РП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412776"/>
            <a:ext cx="8208912" cy="4752528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8E5855-3BE1-45BB-B6C2-6517AE46BFB0}" type="slidenum">
              <a:rPr lang="ru-RU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Полоса движения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4906963" cy="280828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любая из продольных полос проезжей части, обозначенная или не обозначенная разметкой и имеющая ширину, достаточную для движения автомобилей в один ряд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5B75A-FDA1-47C4-976E-D4BFBE4FC006}" type="slidenum">
              <a:rPr lang="ru-RU"/>
              <a:pPr>
                <a:defRPr/>
              </a:pPr>
              <a:t>27</a:t>
            </a:fld>
            <a:endParaRPr lang="ru-RU"/>
          </a:p>
        </p:txBody>
      </p:sp>
      <p:pic>
        <p:nvPicPr>
          <p:cNvPr id="604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4319588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479925"/>
            <a:ext cx="47529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1275083085_pict1-54074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052513"/>
            <a:ext cx="374332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AutoShape 8"/>
          <p:cNvSpPr>
            <a:spLocks noChangeArrowheads="1"/>
          </p:cNvSpPr>
          <p:nvPr/>
        </p:nvSpPr>
        <p:spPr bwMode="auto">
          <a:xfrm>
            <a:off x="7380288" y="2924175"/>
            <a:ext cx="647700" cy="144463"/>
          </a:xfrm>
          <a:prstGeom prst="leftRightArrow">
            <a:avLst>
              <a:gd name="adj1" fmla="val 50000"/>
              <a:gd name="adj2" fmla="val 896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25" name="AutoShape 9"/>
          <p:cNvSpPr>
            <a:spLocks noChangeArrowheads="1"/>
          </p:cNvSpPr>
          <p:nvPr/>
        </p:nvSpPr>
        <p:spPr bwMode="auto">
          <a:xfrm>
            <a:off x="7812088" y="2565400"/>
            <a:ext cx="647700" cy="144463"/>
          </a:xfrm>
          <a:prstGeom prst="leftRightArrow">
            <a:avLst>
              <a:gd name="adj1" fmla="val 50000"/>
              <a:gd name="adj2" fmla="val 896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-323850" y="981075"/>
            <a:ext cx="8208963" cy="1295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участок проезжей части, обозначенный знаками, разметкой и выделенный для движения    пешеходов через дорогу. </a:t>
            </a: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21AD9-DB8B-44B8-BD91-DE893A11B044}" type="slidenum">
              <a:rPr lang="ru-RU"/>
              <a:pPr>
                <a:defRPr/>
              </a:pPr>
              <a:t>28</a:t>
            </a:fld>
            <a:endParaRPr lang="ru-RU"/>
          </a:p>
        </p:txBody>
      </p:sp>
      <p:pic>
        <p:nvPicPr>
          <p:cNvPr id="62469" name="Picture 4" descr="Пешеходный переход"/>
          <p:cNvPicPr>
            <a:picLocks noChangeAspect="1" noChangeArrowheads="1"/>
          </p:cNvPicPr>
          <p:nvPr/>
        </p:nvPicPr>
        <p:blipFill>
          <a:blip r:embed="rId2" cstate="print"/>
          <a:srcRect l="28065"/>
          <a:stretch>
            <a:fillRect/>
          </a:stretch>
        </p:blipFill>
        <p:spPr bwMode="auto">
          <a:xfrm>
            <a:off x="0" y="2420938"/>
            <a:ext cx="2638425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7" y="3213100"/>
            <a:ext cx="2267744" cy="273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508500"/>
            <a:ext cx="3167063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2" name="Rectangle 7"/>
          <p:cNvSpPr>
            <a:spLocks noChangeArrowheads="1"/>
          </p:cNvSpPr>
          <p:nvPr/>
        </p:nvSpPr>
        <p:spPr bwMode="auto">
          <a:xfrm>
            <a:off x="179388" y="5949950"/>
            <a:ext cx="896461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ru-RU" sz="2300" b="1"/>
              <a:t>При</a:t>
            </a:r>
            <a:r>
              <a:rPr lang="ru-RU" sz="2300" b="1">
                <a:solidFill>
                  <a:srgbClr val="FFFF00"/>
                </a:solidFill>
              </a:rPr>
              <a:t> </a:t>
            </a:r>
            <a:r>
              <a:rPr lang="ru-RU" sz="2300" b="1"/>
              <a:t>отсутствии разметки ширина пешеходного перехода определяется расстоянием между знаками</a:t>
            </a:r>
          </a:p>
        </p:txBody>
      </p:sp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2888" y="908050"/>
            <a:ext cx="128111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4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0338" y="2174875"/>
            <a:ext cx="33051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5" name="Rectangle 10"/>
          <p:cNvSpPr>
            <a:spLocks noChangeArrowheads="1"/>
          </p:cNvSpPr>
          <p:nvPr/>
        </p:nvSpPr>
        <p:spPr bwMode="auto">
          <a:xfrm>
            <a:off x="6732240" y="2924944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5.19.2</a:t>
            </a:r>
            <a:r>
              <a:rPr lang="ru-RU" b="1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62476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9563" y="1844675"/>
            <a:ext cx="1150937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7" name="Rectangle 12"/>
          <p:cNvSpPr>
            <a:spLocks noChangeArrowheads="1"/>
          </p:cNvSpPr>
          <p:nvPr/>
        </p:nvSpPr>
        <p:spPr bwMode="auto">
          <a:xfrm>
            <a:off x="8261350" y="2286000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5.19.1.</a:t>
            </a:r>
          </a:p>
        </p:txBody>
      </p:sp>
      <p:sp>
        <p:nvSpPr>
          <p:cNvPr id="62478" name="AutoShape 14"/>
          <p:cNvSpPr>
            <a:spLocks noChangeArrowheads="1"/>
          </p:cNvSpPr>
          <p:nvPr/>
        </p:nvSpPr>
        <p:spPr bwMode="auto">
          <a:xfrm>
            <a:off x="323850" y="1628775"/>
            <a:ext cx="503238" cy="1152525"/>
          </a:xfrm>
          <a:prstGeom prst="curvedRightArrow">
            <a:avLst>
              <a:gd name="adj1" fmla="val 45804"/>
              <a:gd name="adj2" fmla="val 91609"/>
              <a:gd name="adj3" fmla="val 33333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479" name="AutoShape 15"/>
          <p:cNvSpPr>
            <a:spLocks noChangeArrowheads="1"/>
          </p:cNvSpPr>
          <p:nvPr/>
        </p:nvSpPr>
        <p:spPr bwMode="auto">
          <a:xfrm rot="2847265">
            <a:off x="7445537" y="867811"/>
            <a:ext cx="792162" cy="720725"/>
          </a:xfrm>
          <a:prstGeom prst="notchedRightArrow">
            <a:avLst>
              <a:gd name="adj1" fmla="val 50000"/>
              <a:gd name="adj2" fmla="val 27478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НАДЗЕМНЫЙ ПЕШЕХОДНЫЙ ПЕРЕХОД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7A79C-CDD0-45AB-8345-48BBCDBA7657}" type="slidenum">
              <a:rPr lang="ru-RU"/>
              <a:pPr>
                <a:defRPr/>
              </a:pPr>
              <a:t>29</a:t>
            </a:fld>
            <a:endParaRPr lang="ru-RU"/>
          </a:p>
        </p:txBody>
      </p:sp>
      <p:pic>
        <p:nvPicPr>
          <p:cNvPr id="64516" name="Picture 2" descr="http://assets2.the-village.ru/assets/article_image-image/86/6a/1351783/article_image-image-article.9e7e2df2-372d-4d64-8185-ca1425cdd2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12875"/>
            <a:ext cx="8353425" cy="504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41277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представим в виде пирамиды отражающей уровни связей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классификацию терминологических  понятий, отражающих существенные признаки между ними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ПОДЗЕМНЫЙ ПЕШЕХОДНЫЙ ПЕРЕХОД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00B1FE-ABF4-482E-8C31-B1A5814B8F02}" type="slidenum">
              <a:rPr lang="ru-RU"/>
              <a:pPr>
                <a:defRPr/>
              </a:pPr>
              <a:t>30</a:t>
            </a:fld>
            <a:endParaRPr lang="ru-RU"/>
          </a:p>
        </p:txBody>
      </p:sp>
      <p:pic>
        <p:nvPicPr>
          <p:cNvPr id="65540" name="Picture 2" descr="http://www.fcp-pbdd.ru/foto_construction/Orenburg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96975"/>
            <a:ext cx="821372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Автомагистраль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31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 ДЛЯ АВТОМОБИЛЕЙ</a:t>
            </a:r>
          </a:p>
        </p:txBody>
      </p:sp>
      <p:pic>
        <p:nvPicPr>
          <p:cNvPr id="44035" name="Picture 2" descr="C:\Users\Валерий\Pictures\highway.2.sxchu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125538"/>
            <a:ext cx="7993063" cy="5029200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146E0-649B-4504-8FB9-506F47402FCA}" type="slidenum">
              <a:rPr lang="ru-RU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pic>
        <p:nvPicPr>
          <p:cNvPr id="43011" name="Picture 2" descr="C:\Users\Валерий\Pictures\1243-1166660-722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556792"/>
            <a:ext cx="8064896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4D004-9E58-49D9-85E2-D3CB6586B72D}" type="slidenum">
              <a:rPr lang="ru-RU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Примыкание второстепенной дороги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34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28775"/>
            <a:ext cx="7058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Пересечение главной и второстепенной дорог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35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700213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60648"/>
          <a:ext cx="9251504" cy="6447142"/>
        </p:xfrm>
        <a:graphic>
          <a:graphicData uri="http://schemas.openxmlformats.org/presentationml/2006/ole">
            <p:oleObj spid="_x0000_s44034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847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результате пересечения, примыкания и разветвления двух дорог образуется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«Перекресток», а при пересечении дороги с железнодорожными путями «Железнодорожный переезд». Перекресток бывает регулируемый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нерегулируемый.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Для регулирования дорожного движения и движения подвижного состава на железных дорогах применяют средство световой сигнализации светофор. В дорожных трехцветных светофорах во всех странах, в соответствии с международной «Конвенцией о дорожных знаках и сигналах» (1968 г.), установлен единый порядок расположения сигналов сверху вниз: красный, желтый, зеленый. При желтом мигающем сигнале, неработающих светофорах или отсутствия регулировщика перекресток считается нерегулируемым (ПДД п.13.3.) Нерегулируемые перекрестки бывают равнозначных и неравнозначных дорог, основными правилами проезда этих перекрестков служат знаки приоритета и правило правой руки.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Перекресток</a:t>
            </a:r>
            <a:r>
              <a:rPr lang="ru-RU" dirty="0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38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9144000" cy="403225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</a:t>
            </a:r>
          </a:p>
          <a:p>
            <a:pPr eaLnBrk="1" hangingPunct="1"/>
            <a:endParaRPr lang="ru-RU" sz="2400" b="1" dirty="0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0" y="6021288"/>
            <a:ext cx="8028384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считаются перекрестками выезды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прилегающих территорий</a:t>
            </a:r>
          </a:p>
        </p:txBody>
      </p:sp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3213100"/>
            <a:ext cx="331311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55070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556792"/>
            <a:ext cx="8280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понятия транспорт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Структура [лат.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]  1.Взаиморасположение и связь составных частей чего-либо; строение.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Структурирование понятия транспорт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предполагает расположение его составных частей, элементов в виде структуры.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88640"/>
            <a:ext cx="8136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И СТРУКТУРИРОВАНИЕ ПОНЯТИЯ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979613" y="404813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41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82650"/>
            <a:ext cx="9036496" cy="5975350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1187624" y="18864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4995" name="Picture 2" descr="E:\Лекция 19.10\Рисунки\04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1412776"/>
            <a:ext cx="7272808" cy="4896544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6C9B3D-85A3-4F5C-B1D8-C91EB8C5378C}" type="slidenum">
              <a:rPr lang="ru-RU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2947" name="Picture 2" descr="E:\Лекция 19.10\Рисунки\04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340768"/>
            <a:ext cx="7704856" cy="496855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C0444-40D9-4299-8524-C3956DA9DD18}" type="slidenum">
              <a:rPr lang="ru-RU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3971" name="Picture 2" descr="E:\Лекция 19.10\Рисунки\04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1628800"/>
            <a:ext cx="7632848" cy="4896544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A16E3-59EC-4FDE-AEB1-378D2E8BA681}" type="slidenum">
              <a:rPr lang="ru-RU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38" y="3267075"/>
            <a:ext cx="3695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переезд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229600" cy="136842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пересечение дороги с железнодорожными путями на одном уровне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750A1-2155-45A7-B767-BD899433D482}" type="slidenum">
              <a:rPr lang="ru-RU"/>
              <a:pPr>
                <a:defRPr/>
              </a:pPr>
              <a:t>45</a:t>
            </a:fld>
            <a:endParaRPr lang="ru-RU"/>
          </a:p>
        </p:txBody>
      </p:sp>
      <p:pic>
        <p:nvPicPr>
          <p:cNvPr id="7373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45125"/>
            <a:ext cx="1346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5" name="Text Box 11"/>
          <p:cNvSpPr txBox="1">
            <a:spLocks noChangeArrowheads="1"/>
          </p:cNvSpPr>
          <p:nvPr/>
        </p:nvSpPr>
        <p:spPr bwMode="auto">
          <a:xfrm>
            <a:off x="1619250" y="6165850"/>
            <a:ext cx="273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 шлагбаумом</a:t>
            </a:r>
          </a:p>
        </p:txBody>
      </p:sp>
      <p:pic>
        <p:nvPicPr>
          <p:cNvPr id="7373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3836988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7" name="Text Box 15"/>
          <p:cNvSpPr txBox="1">
            <a:spLocks noChangeArrowheads="1"/>
          </p:cNvSpPr>
          <p:nvPr/>
        </p:nvSpPr>
        <p:spPr bwMode="auto">
          <a:xfrm>
            <a:off x="4500563" y="6165850"/>
            <a:ext cx="273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 шлагбаума</a:t>
            </a:r>
          </a:p>
        </p:txBody>
      </p:sp>
      <p:pic>
        <p:nvPicPr>
          <p:cNvPr id="73738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288" y="5470525"/>
            <a:ext cx="1565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aifudm.net/upload/iblock/0d5/0d5cc36c4f2edb54d40a098ab9965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971550"/>
            <a:ext cx="8497888" cy="531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EFD983-FEB6-4ECD-A0B4-525E0BF34399}" type="slidenum">
              <a:rPr lang="ru-RU"/>
              <a:pPr>
                <a:defRPr/>
              </a:pPr>
              <a:t>46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60648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переезд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1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52"/>
                <a:gridCol w="2160240"/>
                <a:gridCol w="2376264"/>
                <a:gridCol w="2267745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ВЫНУЖДЕН-НАЯ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ОСТАНОВКИ ТРАМВАЯ</a:t>
            </a:r>
            <a:endParaRPr lang="ru-RU" sz="20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49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863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65104"/>
            <a:ext cx="532859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2930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62068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ГРУППЫ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2474178"/>
                <a:gridCol w="3214454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 ГРУЗОВЫЕ,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ЛЕГКОВЫЕ.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СПЕЦИАЛЬНЫЕ,</a:t>
                      </a:r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СПЕЦИАЛИЗИРОВАННЫЕ  АВТОМОБИЛИ.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МОТОЦИКЛ, АВТОПОЕЗД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ТРАКТОРА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ТС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52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345362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844824"/>
          <a:ext cx="9036496" cy="4902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088"/>
                <a:gridCol w="2850243"/>
                <a:gridCol w="3012165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53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0"/>
            <a:ext cx="734481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ТЕРМИНЫ  ОБОЗНАЧАЮЩИЕ МАНЕВРИРОВАНИЕ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ТРАНСПОРТНЫХ СРЕДСТВ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835696" y="1124744"/>
            <a:ext cx="360363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55976" y="1124744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948264" y="1124744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981200"/>
          <a:ext cx="91440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ОПРЕДЕЛЕНИЕ ТЕРМИНА ОРГАНИЗОВАННАЯ ПЕРЕВОЗКА ГРУППЫ ДЕТЕЙ </a:t>
            </a:r>
          </a:p>
        </p:txBody>
      </p:sp>
      <p:sp>
        <p:nvSpPr>
          <p:cNvPr id="126979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ОРГАНИЗОВАННАЯ ПЕРЕВОЗКА ВОСЬМИ И БОЛЕЕ ДЕТЕЙ В АВТОБУСЕ, НЕ ОТНОСЯЩЕМУСЯ К МАРШРУТНОМУ ТРАНСПОРТНОМУ СРЕДСТВУ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2A4AA-FC4F-4DE6-9BD3-A17D342EB4C3}" type="slidenum">
              <a:rPr lang="ru-RU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ОПРЕДЕЛЕНИЕ ТЕРМИНА «ОТК»</a:t>
            </a:r>
          </a:p>
        </p:txBody>
      </p:sp>
      <p:sp>
        <p:nvSpPr>
          <p:cNvPr id="1259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ГРУППА ИЗ ТРЕХ И БОЛЕЕ МЕХАНИЧЕСКИХ ТРАНСПОРТНЫХ СРЕДСТВ, СЛЕДУЮЩИХ НЕПОСРЕДСТВЕННО ДРУГ ЗА ДРУГОМ ПО ОДНОЙ И ТОЙ ЖЕ ПОЛОСЕ ДВИЖЕНИЯ С ПОСТОЯННО ВКЛЮЧЕННЫМИ ФАРАМИ В СОПРОВОЖДЕНИИ ГОЛОВНОГО ТРАНСПОРТНОГО СРЕДСТВА  С  НАНЕСЕННЫМИ НА НАРУЖНЫЕ ПОВЕРХНОСТИ СПЕЦИАЛЬНЫМИ ЦВЕТОГРАФИЧЕСКИМИ СХЕМАМИ И ВКЛЮЧЕННЫМИ ПРОБЛЕСКОВЫМИ МАЯЧКАМИ СИНЕГО И КРАСНОГО ЦВЕТОВ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211BD-1AAA-4D62-AC64-3402A97FCD36}" type="slidenum">
              <a:rPr lang="ru-RU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ПРАВИЛА ДВИЖЕНИЯ «ОПК»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ПРОЕЗЖЕЙ ЧАСТИ</a:t>
            </a:r>
          </a:p>
        </p:txBody>
      </p:sp>
      <p:sp>
        <p:nvSpPr>
          <p:cNvPr id="124931" name="Содержимое 2"/>
          <p:cNvSpPr>
            <a:spLocks noGrp="1"/>
          </p:cNvSpPr>
          <p:nvPr>
            <p:ph idx="1"/>
          </p:nvPr>
        </p:nvSpPr>
        <p:spPr>
          <a:xfrm>
            <a:off x="468313" y="1600200"/>
            <a:ext cx="8218487" cy="5068888"/>
          </a:xfrm>
        </p:spPr>
        <p:txBody>
          <a:bodyPr/>
          <a:lstStyle/>
          <a:p>
            <a:pPr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ДВИЖЕНИЕ ОПК ПО ПРОЕЗЖЕЙ ЧАСТИ РАЗРЕШАЕТСЯ ТОЛЬКО ПО НАПРАВЛЕНИЮ ДВИЖЕНИЯ ТС ПО ПРАВОЙ СТОРОНЕ НЕ БОЛЕЕ ЧЕМ ПО ЧЕТЫРЕ ЧЕЛОВЕКА В РЯД.</a:t>
            </a:r>
          </a:p>
          <a:p>
            <a:pPr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СПЕРЕДИ И СЗАДИ КОЛОННЫ С ЛЕВОЙ СТОРОНЫ  ДОЛЖНЫ НАХОДИТЬСЯ СОПРОВОЖДАЮЩИЕ С КРАСНЫМИ ФЛАЖКАМИ, А В ТЕМНОЕ ВРЕМЯ СУТОК И В УСЛОВИЯХ НЕДОСТАТОЧНОЙ ВИДИМОСТИ – С ВКЛЮЧЕННЫМИ ФОНАРЯМИ: СПЕРЕДИ - БЕЛОГО ЦВЕТА, СЗАДИ – КРАСНОГО.</a:t>
            </a:r>
          </a:p>
          <a:p>
            <a:pPr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ГРУППЫ ДЕТЕЙ РАЗРЕШАЕТСЯ ВОДИТЬ ТОЛЬКО ПО ТРОТУАРАМ И ПЕШЕХОДНЫМ ДОРОЖКАМ, А ПРИ ИХ ОТСУТСТВИИ – И ПО ОБОЧИНАМ, НО ЛИШЬ В СВЕТЛОЕ ВРЕМЯ СУТОК И ТОЛЬКО В СОПРОВОЖДЕНИИ ВЗРОСЛЫХ</a:t>
            </a:r>
          </a:p>
          <a:p>
            <a:pPr eaLnBrk="1" hangingPunct="1"/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BB1EB-A409-4B48-820F-C65CD1925FBD}" type="slidenum">
              <a:rPr lang="ru-RU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Определяемые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Эти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83568" y="1052736"/>
            <a:ext cx="3024336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16016" y="2132856"/>
            <a:ext cx="3960440" cy="230425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716016" y="4437112"/>
            <a:ext cx="394382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16016" y="5373216"/>
            <a:ext cx="3932745" cy="11521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11560" y="2060848"/>
            <a:ext cx="3096344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95536" y="3212976"/>
            <a:ext cx="3312368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437112"/>
            <a:ext cx="3312367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5373216"/>
            <a:ext cx="3312368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16016" y="1196752"/>
            <a:ext cx="3960440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240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7251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57332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134076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213285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4365105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28834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707904" y="3501008"/>
            <a:ext cx="100811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07904" y="486916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707904" y="566124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907704" y="270892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6660232" y="1844824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979712" y="170080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475656" y="116632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60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979613" y="115888"/>
            <a:ext cx="4383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1571613"/>
          <a:ext cx="8286750" cy="5000658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1164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5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5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55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6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6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6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760875"/>
          <a:ext cx="8856984" cy="609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транспортные средства общего пользования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117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7386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7386">
                <a:tc>
                  <a:txBody>
                    <a:bodyPr/>
                    <a:lstStyle/>
                    <a:p>
                      <a:pPr lvl="1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</a:p>
                    <a:p>
                      <a:pPr lvl="1" algn="l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20905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проходит дорога.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находятся 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находится по её обеим  сторонам,  то  есть   за пределами  дороги  находится  не  может.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712968" cy="58931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88108"/>
                <a:gridCol w="4824860"/>
              </a:tblGrid>
              <a:tr h="11983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77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находясь вне транспортного средства на дороге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либо на пешеходной или велопешеходной дорожке и не производя на них работу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человек становится «Пешеходом» и  участником дорожного движения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77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городского транспорта.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66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04664"/>
          <a:ext cx="8964488" cy="35120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00347"/>
                <a:gridCol w="4964141"/>
              </a:tblGrid>
              <a:tr h="10929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19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выделенный для  движения пешеходов через дорогу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933056"/>
          <a:ext cx="7956376" cy="131149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4416"/>
                <a:gridCol w="4211960"/>
              </a:tblGrid>
              <a:tr h="13114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 движутся по проезжей части улицы.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712968" cy="5882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40583"/>
                <a:gridCol w="4672385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Пешеходом называется человек идущий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дороге, тротуару, обочине или переходящий улицу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 – лицо, находящееся вне транспортного средства на дороге  либо на пешеходной или велопешеходной дорожке и не производящее на ней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овраг. Транспорт – сфера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материального производства и самостоятельная отрасль экономики.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229600" cy="65623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11978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2259">
                <a:tc>
                  <a:txBody>
                    <a:bodyPr/>
                    <a:lstStyle/>
                    <a:p>
                      <a:pPr>
                        <a:buFont typeface="Wingdings 2"/>
                        <a:buNone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называются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дорожки для пешеходов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(тротуары).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 – элемент дороги, предназначенный для движения пешеходов и примыкающий к проезжей части или отделенный от неё газоном.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7678">
                <a:tc>
                  <a:txBody>
                    <a:bodyPr/>
                    <a:lstStyle/>
                    <a:p>
                      <a:pPr>
                        <a:buFont typeface="Wingdings 2"/>
                        <a:buNone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Дорога –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часть улицы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по которой движутся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машины,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также тротуар, обочина, разделительные полосы.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– обустроенная или приспособленная и используемая для движения транспортных средств полоса земли либо поверхность искусственного сооружения. Дорога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0" y="116632"/>
          <a:ext cx="9036496" cy="74158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32480"/>
                <a:gridCol w="5004016"/>
              </a:tblGrid>
              <a:tr h="9236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04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944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называются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сплошные линии вдоль проезжей части по всей длине перехода?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(Пешеходный переход).</a:t>
                      </a:r>
                    </a:p>
                    <a:p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Разметка пешеходного перехода объясняется как термин «Пешеходный переход».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36487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двухстороннем движении люди, прежде чем перейти дорогу, смотрят налево, а дойдя до середины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улицы,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смотрят направо.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 по пешеходному переходу,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1" idx="2"/>
          </p:cNvCxnSpPr>
          <p:nvPr/>
        </p:nvCxnSpPr>
        <p:spPr bwMode="auto">
          <a:xfrm flipH="1">
            <a:off x="1691682" y="1255987"/>
            <a:ext cx="2844314" cy="63264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>
            <a:off x="4535996" y="1255987"/>
            <a:ext cx="2988332" cy="588837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1" idx="2"/>
          </p:cNvCxnSpPr>
          <p:nvPr/>
        </p:nvCxnSpPr>
        <p:spPr bwMode="auto">
          <a:xfrm flipH="1">
            <a:off x="4427984" y="1255987"/>
            <a:ext cx="108012" cy="66084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996951"/>
            <a:ext cx="2664296" cy="3992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</a:t>
            </a: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Специализированные автомобили</a:t>
            </a: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т.д.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Виды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67744" y="332656"/>
            <a:ext cx="4464496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187624" y="332657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1"/>
          <a:ext cx="9144000" cy="68986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79912"/>
                <a:gridCol w="5364088"/>
              </a:tblGrid>
              <a:tr h="951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6998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транспортом, воспитатель должен учить  их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 вести себя в транспорте.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 (автобус, троллейбус, трамвай). 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007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в транспорт.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4417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общественном транспорте, на улице.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пассажирских транспортных  средствах.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007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 много машин.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46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едут машины? (По дороге).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5724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машины ездят по дороге, люди ходят по тротуару.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644098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22049"/>
                <a:gridCol w="4822049"/>
              </a:tblGrid>
              <a:tr h="10611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043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Ребята, назовите как назывались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первые поезда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 (Паровозы).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Поезд – состав сцепленных железнодорожных вагонов, приводимых в движение паровой, тепловой или электрической энергией.  Первые локомотивы приводимые в движение  паровой энергией – назывались  паровозы.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92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называется место пересечения двух и более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или дорог? (Перекресток).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Перекресток – 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начала закруглений проезжих частей. Не считаются перекрестками выезды с прилегающих территорий.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-428660" y="0"/>
          <a:ext cx="957266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4041"/>
                <a:gridCol w="6218619"/>
              </a:tblGrid>
              <a:tr h="103204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8259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Назовите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поездов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(Электровоз, тепловоз, паровоз.).</a:t>
                      </a:r>
                    </a:p>
                    <a:p>
                      <a:pPr algn="just"/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поездов: Виды поездов можно сгруппировать по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типу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груза, скорости движения, размерам, массе и т.д. На железных дорогах встречаются следующие виды поездов: пассажирские (скоростные, высокоскоростные, скорые, дальнего и местного следования, пригородные, туристические, почтово-багажные, литерные, фирменные, ретро-поезда и т.д.); грузовые (ускоренные, рефрижераторные, сквозные, сборные, скорые грузовые и т.д.); хозяйственный поезд на трамвайной лини (пожарные, восстановительные, противопаводковые, снегоочистители); отдельные локомотивы (толкачи и диспетчерские). Отдельно выделяют такие виды поездов, как военные и санитарные. </a:t>
                      </a:r>
                    </a:p>
                    <a:p>
                      <a:pPr algn="just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858412" cy="68579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29206"/>
                <a:gridCol w="4929206"/>
              </a:tblGrid>
              <a:tr h="10349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8815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гулять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либо на пешеходной или велопешеходной дорожке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39935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улицы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можно переходить только в специальных местах, которые называются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пешеходными дорожками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или переходами.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«Зебра».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94947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пешеходная дорожка. Только здесь можно переходить улицу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по которому  можно переходить дорогу.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7091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переходить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неположенных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местах, там где захочется, опасно.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31208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перебегать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приближающимся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 Цепляться за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находящимся, движущимися транспортными средствами?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  Край – наиболее удаленная от центра часть чего-либо;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окраина.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городе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широкими улицами и тротуарами.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95936"/>
                <a:gridCol w="5148064"/>
              </a:tblGrid>
              <a:tr h="131345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0742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838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называются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сплошные линии вдоль проезжей части по всей длине перехода?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(Пешеходный переход).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– участок проезжей части обозначенный знаками 5.19.1, 5.19.2 и (или) разметкой 1.14.1 и 1.14.2 и выделенный для движения пешеходов через дорогу. При отсутствии разметки ширина пешеходного перехода определяется расстоянием между знаками 5.19.1 и 5.19.2.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119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3882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улица, проспект, переулок, линия. Все они состоят из трех составных частей  проезжей части, тротуара, поребрика. Если проезжую часть разделяют зеленые насаждения дорога называется бульваром.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земной поверхности вне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населенного пункта. </a:t>
                      </a:r>
                    </a:p>
                    <a:p>
                      <a:pPr algn="just"/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включает в себя одну или несколько проезжих частей, а также трамвайные пути, тротуары, обочины, разделительные полосы при их наличии.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644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322"/>
                <a:gridCol w="4572322"/>
              </a:tblGrid>
              <a:tr h="88357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6168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разными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видами транспорта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Пассажиры едут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транспорте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различными наземными транспортными средствами. Пассажиры пользуются маршрутными транспортными  средствами общего пользования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(автобус, троллейбус, трамвай).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8893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улицы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городов заполняют разные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транспорта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 автомобили, трамваи, троллейбусы, мотоциклы, автобусы и другие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движутся легковые и грузовые автомобили,  мотоциклы, пассажирские транспортные средства общего пользования – маршрутные транспортные средства (автобус, троллейбус, трамвай).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0717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шоссе движется много легковых и грузовых автомобилей, едут трамваи и автобусы.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 дороге движется много легковых и грузовых автомобилей  и  автобусов. По рельсовым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путям едут трамваи.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57266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261"/>
                <a:gridCol w="5389399"/>
              </a:tblGrid>
              <a:tr h="17060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7923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ходить по улице 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движутся по элементу дороги выделенному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для них  тротуару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7272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Закрепить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знания об основных видах наземного транспорта: автобус, троллейбус, трамвай, легковой автомобиль, грузовик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Наземный транспорт подразделяется на отрасли транспорта: автомобильный, железнодорожный, гужевой, вьючный,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трубопроводный.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улице 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улица.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транспорта. Дать представление о транспорте разного вида (грузовом, пассажирском, воздушном, водном).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1916832"/>
            <a:ext cx="756083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этому термину по рекомендации № 19 ЕЭК ООН относятся транспортные средства: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конкретный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летательный аппарат, дорожное транспортное средство, судно или другое приспособление, используемые для перевозки товаров или людей.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ОПРЕДЕЛЕНИЕ ТЕРМИНА ВИДЫ ТРАНСПОРТНЫХ СРЕДСТВ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644" cy="6904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322"/>
                <a:gridCol w="4572322"/>
              </a:tblGrid>
              <a:tr h="88357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6168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разными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видами транспорта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Пассажиры едут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транспорте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различными наземными автомобильными транспортными средствами. Пассажиры пользуются маршрутными транспортными  средствами общего пользования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(автобус, троллейбус, трамвай).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8893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Дороги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улицы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городов заполняют разные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транспорта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: автомобили, трамваи, троллейбусы, мотоциклы, автобусы и другие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движутся легковые и грузовые автомобили,  мотоциклы, пассажирские транспортные средства общего пользования – маршрутные транспортные средства (автобус, троллейбус, трамвай).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0717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, шоссе движется много легковых и грузовых автомобилей, едут трамваи и автобусы.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легковых и грузовых автомобилей и  автобусов. По рельсовым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путям едут трамваи.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046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0727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знания об основных видах наземного транспорта: автобус, троллейбус, трамвай, легковой автомобиль, грузовик.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Наземный транспорт подразделяется на отрасли транспорта: автомобильный, железнодорожный, гужевой, вьючный, трубопроводный. А каждая отрасль транспорта подразделяется на виды транспортных средств.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52629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Знает и соблюдает элементарные правила поведения на проезжей части.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Каждый участник дорожного движения (водитель, пассажир, пешеход) должен действовать таким образом, чтобы не создавать опасности для движения и не причинять вреда.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116633"/>
          <a:ext cx="9036496" cy="6878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967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3168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Место для ожидания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? (Остановка).</a:t>
                      </a:r>
                    </a:p>
                  </a:txBody>
                  <a:tcPr marL="68580" marR="68580" marT="288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вопросе применен термин общекатегорийного понятия «Транспорт», вместо термина «Маршрутное транспортное средство», которые ожидают в остановочных павильонах установленных в местах остановок пассажирских маршрутных транспортных средств.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8893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, идущий по тротуару? (Пешеход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2. Кто такой пешеход? (Тот, кто ходит пешком).</a:t>
                      </a:r>
                    </a:p>
                  </a:txBody>
                  <a:tcPr marL="68580" marR="68580" marT="180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на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дороге либо на пешеходной или велопешеходной дорожке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не производящее на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них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 Передвигающиеся на роликовых коньках, самокатах ,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скейтбордах.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180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285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9196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13362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транспорта относится автомобиль? (К легковому).</a:t>
                      </a:r>
                    </a:p>
                  </a:txBody>
                  <a:tcPr marL="144000" marR="68580" marT="72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144000" marR="68580" marT="72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29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0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144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144000" marR="68580" marT="144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5878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Правила перехода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8000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дорогу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по  пешеходному переходу.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Свет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светофора.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Цвет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светофора.</a:t>
                      </a:r>
                    </a:p>
                  </a:txBody>
                  <a:tcPr marL="18000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14400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116632"/>
          <a:ext cx="9036496" cy="713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дорожка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по которой можно переходить дорогу? (Зебра).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Знак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разрешающий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переходить дорогу? (Пешеходный переход).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знаете? (Легковой транспорт, грузовой транспорт, общественный транспорт).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 транспорт.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 (грузовой, легковой, общественный, специальный).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Что такое дорога? (Место для движения транспорта).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24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и в общественных местах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есть тротуары, по которым ходят люди и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дороги по которым движется транспорт.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которым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 и движение пешеходов по тротуарам.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транспортное средство какого-либо   «Вида транспорта».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идут по улице. Проезжая часть улицы. Переходят улицу.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средств.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происходит обучение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Пассажирский вид транспорта. Грузовой вид транспорта. Специальный вид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виды транспортных средств.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гужевой.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По какой части улицы движутся машины?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средства, мотоциклы)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836712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Грузовые автомобили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597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13235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45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место на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где пересекаются две дороги.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921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Машинами управляют шоферы.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машин предназначено шоссе (дорога).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 – виды транспорта.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9486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представления детей об улице и её составных частях.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улице и её основных частях: тротуар, проезжая часть.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мотоцикл. А к средствам  перевозки людей и грузов относятся различные виды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09673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Классификация 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Объясняется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ДЗ.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Давайте 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227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30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Если регулировщик стоит прямо, лицом к пешеходам, а его жезл и руки разведены в стороны – это означает то же, что и красный сигнал светофора «Стой». Движение спереди и сзади регулировщика запрещено.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Неправильное объяснение сигнала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регулировщика  руки вытянуты в стороны или опущены: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со стороны левого и правого бока разрешено движение трамваю прямо, безрельсовым транспортным средствам – прямо и направо, пешеходам разрешено переходить проезжую часть.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со стороны груди и спины движение всех транспортных средств и пешеходов запрещено.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0"/>
          <a:ext cx="8472264" cy="6697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5303912"/>
              </a:tblGrid>
              <a:tr h="11609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083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виды транспорта можно увидеть на улицах города?</a:t>
                      </a:r>
                    </a:p>
                  </a:txBody>
                  <a:tcPr marL="144000" marR="68580" marT="252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Вопрос правильно задать так: какие виды наземных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транспортных средств можно увидеть на дорогах города?</a:t>
                      </a: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можно увидеть автомобильные  механические транспортные средства, рельсовое маршрутное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транспортное средство – трамвай,  гужевые транспортные средства, вьючные и верховые транспортные средства. Железнодорожные транспортные средства движущиеся по железнодорожным путям проходящим через населенный пункт.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252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7241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9538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98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Он поднял жезл вверх. Этот жест соответствует желтому сигналу светофора «Внимание». Движение со всех сторон – запрещено.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80000" marR="68580" marT="36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Рука поднята вверх: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Движение всех транспортных средств и пешеходов запрещено во всех направлениях, кроме случаев, предусмотренных п. 6.14 Правил.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80000" marR="68580" marT="36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443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Познавательная беседа о правилах поведения на проезжей части.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80000" marR="68580" marT="36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Детей обучают правилам безопасного поведения на дорогах. По проезжей части движутся транспортные средства, а для пешеходов на ней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выделены участки обозначенные знаками и разметкой – «Пешеходный переход».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80000" marR="68580" marT="36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706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510"/>
          <a:ext cx="9144000" cy="6027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8710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ОБЪСНЯЮТ  ПЕДАГОГИ   ДЕТЯМ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1.23 ВНИМАНИЕ ДЕТИ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1.23  ДЕТИ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  ПРОЕЗД ЗАКРЫТ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  ВЪЕЗД ЗАПРЕЩЕН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  ПРОХОД ЗАКРЫТ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  ДВИЖЕНИЕ ЗАПРЕЩЕНО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6.6  ПОДЗЕМНЫЙ ПЕРЕХОД. ЭТО РАЗРЕШАЮЩИЙ ЗНАК. ОН СТАВИТСЯ В МЕСТАХ, ГДЕ ЛЮДИ МОГУТ ОТДОХНУТЬ.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6.6  ПОДЗЕМНЫЙ ПЕШЕХОДНЫЙ ПЕРЕХОД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ИНФОРМАЦИОННЫЙ ЗНАК. УКАЗЫВАЕТ МЕСТО НАХОЖДЕНИЯ ПОДЗЕМНОГО ПЕШЕХОДНОГО ПЕРЕХОДА.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1.33  ВНИМАНИЕ ОПАСНОСТЬ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1.33  ПРОЧИЕ ОПАСНОСТИ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ВСПОМНИТЕ РЕБЯТА НА КАКИЕ ТРИ ГРУППЫ МОЖНО РАЗДЕЛИТЬ ВСЕ ЗНАКИ?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ОТВЕТ: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ПРЕДУПРЕЖДАЮЩИЕ, РАЗРЕШАЮЩИЕ, ЗАПРЕЩАЮЩИЕ.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ДОРОЖНЫЕ  ЗНАКИ  РАСПРЕДЕЛЕНЫ НА ВОСЕМЬ ГРУПП. 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РАЗРЕШАЮЩИХ ЗНАКОВ НЕТ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F1BD6-C645-44A6-97E7-A65B6063E1EC}" type="slidenum">
              <a:rPr lang="ru-RU"/>
              <a:pPr>
                <a:defRPr/>
              </a:pPr>
              <a:t>97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412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48598-925F-4E8A-A12C-A0A5D39F20B6}" type="slidenum">
              <a:rPr lang="ru-RU"/>
              <a:pPr>
                <a:defRPr/>
              </a:pPr>
              <a:t>98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188" y="1412875"/>
          <a:ext cx="8208912" cy="40538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2089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  Не выходить на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проезжую часть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дороги перед приближающимися  транспортными средствами.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Выходить на проезжую часть дороги, можно только убедившись в отсутствии приближающихся транспортных средств и слева и справа.  Или убедившись в том, что водители приближающихся транспортных средств вас видят и прекращают  их движение.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132856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Не создавать помех для движения транспортных средств при пересечении проезжей части дороги вне пешеходного перехода. Не выходить внезапно на проезжую часть из-за стоящих у тротуара автомобилей, или иного препятствия, ограничивающего видимость дороги, не убедившись в безопасности  своего перехода через проезжую часть.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4868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99</a:t>
            </a:fld>
            <a:endParaRPr lang="ru-RU" dirty="0"/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5655</TotalTime>
  <Words>7710</Words>
  <Application>Microsoft Office PowerPoint</Application>
  <PresentationFormat>Экран (4:3)</PresentationFormat>
  <Paragraphs>871</Paragraphs>
  <Slides>160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160</vt:i4>
      </vt:variant>
    </vt:vector>
  </HeadingPairs>
  <TitlesOfParts>
    <vt:vector size="162" baseType="lpstr">
      <vt:lpstr>Тема Office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Населенный пункт </vt:lpstr>
      <vt:lpstr>Слайд 12</vt:lpstr>
      <vt:lpstr>Слайд 13</vt:lpstr>
      <vt:lpstr>Дорога </vt:lpstr>
      <vt:lpstr>Прилегающая территория </vt:lpstr>
      <vt:lpstr>Слайд 16</vt:lpstr>
      <vt:lpstr>Слайд 17</vt:lpstr>
      <vt:lpstr>Слайд 18</vt:lpstr>
      <vt:lpstr>Тротуар </vt:lpstr>
      <vt:lpstr>Обочина </vt:lpstr>
      <vt:lpstr>СТОЯНКА НА ОБОЧИНЕ</vt:lpstr>
      <vt:lpstr>Проезжая часть </vt:lpstr>
      <vt:lpstr>Проезжая часть</vt:lpstr>
      <vt:lpstr>Разделительная полоса </vt:lpstr>
      <vt:lpstr>РАЗДЕЛИТЕЛЬНАЯ ПОЛОСА</vt:lpstr>
      <vt:lpstr>РАЗДЕЛИТЕЛЬНАЯ ПОЛОСА</vt:lpstr>
      <vt:lpstr>Полоса движения </vt:lpstr>
      <vt:lpstr>Пешеходный переход </vt:lpstr>
      <vt:lpstr>НАДЗЕМНЫЙ ПЕШЕХОДНЫЙ ПЕРЕХОД</vt:lpstr>
      <vt:lpstr>ПОДЗЕМНЫЙ ПЕШЕХОДНЫЙ ПЕРЕХОД</vt:lpstr>
      <vt:lpstr>Автомагистраль</vt:lpstr>
      <vt:lpstr>ДОРОГА ДЛЯ АВТОМОБИЛЕЙ</vt:lpstr>
      <vt:lpstr>ДОРОГА</vt:lpstr>
      <vt:lpstr>Примыкание второстепенной дороги</vt:lpstr>
      <vt:lpstr>Пересечение главной и второстепенной дорог</vt:lpstr>
      <vt:lpstr>Слайд 36</vt:lpstr>
      <vt:lpstr>Слайд 37</vt:lpstr>
      <vt:lpstr>Перекресток </vt:lpstr>
      <vt:lpstr>Слайд 39</vt:lpstr>
      <vt:lpstr>Слайд 40</vt:lpstr>
      <vt:lpstr>Слайд 41</vt:lpstr>
      <vt:lpstr>СИГНАЛЫ РЕГУЛИРОВЩИКА</vt:lpstr>
      <vt:lpstr>СИГНАЛЫ РЕГУЛИРОВЩИКА</vt:lpstr>
      <vt:lpstr>СИГНАЛЫ РЕГУЛИРОВЩИКА</vt:lpstr>
      <vt:lpstr>Железнодорожный переезд </vt:lpstr>
      <vt:lpstr>Слайд 46</vt:lpstr>
      <vt:lpstr>ТЕРМИНЫ ПРИМЕНЯЕМЫЕ ПРИ ПРЕКРАЩЕНИИ ДВИЖЕНИЯ ТРАНСПОРТНЫХ  СРЕДСТВ</vt:lpstr>
      <vt:lpstr>МЕСТО ОСТАНОВКИ ТРАМВАЯ</vt:lpstr>
      <vt:lpstr>Место остановки автобуса</vt:lpstr>
      <vt:lpstr>РАЗДЕЛЕНИЕ ТРАНСПОРТНЫХ СРЕДСТВ НА ГРУППЫ</vt:lpstr>
      <vt:lpstr>Термины характеризующие видимость</vt:lpstr>
      <vt:lpstr>НЕДОСТАТОЧНАЯ  ВИДИМОСТЬ</vt:lpstr>
      <vt:lpstr>Слайд 53</vt:lpstr>
      <vt:lpstr>Слайд 54</vt:lpstr>
      <vt:lpstr>Слайд 55</vt:lpstr>
      <vt:lpstr>ОПРЕДЕЛЕНИЕ ТЕРМИНА ОРГАНИЗОВАННАЯ ПЕРЕВОЗКА ГРУППЫ ДЕТЕЙ </vt:lpstr>
      <vt:lpstr>ОПРЕДЕЛЕНИЕ ТЕРМИНА «ОТК»</vt:lpstr>
      <vt:lpstr>ПРАВИЛА ДВИЖЕНИЯ «ОПК»  ПО ПРОЕЗЖЕЙ ЧАСТИ</vt:lpstr>
      <vt:lpstr>Слайд 59</vt:lpstr>
      <vt:lpstr>Слайд 60</vt:lpstr>
      <vt:lpstr>СТАТИСТИКА  ДТП С УЧАСТИЕМ ДЕТЕЙ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ДОРОЖНЫЕ ЗНАКИ</vt:lpstr>
      <vt:lpstr>Обязанности пешеходов установленные правилами дорожного движения</vt:lpstr>
      <vt:lpstr>Слайд 99</vt:lpstr>
      <vt:lpstr>Слайд 100</vt:lpstr>
      <vt:lpstr>Обязанности пешеходов установленные правилами дорожного движения</vt:lpstr>
      <vt:lpstr>Слайд 102</vt:lpstr>
      <vt:lpstr>Обязанности пешеходов установленные правилами дорожного движения</vt:lpstr>
      <vt:lpstr>Обочина заваленная снегом</vt:lpstr>
      <vt:lpstr>Обязанности пешеходов установленные правилами дорожного движения</vt:lpstr>
      <vt:lpstr>Световозвращающие элементы – повышают безопасность</vt:lpstr>
      <vt:lpstr>Обязанности пешеходов установленные правилами дорожного движения</vt:lpstr>
      <vt:lpstr>Обязанности пешеходов установленные правилами дорожного движения</vt:lpstr>
      <vt:lpstr>Повышение   ответственности пешеходов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Название термина</vt:lpstr>
      <vt:lpstr>Слайд 160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User</cp:lastModifiedBy>
  <cp:revision>528</cp:revision>
  <dcterms:created xsi:type="dcterms:W3CDTF">2014-01-31T06:23:01Z</dcterms:created>
  <dcterms:modified xsi:type="dcterms:W3CDTF">2015-04-02T06:46:40Z</dcterms:modified>
</cp:coreProperties>
</file>