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38" r:id="rId2"/>
    <p:sldId id="486" r:id="rId3"/>
    <p:sldId id="489" r:id="rId4"/>
    <p:sldId id="532" r:id="rId5"/>
    <p:sldId id="465" r:id="rId6"/>
    <p:sldId id="490" r:id="rId7"/>
    <p:sldId id="488" r:id="rId8"/>
    <p:sldId id="343" r:id="rId9"/>
    <p:sldId id="491" r:id="rId10"/>
    <p:sldId id="442" r:id="rId11"/>
    <p:sldId id="523" r:id="rId12"/>
    <p:sldId id="433" r:id="rId13"/>
    <p:sldId id="511" r:id="rId14"/>
    <p:sldId id="527" r:id="rId15"/>
    <p:sldId id="494" r:id="rId16"/>
    <p:sldId id="534" r:id="rId17"/>
    <p:sldId id="525" r:id="rId18"/>
    <p:sldId id="526" r:id="rId19"/>
    <p:sldId id="437" r:id="rId20"/>
    <p:sldId id="470" r:id="rId21"/>
    <p:sldId id="475" r:id="rId22"/>
    <p:sldId id="455" r:id="rId23"/>
    <p:sldId id="497" r:id="rId24"/>
    <p:sldId id="498" r:id="rId25"/>
    <p:sldId id="479" r:id="rId26"/>
    <p:sldId id="499" r:id="rId27"/>
    <p:sldId id="535" r:id="rId28"/>
    <p:sldId id="478" r:id="rId29"/>
    <p:sldId id="500" r:id="rId30"/>
    <p:sldId id="529" r:id="rId31"/>
    <p:sldId id="435" r:id="rId32"/>
    <p:sldId id="516" r:id="rId33"/>
    <p:sldId id="517" r:id="rId34"/>
    <p:sldId id="518" r:id="rId35"/>
    <p:sldId id="519" r:id="rId36"/>
    <p:sldId id="520" r:id="rId37"/>
    <p:sldId id="515" r:id="rId38"/>
    <p:sldId id="514" r:id="rId39"/>
    <p:sldId id="436" r:id="rId40"/>
    <p:sldId id="521" r:id="rId41"/>
  </p:sldIdLst>
  <p:sldSz cx="9290050" cy="6011863"/>
  <p:notesSz cx="9737725" cy="6858000"/>
  <p:defaultTextStyle>
    <a:defPPr>
      <a:defRPr lang="ru-RU"/>
    </a:defPPr>
    <a:lvl1pPr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Font typeface="Arial" charset="0"/>
      <a:buChar char="•"/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9933"/>
    <a:srgbClr val="2281EA"/>
    <a:srgbClr val="99FF99"/>
    <a:srgbClr val="800000"/>
    <a:srgbClr val="FF9999"/>
    <a:srgbClr val="FF6699"/>
    <a:srgbClr val="66FF33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81384" autoAdjust="0"/>
  </p:normalViewPr>
  <p:slideViewPr>
    <p:cSldViewPr>
      <p:cViewPr varScale="1">
        <p:scale>
          <a:sx n="68" d="100"/>
          <a:sy n="68" d="100"/>
        </p:scale>
        <p:origin x="-546" y="-108"/>
      </p:cViewPr>
      <p:guideLst>
        <p:guide orient="horz" pos="1894"/>
        <p:guide pos="29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2195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defTabSz="948902" eaLnBrk="1" hangingPunct="1">
              <a:spcBef>
                <a:spcPct val="0"/>
              </a:spcBef>
              <a:buFontTx/>
              <a:buNone/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5516563" y="0"/>
            <a:ext cx="42195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8902" eaLnBrk="1" hangingPunct="1">
              <a:spcBef>
                <a:spcPct val="0"/>
              </a:spcBef>
              <a:buFontTx/>
              <a:buNone/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9A952AB-BDC9-4BB5-AD45-FF36C05E0A1F}" type="datetimeFigureOut">
              <a:rPr lang="ru-RU"/>
              <a:pPr>
                <a:defRPr/>
              </a:pPr>
              <a:t>29.10.2013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82900" y="514350"/>
            <a:ext cx="39719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48" tIns="44874" rIns="89748" bIns="4487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973138" y="3257550"/>
            <a:ext cx="77914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42195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defTabSz="948902" eaLnBrk="1" hangingPunct="1">
              <a:spcBef>
                <a:spcPct val="0"/>
              </a:spcBef>
              <a:buFontTx/>
              <a:buNone/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5516563" y="6513513"/>
            <a:ext cx="42195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8902" eaLnBrk="1" hangingPunct="1">
              <a:spcBef>
                <a:spcPct val="0"/>
              </a:spcBef>
              <a:buFontTx/>
              <a:buNone/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ECB1B32-8998-4930-995E-1AAAEA0ED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7738"/>
            <a:fld id="{1543AAFB-7D61-4BAA-81F5-3D470EA21174}" type="slidenum">
              <a:rPr lang="ru-RU" smtClean="0"/>
              <a:pPr defTabSz="947738"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B32-8998-4930-995E-1AAAEA0EDD1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B32-8998-4930-995E-1AAAEA0EDD1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B32-8998-4930-995E-1AAAEA0EDD16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745BF4-2A03-403F-9AA3-685465B0011A}" type="slidenum">
              <a:rPr lang="ru-RU"/>
              <a:pPr/>
              <a:t>32</a:t>
            </a:fld>
            <a:endParaRPr lang="ru-RU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CB1B32-8998-4930-995E-1AAAEA0EDD16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6754" y="1867575"/>
            <a:ext cx="7896543" cy="128865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3508" y="3406722"/>
            <a:ext cx="6503035" cy="15363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AFF83-FE07-4A6F-9D85-1B1527960BDE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7F390-CBAA-4C17-85C2-5894C7BE3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4CC25-1BE2-4229-8CAC-01BA0DE41AF8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871A4-D0F7-4C04-8746-92CEFAA6AF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35286" y="240754"/>
            <a:ext cx="2090261" cy="512956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4502" y="240754"/>
            <a:ext cx="6115950" cy="51295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A7477-2A7A-4B59-9006-C3037991A211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7A570-798C-40DD-BB2C-468310BF81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505" y="240753"/>
            <a:ext cx="8361046" cy="10019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4504" y="1402771"/>
            <a:ext cx="4103105" cy="396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2442" y="1402771"/>
            <a:ext cx="4103105" cy="396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F5B89-9E83-4AD7-881F-021FBE8500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76AFD-4EAE-4A43-84E6-FE63259F46BF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FE538-B9C7-4CBC-A779-F79CA34182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850" y="3863179"/>
            <a:ext cx="7896543" cy="11940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3850" y="2548084"/>
            <a:ext cx="7896543" cy="131509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5D20-FC2D-41FA-9E73-796F250E0903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FFDE3-EBFC-4BE6-A396-E5EAFC2780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503" y="1402768"/>
            <a:ext cx="4103105" cy="3967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2442" y="1402768"/>
            <a:ext cx="4103105" cy="3967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4BC6A-73C8-4FCE-9CED-A2A620E7C73E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62D13-2FE8-4546-9D1E-75A390B763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502" y="1345712"/>
            <a:ext cx="4104719" cy="56082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" y="1906540"/>
            <a:ext cx="4104719" cy="34637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9217" y="1345712"/>
            <a:ext cx="4106331" cy="56082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9217" y="1906540"/>
            <a:ext cx="4106331" cy="34637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356AC-8D1F-4D90-9074-3C3CC31F58B0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ED1DC-50AA-4280-ADCE-4A05AF2F42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AD5B0-79CF-4693-B3A8-B6D11446D682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FD491-FE80-425A-AB74-CEB100E15E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C451D-5FB0-4B8D-AFD6-F6EED0CC6912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CBC2E-B8A5-4E97-A141-3645CF5061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503" y="239361"/>
            <a:ext cx="3056362" cy="10186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2151" y="239361"/>
            <a:ext cx="5193396" cy="51309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3" y="1258038"/>
            <a:ext cx="3056362" cy="41122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6DB13-550C-484C-9685-CF9F14A9042A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88FCC-0C7F-4E34-AAB7-7B70C23805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915" y="4208304"/>
            <a:ext cx="5574030" cy="4968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0915" y="537171"/>
            <a:ext cx="5574030" cy="360711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0915" y="4705118"/>
            <a:ext cx="5574030" cy="705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F85D1-74E6-452B-A5B3-DA3D0DD500EC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9CBA5-9841-4E12-A987-CCBA6A7851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5138" y="241300"/>
            <a:ext cx="8359775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65138" y="1403350"/>
            <a:ext cx="8359775" cy="396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65138" y="5572125"/>
            <a:ext cx="2166937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E8FC2F-6686-4BB6-9208-BA09884C2A5E}" type="datetimeFigureOut">
              <a:rPr lang="ru-RU"/>
              <a:pPr>
                <a:defRPr/>
              </a:pPr>
              <a:t>29.10.2013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73413" y="5572125"/>
            <a:ext cx="2943225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57975" y="5572125"/>
            <a:ext cx="2166938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786656-5221-4A89-B759-8DF9BCA12C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almatmadou33@mail.ru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oup 9"/>
          <p:cNvGrpSpPr>
            <a:grpSpLocks/>
          </p:cNvGrpSpPr>
          <p:nvPr/>
        </p:nvGrpSpPr>
        <p:grpSpPr bwMode="auto">
          <a:xfrm>
            <a:off x="387350" y="719138"/>
            <a:ext cx="8418513" cy="1071562"/>
            <a:chOff x="106842855" y="105323774"/>
            <a:chExt cx="6670590" cy="1620000"/>
          </a:xfrm>
        </p:grpSpPr>
        <p:grpSp>
          <p:nvGrpSpPr>
            <p:cNvPr id="15369" name="Group 12"/>
            <p:cNvGrpSpPr>
              <a:grpSpLocks/>
            </p:cNvGrpSpPr>
            <p:nvPr/>
          </p:nvGrpSpPr>
          <p:grpSpPr bwMode="auto">
            <a:xfrm>
              <a:off x="106848480" y="105437378"/>
              <a:ext cx="1254375" cy="1421846"/>
              <a:chOff x="106848480" y="105437378"/>
              <a:chExt cx="1254375" cy="1421846"/>
            </a:xfrm>
          </p:grpSpPr>
          <p:sp>
            <p:nvSpPr>
              <p:cNvPr id="15372" name="Rectangle 16" hidden="1"/>
              <p:cNvSpPr>
                <a:spLocks noChangeArrowheads="1" noChangeShapeType="1"/>
              </p:cNvSpPr>
              <p:nvPr/>
            </p:nvSpPr>
            <p:spPr bwMode="auto">
              <a:xfrm>
                <a:off x="106848480" y="105437378"/>
                <a:ext cx="1254375" cy="1421846"/>
              </a:xfrm>
              <a:prstGeom prst="rect">
                <a:avLst/>
              </a:prstGeom>
              <a:noFill/>
              <a:ln w="0" algn="in">
                <a:noFill/>
                <a:miter lim="800000"/>
                <a:headEnd/>
                <a:tailEnd/>
              </a:ln>
            </p:spPr>
            <p:txBody>
              <a:bodyPr lIns="36576" tIns="36576" rIns="36576" bIns="36576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15373" name="Rectangle 15"/>
              <p:cNvSpPr>
                <a:spLocks noChangeArrowheads="1" noChangeShapeType="1"/>
              </p:cNvSpPr>
              <p:nvPr/>
            </p:nvSpPr>
            <p:spPr bwMode="auto">
              <a:xfrm>
                <a:off x="107348651" y="106034740"/>
                <a:ext cx="754204" cy="824484"/>
              </a:xfrm>
              <a:prstGeom prst="rect">
                <a:avLst/>
              </a:prstGeom>
              <a:gradFill rotWithShape="1">
                <a:gsLst>
                  <a:gs pos="0">
                    <a:srgbClr val="FF7C80"/>
                  </a:gs>
                  <a:gs pos="100000">
                    <a:srgbClr val="FFFFFF"/>
                  </a:gs>
                </a:gsLst>
                <a:lin ang="2700000" scaled="1"/>
              </a:gradFill>
              <a:ln w="0" algn="in">
                <a:noFill/>
                <a:miter lim="800000"/>
                <a:headEnd/>
                <a:tailEnd/>
              </a:ln>
            </p:spPr>
            <p:txBody>
              <a:bodyPr lIns="36576" tIns="36576" rIns="36576" bIns="36576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15374" name="Rectangle 14"/>
              <p:cNvSpPr>
                <a:spLocks noChangeArrowheads="1" noChangeShapeType="1"/>
              </p:cNvSpPr>
              <p:nvPr/>
            </p:nvSpPr>
            <p:spPr bwMode="auto">
              <a:xfrm>
                <a:off x="107104808" y="105437378"/>
                <a:ext cx="597077" cy="618359"/>
              </a:xfrm>
              <a:prstGeom prst="rect">
                <a:avLst/>
              </a:prstGeom>
              <a:gradFill rotWithShape="1">
                <a:gsLst>
                  <a:gs pos="0">
                    <a:srgbClr val="FFFF99"/>
                  </a:gs>
                  <a:gs pos="100000">
                    <a:srgbClr val="FFFFFF"/>
                  </a:gs>
                </a:gsLst>
                <a:lin ang="18900000" scaled="1"/>
              </a:gradFill>
              <a:ln w="0" algn="in">
                <a:noFill/>
                <a:miter lim="800000"/>
                <a:headEnd/>
                <a:tailEnd/>
              </a:ln>
            </p:spPr>
            <p:txBody>
              <a:bodyPr lIns="36576" tIns="36576" rIns="36576" bIns="36576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15375" name="Rectangle 13"/>
              <p:cNvSpPr>
                <a:spLocks noChangeArrowheads="1" noChangeShapeType="1"/>
              </p:cNvSpPr>
              <p:nvPr/>
            </p:nvSpPr>
            <p:spPr bwMode="auto">
              <a:xfrm>
                <a:off x="106848480" y="105974673"/>
                <a:ext cx="502796" cy="549651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009999"/>
                  </a:gs>
                </a:gsLst>
                <a:lin ang="18900000" scaled="1"/>
              </a:gradFill>
              <a:ln w="0" algn="in">
                <a:noFill/>
                <a:miter lim="800000"/>
                <a:headEnd/>
                <a:tailEnd/>
              </a:ln>
            </p:spPr>
            <p:txBody>
              <a:bodyPr lIns="36576" tIns="36576" rIns="36576" bIns="36576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  <p:sp>
          <p:nvSpPr>
            <p:cNvPr id="15370" name="Line 11"/>
            <p:cNvSpPr>
              <a:spLocks noChangeShapeType="1"/>
            </p:cNvSpPr>
            <p:nvPr/>
          </p:nvSpPr>
          <p:spPr bwMode="auto">
            <a:xfrm flipH="1">
              <a:off x="107785914" y="105323774"/>
              <a:ext cx="5" cy="1620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1" name="Line 10"/>
            <p:cNvSpPr>
              <a:spLocks noChangeShapeType="1"/>
            </p:cNvSpPr>
            <p:nvPr/>
          </p:nvSpPr>
          <p:spPr bwMode="auto">
            <a:xfrm flipH="1">
              <a:off x="106842855" y="106685587"/>
              <a:ext cx="6670590" cy="73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362" name="Group 1"/>
          <p:cNvGrpSpPr>
            <a:grpSpLocks/>
          </p:cNvGrpSpPr>
          <p:nvPr/>
        </p:nvGrpSpPr>
        <p:grpSpPr bwMode="auto">
          <a:xfrm>
            <a:off x="5807075" y="4649788"/>
            <a:ext cx="2998788" cy="798512"/>
            <a:chOff x="111586386" y="113268256"/>
            <a:chExt cx="1927059" cy="1620000"/>
          </a:xfrm>
        </p:grpSpPr>
        <p:sp>
          <p:nvSpPr>
            <p:cNvPr id="15367" name="Line 3"/>
            <p:cNvSpPr>
              <a:spLocks noChangeShapeType="1"/>
            </p:cNvSpPr>
            <p:nvPr/>
          </p:nvSpPr>
          <p:spPr bwMode="auto">
            <a:xfrm flipH="1">
              <a:off x="113270621" y="113268256"/>
              <a:ext cx="5" cy="1620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8" name="Line 2"/>
            <p:cNvSpPr>
              <a:spLocks noChangeShapeType="1"/>
            </p:cNvSpPr>
            <p:nvPr/>
          </p:nvSpPr>
          <p:spPr bwMode="auto">
            <a:xfrm flipH="1">
              <a:off x="111586386" y="114692776"/>
              <a:ext cx="1927059" cy="99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3" name="Rectangle 17"/>
          <p:cNvSpPr>
            <a:spLocks noChangeArrowheads="1"/>
          </p:cNvSpPr>
          <p:nvPr/>
        </p:nvSpPr>
        <p:spPr bwMode="auto">
          <a:xfrm>
            <a:off x="1257300" y="217488"/>
            <a:ext cx="69675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1200">
                <a:cs typeface="Times New Roman" pitchFamily="18" charset="0"/>
              </a:rPr>
              <a:t>                       </a:t>
            </a:r>
            <a:endParaRPr lang="ru-RU" sz="800"/>
          </a:p>
          <a:p>
            <a:pPr>
              <a:spcBef>
                <a:spcPct val="0"/>
              </a:spcBef>
              <a:buFontTx/>
              <a:buNone/>
            </a:pPr>
            <a:endParaRPr lang="ru-RU" sz="1800"/>
          </a:p>
        </p:txBody>
      </p:sp>
      <p:sp>
        <p:nvSpPr>
          <p:cNvPr id="15364" name="Rectangle 18"/>
          <p:cNvSpPr>
            <a:spLocks noChangeArrowheads="1"/>
          </p:cNvSpPr>
          <p:nvPr/>
        </p:nvSpPr>
        <p:spPr bwMode="auto">
          <a:xfrm>
            <a:off x="581025" y="300038"/>
            <a:ext cx="851535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1400" b="1">
                <a:cs typeface="Times New Roman" pitchFamily="18" charset="0"/>
              </a:rPr>
              <a:t>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b="1">
                <a:solidFill>
                  <a:srgbClr val="003300"/>
                </a:solidFill>
                <a:cs typeface="Times New Roman" pitchFamily="18" charset="0"/>
              </a:rPr>
              <a:t>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b="1">
                <a:solidFill>
                  <a:srgbClr val="003300"/>
                </a:solidFill>
                <a:cs typeface="Times New Roman" pitchFamily="18" charset="0"/>
              </a:rPr>
              <a:t>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b="1">
                <a:solidFill>
                  <a:srgbClr val="003300"/>
                </a:solidFill>
                <a:cs typeface="Times New Roman" pitchFamily="18" charset="0"/>
              </a:rPr>
              <a:t>                                        Министерство образования и науки Республики Татарстан</a:t>
            </a:r>
            <a:endParaRPr lang="ru-RU" sz="800"/>
          </a:p>
          <a:p>
            <a:pPr>
              <a:spcBef>
                <a:spcPct val="0"/>
              </a:spcBef>
              <a:buFontTx/>
              <a:buNone/>
            </a:pPr>
            <a:r>
              <a:rPr lang="ru-RU" sz="1800"/>
              <a:t> </a:t>
            </a:r>
          </a:p>
        </p:txBody>
      </p:sp>
      <p:sp>
        <p:nvSpPr>
          <p:cNvPr id="15365" name="Rectangle 19"/>
          <p:cNvSpPr>
            <a:spLocks noChangeArrowheads="1"/>
          </p:cNvSpPr>
          <p:nvPr/>
        </p:nvSpPr>
        <p:spPr bwMode="auto">
          <a:xfrm>
            <a:off x="0" y="252413"/>
            <a:ext cx="230188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1800"/>
              <a:t/>
            </a:r>
            <a:br>
              <a:rPr lang="ru-RU" sz="1800"/>
            </a:br>
            <a:endParaRPr lang="ru-RU" sz="1800"/>
          </a:p>
          <a:p>
            <a:pPr>
              <a:spcBef>
                <a:spcPct val="0"/>
              </a:spcBef>
              <a:buFontTx/>
              <a:buNone/>
            </a:pPr>
            <a:r>
              <a:rPr lang="ru-RU" sz="1400" b="1">
                <a:solidFill>
                  <a:srgbClr val="003300"/>
                </a:solidFill>
                <a:cs typeface="Times New Roman" pitchFamily="18" charset="0"/>
              </a:rPr>
              <a:t> </a:t>
            </a:r>
            <a:endParaRPr lang="ru-RU" sz="800"/>
          </a:p>
          <a:p>
            <a:pPr>
              <a:spcBef>
                <a:spcPct val="0"/>
              </a:spcBef>
              <a:buFontTx/>
              <a:buNone/>
            </a:pPr>
            <a:endParaRPr lang="ru-RU" sz="1800"/>
          </a:p>
        </p:txBody>
      </p:sp>
      <p:sp>
        <p:nvSpPr>
          <p:cNvPr id="15366" name="WordArt 17"/>
          <p:cNvSpPr>
            <a:spLocks noChangeArrowheads="1" noChangeShapeType="1" noTextEdit="1"/>
          </p:cNvSpPr>
          <p:nvPr/>
        </p:nvSpPr>
        <p:spPr bwMode="auto">
          <a:xfrm>
            <a:off x="787373" y="2722563"/>
            <a:ext cx="7786742" cy="148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None/>
            </a:pPr>
            <a:r>
              <a:rPr lang="ru-RU" sz="2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Обучение   двум  государственным </a:t>
            </a:r>
          </a:p>
          <a:p>
            <a:pPr algn="ctr">
              <a:buNone/>
            </a:pPr>
            <a:r>
              <a:rPr lang="ru-RU" sz="2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языкам  в  условиях  ФГТ</a:t>
            </a:r>
            <a:endParaRPr lang="ru-RU" sz="24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00788">
            <a:off x="468561" y="4230067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Фото для сайта\Фото от фотографа\Раиса Музгатовна заведующ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1425" y="701675"/>
            <a:ext cx="1296988" cy="1800225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</p:pic>
      <p:pic>
        <p:nvPicPr>
          <p:cNvPr id="23554" name="Picture 2" descr="Мартынова_000"/>
          <p:cNvPicPr>
            <a:picLocks noChangeAspect="1" noChangeArrowheads="1"/>
          </p:cNvPicPr>
          <p:nvPr/>
        </p:nvPicPr>
        <p:blipFill>
          <a:blip r:embed="rId3" cstate="print"/>
          <a:srcRect r="3291"/>
          <a:stretch>
            <a:fillRect/>
          </a:stretch>
        </p:blipFill>
        <p:spPr bwMode="auto">
          <a:xfrm rot="-948544">
            <a:off x="347663" y="371475"/>
            <a:ext cx="1368425" cy="1631950"/>
          </a:xfrm>
          <a:prstGeom prst="rect">
            <a:avLst/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3555" name="Picture 5" descr="м2_000"/>
          <p:cNvPicPr>
            <a:picLocks noChangeAspect="1" noChangeArrowheads="1"/>
          </p:cNvPicPr>
          <p:nvPr/>
        </p:nvPicPr>
        <p:blipFill>
          <a:blip r:embed="rId4" cstate="print"/>
          <a:srcRect l="7187" t="10641" r="8864" b="17445"/>
          <a:stretch>
            <a:fillRect/>
          </a:stretch>
        </p:blipFill>
        <p:spPr bwMode="auto">
          <a:xfrm rot="1086606">
            <a:off x="7172325" y="652463"/>
            <a:ext cx="1358900" cy="17272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3556" name="Picture 1" descr="Игнатьева_000"/>
          <p:cNvPicPr>
            <a:picLocks noChangeAspect="1" noChangeArrowheads="1"/>
          </p:cNvPicPr>
          <p:nvPr/>
        </p:nvPicPr>
        <p:blipFill>
          <a:blip r:embed="rId5" cstate="print"/>
          <a:srcRect r="2007" b="3975"/>
          <a:stretch>
            <a:fillRect/>
          </a:stretch>
        </p:blipFill>
        <p:spPr bwMode="auto">
          <a:xfrm rot="-1255150">
            <a:off x="690563" y="2971800"/>
            <a:ext cx="1428750" cy="1871663"/>
          </a:xfrm>
          <a:prstGeom prst="rect">
            <a:avLst/>
          </a:prstGeom>
          <a:solidFill>
            <a:srgbClr val="000080"/>
          </a:solidFill>
          <a:ln w="28575">
            <a:solidFill>
              <a:srgbClr val="17375E"/>
            </a:solidFill>
            <a:miter lim="800000"/>
            <a:headEnd/>
            <a:tailEnd/>
          </a:ln>
        </p:spPr>
      </p:pic>
      <p:pic>
        <p:nvPicPr>
          <p:cNvPr id="10" name="Picture 4" descr="E:\Фото для сайта\Фото от фотографа\Зоя Афанасьевна воспитател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921" y="3365971"/>
            <a:ext cx="1367904" cy="1890713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3558" name="WordArt 7"/>
          <p:cNvSpPr>
            <a:spLocks noChangeArrowheads="1" noChangeShapeType="1" noTextEdit="1"/>
          </p:cNvSpPr>
          <p:nvPr/>
        </p:nvSpPr>
        <p:spPr bwMode="auto">
          <a:xfrm>
            <a:off x="1692275" y="125413"/>
            <a:ext cx="5905500" cy="5762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49762"/>
              </a:avLst>
            </a:prstTxWarp>
          </a:bodyPr>
          <a:lstStyle/>
          <a:p>
            <a:pPr algn="ctr">
              <a:buNone/>
            </a:pPr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Творческая 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группа</a:t>
            </a:r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3559" name="Text Box 8"/>
          <p:cNvSpPr txBox="1">
            <a:spLocks noChangeArrowheads="1"/>
          </p:cNvSpPr>
          <p:nvPr/>
        </p:nvSpPr>
        <p:spPr bwMode="auto">
          <a:xfrm rot="-1199257">
            <a:off x="0" y="1854200"/>
            <a:ext cx="31686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Старший воспитатель высшей кв. категории Мартынова Г.Ф.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 </a:t>
            </a: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1908175" y="2646363"/>
            <a:ext cx="4752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Заведующа МАДОУ №33«Незабудка высшей кв. категории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Габдрахманова Р.М.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200" b="1"/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 rot="1190796">
            <a:off x="6038850" y="2452688"/>
            <a:ext cx="30448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Воспитатель по обучению  детей татарскому языку высшей кв. категорииМанурова Г.М.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 rot="-877926">
            <a:off x="-28575" y="4641850"/>
            <a:ext cx="3132138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ru-RU" sz="14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Музыкальный руководитель высшей кв. категории Игнатьева М.Е.</a:t>
            </a:r>
          </a:p>
        </p:txBody>
      </p:sp>
      <p:pic>
        <p:nvPicPr>
          <p:cNvPr id="2356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39842">
            <a:off x="7023702" y="3640066"/>
            <a:ext cx="1264076" cy="1724025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23564" name="Text Box 13"/>
          <p:cNvSpPr txBox="1">
            <a:spLocks noChangeArrowheads="1"/>
          </p:cNvSpPr>
          <p:nvPr/>
        </p:nvSpPr>
        <p:spPr bwMode="auto">
          <a:xfrm rot="668851">
            <a:off x="5649913" y="5192713"/>
            <a:ext cx="2963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/>
              <a:t>Воспитатель высшей кв. категории Мурсалимова А.А.</a:t>
            </a:r>
          </a:p>
        </p:txBody>
      </p:sp>
      <p:sp>
        <p:nvSpPr>
          <p:cNvPr id="23565" name="Text Box 14"/>
          <p:cNvSpPr txBox="1">
            <a:spLocks noChangeArrowheads="1"/>
          </p:cNvSpPr>
          <p:nvPr/>
        </p:nvSpPr>
        <p:spPr bwMode="auto">
          <a:xfrm>
            <a:off x="2413000" y="5166170"/>
            <a:ext cx="3600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200" b="1" dirty="0"/>
              <a:t>Воспитатель высшей квалификационной категории Гордеева З.А.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-с 33\IMG_14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07" y="2220113"/>
            <a:ext cx="4214842" cy="3261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075" name="Picture 3" descr="F:\Д-с 33\IMG_1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2215" y="2148675"/>
            <a:ext cx="4000528" cy="32861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076" name="Picture 4" descr="F:\Д-с 33\IMG_14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98053">
            <a:off x="842930" y="515716"/>
            <a:ext cx="3010831" cy="19835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930645" y="219849"/>
            <a:ext cx="5143537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Воспитатель по обучению детей татарскому языку  </a:t>
            </a:r>
            <a:r>
              <a:rPr lang="ru-RU" sz="2000" dirty="0" err="1" smtClean="0">
                <a:solidFill>
                  <a:srgbClr val="FF0000"/>
                </a:solidFill>
              </a:rPr>
              <a:t>Манурова</a:t>
            </a:r>
            <a:r>
              <a:rPr lang="ru-RU" sz="2000" dirty="0" smtClean="0">
                <a:solidFill>
                  <a:srgbClr val="FF0000"/>
                </a:solidFill>
              </a:rPr>
              <a:t> Г.М.проводит практические занятия  с русскоязычными воспитателями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26896">
            <a:off x="70567" y="89422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Group 1"/>
          <p:cNvGrpSpPr>
            <a:grpSpLocks/>
          </p:cNvGrpSpPr>
          <p:nvPr/>
        </p:nvGrpSpPr>
        <p:grpSpPr bwMode="auto">
          <a:xfrm>
            <a:off x="1930381" y="3077369"/>
            <a:ext cx="5392737" cy="601663"/>
            <a:chOff x="1182" y="2218"/>
            <a:chExt cx="3344" cy="432"/>
          </a:xfrm>
        </p:grpSpPr>
        <p:sp>
          <p:nvSpPr>
            <p:cNvPr id="25" name="AutoShape 2"/>
            <p:cNvSpPr>
              <a:spLocks noChangeArrowheads="1"/>
            </p:cNvSpPr>
            <p:nvPr/>
          </p:nvSpPr>
          <p:spPr bwMode="auto">
            <a:xfrm>
              <a:off x="1182" y="2218"/>
              <a:ext cx="3344" cy="432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699EF3">
                    <a:alpha val="50000"/>
                  </a:srgbClr>
                </a:gs>
                <a:gs pos="50000">
                  <a:srgbClr val="6091DF"/>
                </a:gs>
                <a:gs pos="100000">
                  <a:srgbClr val="699EF3">
                    <a:alpha val="5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sz="1800" dirty="0">
                <a:latin typeface="+mn-lt"/>
                <a:cs typeface="+mn-cs"/>
              </a:endParaRPr>
            </a:p>
          </p:txBody>
        </p:sp>
        <p:grpSp>
          <p:nvGrpSpPr>
            <p:cNvPr id="24633" name="Group 3"/>
            <p:cNvGrpSpPr>
              <a:grpSpLocks/>
            </p:cNvGrpSpPr>
            <p:nvPr/>
          </p:nvGrpSpPr>
          <p:grpSpPr bwMode="auto">
            <a:xfrm>
              <a:off x="1190" y="2231"/>
              <a:ext cx="3332" cy="399"/>
              <a:chOff x="1190" y="2231"/>
              <a:chExt cx="3332" cy="399"/>
            </a:xfrm>
          </p:grpSpPr>
          <p:sp>
            <p:nvSpPr>
              <p:cNvPr id="24634" name="AutoShape 4"/>
              <p:cNvSpPr>
                <a:spLocks noChangeArrowheads="1"/>
              </p:cNvSpPr>
              <p:nvPr/>
            </p:nvSpPr>
            <p:spPr bwMode="auto">
              <a:xfrm>
                <a:off x="1190" y="2528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99EF3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24635" name="AutoShape 5"/>
              <p:cNvSpPr>
                <a:spLocks noChangeArrowheads="1"/>
              </p:cNvSpPr>
              <p:nvPr/>
            </p:nvSpPr>
            <p:spPr bwMode="auto">
              <a:xfrm>
                <a:off x="1190" y="2231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99EF3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</p:grpSp>
      <p:grpSp>
        <p:nvGrpSpPr>
          <p:cNvPr id="24578" name="Group 11"/>
          <p:cNvGrpSpPr>
            <a:grpSpLocks/>
          </p:cNvGrpSpPr>
          <p:nvPr/>
        </p:nvGrpSpPr>
        <p:grpSpPr bwMode="auto">
          <a:xfrm>
            <a:off x="1906588" y="4268788"/>
            <a:ext cx="5392737" cy="693737"/>
            <a:chOff x="1182" y="3303"/>
            <a:chExt cx="3344" cy="432"/>
          </a:xfrm>
        </p:grpSpPr>
        <p:sp>
          <p:nvSpPr>
            <p:cNvPr id="30" name="AutoShape 12"/>
            <p:cNvSpPr>
              <a:spLocks noChangeArrowheads="1"/>
            </p:cNvSpPr>
            <p:nvPr/>
          </p:nvSpPr>
          <p:spPr bwMode="auto">
            <a:xfrm>
              <a:off x="1182" y="3303"/>
              <a:ext cx="3344" cy="432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6ED896">
                    <a:alpha val="50000"/>
                  </a:srgbClr>
                </a:gs>
                <a:gs pos="50000">
                  <a:srgbClr val="64C689"/>
                </a:gs>
                <a:gs pos="100000">
                  <a:srgbClr val="6ED896">
                    <a:alpha val="5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sz="1800" dirty="0">
                <a:latin typeface="+mn-lt"/>
                <a:cs typeface="+mn-cs"/>
              </a:endParaRPr>
            </a:p>
          </p:txBody>
        </p:sp>
        <p:grpSp>
          <p:nvGrpSpPr>
            <p:cNvPr id="24627" name="Group 13"/>
            <p:cNvGrpSpPr>
              <a:grpSpLocks/>
            </p:cNvGrpSpPr>
            <p:nvPr/>
          </p:nvGrpSpPr>
          <p:grpSpPr bwMode="auto">
            <a:xfrm>
              <a:off x="1190" y="3316"/>
              <a:ext cx="3332" cy="399"/>
              <a:chOff x="1190" y="3316"/>
              <a:chExt cx="3332" cy="399"/>
            </a:xfrm>
          </p:grpSpPr>
          <p:sp>
            <p:nvSpPr>
              <p:cNvPr id="24628" name="AutoShape 14"/>
              <p:cNvSpPr>
                <a:spLocks noChangeArrowheads="1"/>
              </p:cNvSpPr>
              <p:nvPr/>
            </p:nvSpPr>
            <p:spPr bwMode="auto">
              <a:xfrm>
                <a:off x="1190" y="3613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ED896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24629" name="AutoShape 15"/>
              <p:cNvSpPr>
                <a:spLocks noChangeArrowheads="1"/>
              </p:cNvSpPr>
              <p:nvPr/>
            </p:nvSpPr>
            <p:spPr bwMode="auto">
              <a:xfrm>
                <a:off x="1190" y="3316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ED896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</p:grpSp>
      <p:grpSp>
        <p:nvGrpSpPr>
          <p:cNvPr id="24579" name="Group 16"/>
          <p:cNvGrpSpPr>
            <a:grpSpLocks/>
          </p:cNvGrpSpPr>
          <p:nvPr/>
        </p:nvGrpSpPr>
        <p:grpSpPr bwMode="auto">
          <a:xfrm>
            <a:off x="1863725" y="1870075"/>
            <a:ext cx="5394325" cy="727075"/>
            <a:chOff x="1182" y="1674"/>
            <a:chExt cx="3344" cy="432"/>
          </a:xfrm>
        </p:grpSpPr>
        <p:sp>
          <p:nvSpPr>
            <p:cNvPr id="35" name="AutoShape 17"/>
            <p:cNvSpPr>
              <a:spLocks noChangeArrowheads="1"/>
            </p:cNvSpPr>
            <p:nvPr/>
          </p:nvSpPr>
          <p:spPr bwMode="auto">
            <a:xfrm>
              <a:off x="1182" y="1674"/>
              <a:ext cx="3344" cy="432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E466B7">
                    <a:alpha val="50000"/>
                  </a:srgbClr>
                </a:gs>
                <a:gs pos="50000">
                  <a:srgbClr val="D15DA7"/>
                </a:gs>
                <a:gs pos="100000">
                  <a:srgbClr val="E466B7">
                    <a:alpha val="5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sz="1800" dirty="0">
                <a:latin typeface="+mn-lt"/>
                <a:cs typeface="+mn-cs"/>
              </a:endParaRPr>
            </a:p>
          </p:txBody>
        </p:sp>
        <p:grpSp>
          <p:nvGrpSpPr>
            <p:cNvPr id="24621" name="Group 18"/>
            <p:cNvGrpSpPr>
              <a:grpSpLocks/>
            </p:cNvGrpSpPr>
            <p:nvPr/>
          </p:nvGrpSpPr>
          <p:grpSpPr bwMode="auto">
            <a:xfrm>
              <a:off x="1190" y="1687"/>
              <a:ext cx="3332" cy="399"/>
              <a:chOff x="1190" y="1687"/>
              <a:chExt cx="3332" cy="399"/>
            </a:xfrm>
          </p:grpSpPr>
          <p:sp>
            <p:nvSpPr>
              <p:cNvPr id="24622" name="AutoShape 19"/>
              <p:cNvSpPr>
                <a:spLocks noChangeArrowheads="1"/>
              </p:cNvSpPr>
              <p:nvPr/>
            </p:nvSpPr>
            <p:spPr bwMode="auto">
              <a:xfrm>
                <a:off x="1190" y="1984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E466B7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24623" name="AutoShape 20"/>
              <p:cNvSpPr>
                <a:spLocks noChangeArrowheads="1"/>
              </p:cNvSpPr>
              <p:nvPr/>
            </p:nvSpPr>
            <p:spPr bwMode="auto">
              <a:xfrm>
                <a:off x="1190" y="1687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E466B7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</p:grpSp>
      <p:sp>
        <p:nvSpPr>
          <p:cNvPr id="24580" name="Text Box 21"/>
          <p:cNvSpPr txBox="1">
            <a:spLocks noChangeArrowheads="1"/>
          </p:cNvSpPr>
          <p:nvPr/>
        </p:nvSpPr>
        <p:spPr bwMode="auto">
          <a:xfrm>
            <a:off x="2524125" y="1995488"/>
            <a:ext cx="46085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>
                <a:solidFill>
                  <a:srgbClr val="FFFFFF"/>
                </a:solidFill>
              </a:rPr>
              <a:t>Духовное развитие   </a:t>
            </a:r>
          </a:p>
        </p:txBody>
      </p:sp>
      <p:sp>
        <p:nvSpPr>
          <p:cNvPr id="24581" name="Text Box 22"/>
          <p:cNvSpPr txBox="1">
            <a:spLocks noChangeArrowheads="1"/>
          </p:cNvSpPr>
          <p:nvPr/>
        </p:nvSpPr>
        <p:spPr bwMode="auto">
          <a:xfrm>
            <a:off x="2565400" y="3181350"/>
            <a:ext cx="477837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algn="ctr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 dirty="0" smtClean="0">
                <a:solidFill>
                  <a:srgbClr val="FFFFFF"/>
                </a:solidFill>
              </a:rPr>
              <a:t>Дети   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4582" name="Text Box 24"/>
          <p:cNvSpPr txBox="1">
            <a:spLocks noChangeArrowheads="1"/>
          </p:cNvSpPr>
          <p:nvPr/>
        </p:nvSpPr>
        <p:spPr bwMode="auto">
          <a:xfrm>
            <a:off x="2565400" y="4394200"/>
            <a:ext cx="456882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>
                <a:solidFill>
                  <a:srgbClr val="FFFFFF"/>
                </a:solidFill>
              </a:rPr>
              <a:t>Социальное развитие</a:t>
            </a:r>
          </a:p>
        </p:txBody>
      </p:sp>
      <p:pic>
        <p:nvPicPr>
          <p:cNvPr id="24583" name="Picture 28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19" t="64505" r="19467"/>
          <a:stretch>
            <a:fillRect/>
          </a:stretch>
        </p:blipFill>
        <p:spPr bwMode="auto">
          <a:xfrm>
            <a:off x="1719263" y="3076575"/>
            <a:ext cx="804862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84" name="Picture 29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19" t="64505" r="19467"/>
          <a:stretch>
            <a:fillRect/>
          </a:stretch>
        </p:blipFill>
        <p:spPr bwMode="auto">
          <a:xfrm>
            <a:off x="1719263" y="4268788"/>
            <a:ext cx="804862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85" name="Text Box 30"/>
          <p:cNvSpPr txBox="1">
            <a:spLocks noChangeArrowheads="1"/>
          </p:cNvSpPr>
          <p:nvPr/>
        </p:nvSpPr>
        <p:spPr bwMode="auto">
          <a:xfrm>
            <a:off x="2084388" y="4332288"/>
            <a:ext cx="38576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586" name="Text Box 31"/>
          <p:cNvSpPr txBox="1">
            <a:spLocks noChangeArrowheads="1"/>
          </p:cNvSpPr>
          <p:nvPr/>
        </p:nvSpPr>
        <p:spPr bwMode="auto">
          <a:xfrm>
            <a:off x="2011363" y="1743075"/>
            <a:ext cx="3873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4587" name="Text Box 32"/>
          <p:cNvSpPr txBox="1">
            <a:spLocks noChangeArrowheads="1"/>
          </p:cNvSpPr>
          <p:nvPr/>
        </p:nvSpPr>
        <p:spPr bwMode="auto">
          <a:xfrm>
            <a:off x="2046288" y="3163888"/>
            <a:ext cx="3873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2</a:t>
            </a:r>
          </a:p>
        </p:txBody>
      </p:sp>
      <p:grpSp>
        <p:nvGrpSpPr>
          <p:cNvPr id="24589" name="Group 11"/>
          <p:cNvGrpSpPr>
            <a:grpSpLocks/>
          </p:cNvGrpSpPr>
          <p:nvPr/>
        </p:nvGrpSpPr>
        <p:grpSpPr bwMode="auto">
          <a:xfrm>
            <a:off x="1133475" y="4251325"/>
            <a:ext cx="6804025" cy="693738"/>
            <a:chOff x="1182" y="3303"/>
            <a:chExt cx="3344" cy="432"/>
          </a:xfrm>
        </p:grpSpPr>
        <p:sp>
          <p:nvSpPr>
            <p:cNvPr id="53" name="AutoShape 12"/>
            <p:cNvSpPr>
              <a:spLocks noChangeArrowheads="1"/>
            </p:cNvSpPr>
            <p:nvPr/>
          </p:nvSpPr>
          <p:spPr bwMode="auto">
            <a:xfrm>
              <a:off x="1182" y="3303"/>
              <a:ext cx="3344" cy="432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6ED896">
                    <a:alpha val="50000"/>
                  </a:srgbClr>
                </a:gs>
                <a:gs pos="50000">
                  <a:srgbClr val="64C689"/>
                </a:gs>
                <a:gs pos="100000">
                  <a:srgbClr val="6ED896">
                    <a:alpha val="5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sz="1800" dirty="0">
                <a:latin typeface="+mn-lt"/>
                <a:cs typeface="+mn-cs"/>
              </a:endParaRPr>
            </a:p>
          </p:txBody>
        </p:sp>
        <p:grpSp>
          <p:nvGrpSpPr>
            <p:cNvPr id="24609" name="Group 13"/>
            <p:cNvGrpSpPr>
              <a:grpSpLocks/>
            </p:cNvGrpSpPr>
            <p:nvPr/>
          </p:nvGrpSpPr>
          <p:grpSpPr bwMode="auto">
            <a:xfrm>
              <a:off x="1190" y="3316"/>
              <a:ext cx="3332" cy="399"/>
              <a:chOff x="1190" y="3316"/>
              <a:chExt cx="3332" cy="399"/>
            </a:xfrm>
          </p:grpSpPr>
          <p:sp>
            <p:nvSpPr>
              <p:cNvPr id="24610" name="AutoShape 14"/>
              <p:cNvSpPr>
                <a:spLocks noChangeArrowheads="1"/>
              </p:cNvSpPr>
              <p:nvPr/>
            </p:nvSpPr>
            <p:spPr bwMode="auto">
              <a:xfrm>
                <a:off x="1190" y="3613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ED896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24611" name="AutoShape 15"/>
              <p:cNvSpPr>
                <a:spLocks noChangeArrowheads="1"/>
              </p:cNvSpPr>
              <p:nvPr/>
            </p:nvSpPr>
            <p:spPr bwMode="auto">
              <a:xfrm>
                <a:off x="1190" y="3316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6ED896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</p:grpSp>
      <p:grpSp>
        <p:nvGrpSpPr>
          <p:cNvPr id="24590" name="Group 16"/>
          <p:cNvGrpSpPr>
            <a:grpSpLocks/>
          </p:cNvGrpSpPr>
          <p:nvPr/>
        </p:nvGrpSpPr>
        <p:grpSpPr bwMode="auto">
          <a:xfrm>
            <a:off x="1133475" y="1852613"/>
            <a:ext cx="6657975" cy="727075"/>
            <a:chOff x="1182" y="1674"/>
            <a:chExt cx="3344" cy="432"/>
          </a:xfrm>
        </p:grpSpPr>
        <p:sp>
          <p:nvSpPr>
            <p:cNvPr id="58" name="AutoShape 17"/>
            <p:cNvSpPr>
              <a:spLocks noChangeArrowheads="1"/>
            </p:cNvSpPr>
            <p:nvPr/>
          </p:nvSpPr>
          <p:spPr bwMode="auto">
            <a:xfrm>
              <a:off x="1182" y="1674"/>
              <a:ext cx="3344" cy="432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E466B7">
                    <a:alpha val="50000"/>
                  </a:srgbClr>
                </a:gs>
                <a:gs pos="50000">
                  <a:srgbClr val="D15DA7"/>
                </a:gs>
                <a:gs pos="100000">
                  <a:srgbClr val="E466B7">
                    <a:alpha val="5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sz="1800" dirty="0">
                <a:latin typeface="+mn-lt"/>
                <a:cs typeface="+mn-cs"/>
              </a:endParaRPr>
            </a:p>
          </p:txBody>
        </p:sp>
        <p:grpSp>
          <p:nvGrpSpPr>
            <p:cNvPr id="24603" name="Group 18"/>
            <p:cNvGrpSpPr>
              <a:grpSpLocks/>
            </p:cNvGrpSpPr>
            <p:nvPr/>
          </p:nvGrpSpPr>
          <p:grpSpPr bwMode="auto">
            <a:xfrm>
              <a:off x="1190" y="1687"/>
              <a:ext cx="3332" cy="399"/>
              <a:chOff x="1190" y="1687"/>
              <a:chExt cx="3332" cy="399"/>
            </a:xfrm>
          </p:grpSpPr>
          <p:sp>
            <p:nvSpPr>
              <p:cNvPr id="24604" name="AutoShape 19"/>
              <p:cNvSpPr>
                <a:spLocks noChangeArrowheads="1"/>
              </p:cNvSpPr>
              <p:nvPr/>
            </p:nvSpPr>
            <p:spPr bwMode="auto">
              <a:xfrm>
                <a:off x="1190" y="1984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E466B7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  <p:sp>
            <p:nvSpPr>
              <p:cNvPr id="24605" name="AutoShape 20"/>
              <p:cNvSpPr>
                <a:spLocks noChangeArrowheads="1"/>
              </p:cNvSpPr>
              <p:nvPr/>
            </p:nvSpPr>
            <p:spPr bwMode="auto">
              <a:xfrm>
                <a:off x="1190" y="1687"/>
                <a:ext cx="3332" cy="102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rgbClr val="FEFEFE"/>
                  </a:gs>
                  <a:gs pos="100000">
                    <a:srgbClr val="E466B7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/>
              </a:p>
            </p:txBody>
          </p:sp>
        </p:grpSp>
      </p:grpSp>
      <p:sp>
        <p:nvSpPr>
          <p:cNvPr id="24591" name="Text Box 21"/>
          <p:cNvSpPr txBox="1">
            <a:spLocks noChangeArrowheads="1"/>
          </p:cNvSpPr>
          <p:nvPr/>
        </p:nvSpPr>
        <p:spPr bwMode="auto">
          <a:xfrm>
            <a:off x="2555875" y="1978025"/>
            <a:ext cx="4608513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 dirty="0">
                <a:solidFill>
                  <a:srgbClr val="FFFFFF"/>
                </a:solidFill>
              </a:rPr>
              <a:t>               </a:t>
            </a:r>
            <a:r>
              <a:rPr lang="ru-RU" sz="2400" b="1" dirty="0" smtClean="0">
                <a:solidFill>
                  <a:srgbClr val="FFFFFF"/>
                </a:solidFill>
              </a:rPr>
              <a:t>Педагоги 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24592" name="Text Box 22"/>
          <p:cNvSpPr txBox="1">
            <a:spLocks noChangeArrowheads="1"/>
          </p:cNvSpPr>
          <p:nvPr/>
        </p:nvSpPr>
        <p:spPr bwMode="auto">
          <a:xfrm>
            <a:off x="2597150" y="3163888"/>
            <a:ext cx="5216525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 dirty="0">
                <a:solidFill>
                  <a:srgbClr val="FFFFFF"/>
                </a:solidFill>
              </a:rPr>
              <a:t>          </a:t>
            </a:r>
          </a:p>
        </p:txBody>
      </p:sp>
      <p:sp>
        <p:nvSpPr>
          <p:cNvPr id="24593" name="Text Box 24"/>
          <p:cNvSpPr txBox="1">
            <a:spLocks noChangeArrowheads="1"/>
          </p:cNvSpPr>
          <p:nvPr/>
        </p:nvSpPr>
        <p:spPr bwMode="auto">
          <a:xfrm>
            <a:off x="2597150" y="4421188"/>
            <a:ext cx="4568825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4025" eaLnBrk="1" hangingPunct="1">
              <a:spcBef>
                <a:spcPts val="1500"/>
              </a:spcBef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 b="1">
                <a:solidFill>
                  <a:srgbClr val="FFFFFF"/>
                </a:solidFill>
              </a:rPr>
              <a:t>              Родители </a:t>
            </a:r>
          </a:p>
        </p:txBody>
      </p:sp>
      <p:pic>
        <p:nvPicPr>
          <p:cNvPr id="24594" name="Picture 28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19" t="64505" r="19467"/>
          <a:stretch>
            <a:fillRect/>
          </a:stretch>
        </p:blipFill>
        <p:spPr bwMode="auto">
          <a:xfrm>
            <a:off x="1751013" y="3059113"/>
            <a:ext cx="804862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95" name="Picture 29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19" t="64505" r="19467"/>
          <a:stretch>
            <a:fillRect/>
          </a:stretch>
        </p:blipFill>
        <p:spPr bwMode="auto">
          <a:xfrm>
            <a:off x="1692275" y="1806575"/>
            <a:ext cx="1081088" cy="695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96" name="Text Box 30"/>
          <p:cNvSpPr txBox="1">
            <a:spLocks noChangeArrowheads="1"/>
          </p:cNvSpPr>
          <p:nvPr/>
        </p:nvSpPr>
        <p:spPr bwMode="auto">
          <a:xfrm>
            <a:off x="2116138" y="4314825"/>
            <a:ext cx="38576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597" name="Text Box 31"/>
          <p:cNvSpPr txBox="1">
            <a:spLocks noChangeArrowheads="1"/>
          </p:cNvSpPr>
          <p:nvPr/>
        </p:nvSpPr>
        <p:spPr bwMode="auto">
          <a:xfrm>
            <a:off x="2052638" y="1933575"/>
            <a:ext cx="360362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4598" name="Text Box 32"/>
          <p:cNvSpPr txBox="1">
            <a:spLocks noChangeArrowheads="1"/>
          </p:cNvSpPr>
          <p:nvPr/>
        </p:nvSpPr>
        <p:spPr bwMode="auto">
          <a:xfrm>
            <a:off x="1908175" y="3144838"/>
            <a:ext cx="557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spcBef>
                <a:spcPts val="15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4599" name="WordArt 61"/>
          <p:cNvSpPr>
            <a:spLocks noChangeArrowheads="1" noChangeShapeType="1" noTextEdit="1"/>
          </p:cNvSpPr>
          <p:nvPr/>
        </p:nvSpPr>
        <p:spPr bwMode="auto">
          <a:xfrm>
            <a:off x="612775" y="414338"/>
            <a:ext cx="78486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None/>
            </a:pPr>
            <a:r>
              <a:rPr lang="ru-RU" sz="20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Участники </a:t>
            </a:r>
            <a:r>
              <a:rPr lang="ru-RU" sz="2000" kern="10" dirty="0" smtClean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образовательного </a:t>
            </a:r>
            <a:r>
              <a:rPr lang="ru-RU" sz="20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процесса</a:t>
            </a:r>
          </a:p>
        </p:txBody>
      </p:sp>
      <p:pic>
        <p:nvPicPr>
          <p:cNvPr id="49" name="Рисунок 4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29194">
            <a:off x="7525700" y="4422794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C:\Мои документы\Desktop\ФОТО\УГОЛКИ в группах\100_0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21" y="2577303"/>
            <a:ext cx="4000528" cy="307183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1" name="Picture 2" descr="C:\Мои документы\Desktop\ФОТО\УГОЛКИ в группах\100_0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64741">
            <a:off x="558029" y="1181188"/>
            <a:ext cx="2658372" cy="242889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2" name="Picture 4" descr="C:\Мои документы\Desktop\ФОТО\УГОЛКИ в группах\100_0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19578">
            <a:off x="5392469" y="3672014"/>
            <a:ext cx="2928958" cy="214867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2149" y="291287"/>
            <a:ext cx="4286280" cy="3506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4497" y="434163"/>
            <a:ext cx="792961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Предметно – развивающая среда в группах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183" y="648477"/>
            <a:ext cx="5715040" cy="383064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20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59471" y="2005799"/>
            <a:ext cx="3101976" cy="3214710"/>
          </a:xfrm>
          <a:noFill/>
          <a:ln w="38100">
            <a:solidFill>
              <a:srgbClr val="0000FF"/>
            </a:solidFill>
          </a:ln>
        </p:spPr>
      </p:pic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787374" y="4720443"/>
            <a:ext cx="4357717" cy="646331"/>
          </a:xfrm>
          <a:prstGeom prst="rect">
            <a:avLst/>
          </a:prstGeom>
          <a:solidFill>
            <a:srgbClr val="66FF99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" charset="0"/>
              </a:rPr>
              <a:t>Предметно </a:t>
            </a:r>
            <a:r>
              <a:rPr lang="ru-RU" sz="1800" b="1" dirty="0">
                <a:solidFill>
                  <a:srgbClr val="FF0000"/>
                </a:solidFill>
                <a:latin typeface="Arial" charset="0"/>
              </a:rPr>
              <a:t>– развивающая среда в детском саду</a:t>
            </a: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29194">
            <a:off x="6861098" y="192727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5025" y="341313"/>
            <a:ext cx="4103688" cy="5400675"/>
          </a:xfrm>
          <a:solidFill>
            <a:srgbClr val="FF7C80"/>
          </a:solidFill>
          <a:ln w="57150">
            <a:solidFill>
              <a:srgbClr val="FF0000"/>
            </a:solidFill>
          </a:ln>
        </p:spPr>
      </p:pic>
      <p:pic>
        <p:nvPicPr>
          <p:cNvPr id="54275" name="Picture 4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41313"/>
            <a:ext cx="3744913" cy="54006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4279" name="WordArt 7"/>
          <p:cNvSpPr>
            <a:spLocks noChangeArrowheads="1" noChangeShapeType="1" noTextEdit="1"/>
          </p:cNvSpPr>
          <p:nvPr/>
        </p:nvSpPr>
        <p:spPr bwMode="auto">
          <a:xfrm>
            <a:off x="828675" y="4157663"/>
            <a:ext cx="7416800" cy="1439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None/>
            </a:pPr>
            <a:r>
              <a:rPr lang="ru-RU" sz="18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Национально - региональный компонент </a:t>
            </a:r>
          </a:p>
          <a:p>
            <a:pPr algn="ctr">
              <a:buNone/>
            </a:pPr>
            <a:r>
              <a:rPr lang="ru-RU" sz="18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пронизывает все формы и направления</a:t>
            </a:r>
          </a:p>
          <a:p>
            <a:pPr algn="ctr">
              <a:buNone/>
            </a:pPr>
            <a:r>
              <a:rPr lang="ru-RU" sz="18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1800" kern="10" dirty="0" err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воспитательно</a:t>
            </a:r>
            <a:r>
              <a:rPr lang="ru-RU" sz="18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- образовательного 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Д-с 33\IMG_1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45" y="269875"/>
            <a:ext cx="8572560" cy="547052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3" name="Picture 2" descr="F:\Д-с 33\IMG_1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992" y="204550"/>
            <a:ext cx="2614969" cy="2021675"/>
          </a:xfrm>
          <a:prstGeom prst="rect">
            <a:avLst/>
          </a:prstGeom>
          <a:noFill/>
        </p:spPr>
      </p:pic>
      <p:pic>
        <p:nvPicPr>
          <p:cNvPr id="4" name="Picture 3" descr="F:\Д-с 33\IMG_14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2926">
            <a:off x="6967625" y="225496"/>
            <a:ext cx="2020883" cy="2629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-с 33\IMG_1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869" y="1577171"/>
            <a:ext cx="4429156" cy="40719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1027" name="Picture 3" descr="F:\Д-с 33\IMG_13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0777" y="1577171"/>
            <a:ext cx="4071966" cy="400052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573191" y="577039"/>
            <a:ext cx="657229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Национальный   уголок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93029">
            <a:off x="144371" y="192726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F:\Д-с 33\IMG_1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184" y="219849"/>
            <a:ext cx="8572560" cy="55205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787901" y="719915"/>
            <a:ext cx="4343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Национальный уголок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53838">
            <a:off x="162207" y="221017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body" idx="1"/>
          </p:nvPr>
        </p:nvSpPr>
        <p:spPr>
          <a:xfrm>
            <a:off x="465138" y="1277938"/>
            <a:ext cx="8359775" cy="4092575"/>
          </a:xfrm>
        </p:spPr>
        <p:txBody>
          <a:bodyPr/>
          <a:lstStyle/>
          <a:p>
            <a:r>
              <a:rPr lang="ru-RU" sz="2800" dirty="0" smtClean="0"/>
              <a:t>Согласно письму Министерства образования и науки РТ «Об обучении русскоязычных воспитателей татарскому языку»  воспитатель по обучению детей татарскому языку </a:t>
            </a:r>
            <a:r>
              <a:rPr lang="ru-RU" sz="2800" dirty="0" err="1" smtClean="0"/>
              <a:t>Манурова</a:t>
            </a:r>
            <a:r>
              <a:rPr lang="ru-RU" sz="2800" dirty="0" smtClean="0"/>
              <a:t> Г.М.  обучила 11 педагогов  татарскому языку.  Она подготовила доступный материал для каждого воспитателя с целью изучения татарского языка (примерные диалоги, слова с переводами). </a:t>
            </a:r>
          </a:p>
        </p:txBody>
      </p:sp>
      <p:sp>
        <p:nvSpPr>
          <p:cNvPr id="25602" name="WordArt 4"/>
          <p:cNvSpPr>
            <a:spLocks noChangeArrowheads="1" noChangeShapeType="1" noTextEdit="1"/>
          </p:cNvSpPr>
          <p:nvPr/>
        </p:nvSpPr>
        <p:spPr bwMode="auto">
          <a:xfrm>
            <a:off x="1044626" y="485775"/>
            <a:ext cx="7488831" cy="8639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96"/>
              </a:avLst>
            </a:prstTxWarp>
          </a:bodyPr>
          <a:lstStyle/>
          <a:p>
            <a:pPr algn="ctr">
              <a:buNone/>
            </a:pPr>
            <a:r>
              <a:rPr lang="ru-RU" sz="1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Обучение </a:t>
            </a:r>
            <a:r>
              <a:rPr lang="ru-RU" sz="1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русскоязычных воспитателей</a:t>
            </a:r>
          </a:p>
          <a:p>
            <a:pPr algn="ctr">
              <a:buNone/>
            </a:pPr>
            <a:r>
              <a:rPr lang="ru-RU" sz="1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 татарскому языку</a:t>
            </a:r>
            <a:r>
              <a:rPr lang="ru-RU" sz="1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.</a:t>
            </a:r>
          </a:p>
          <a:p>
            <a:pPr algn="ctr">
              <a:buNone/>
            </a:pPr>
            <a:endParaRPr lang="ru-RU" sz="1800" kern="10" dirty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7353" y="4374083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30213" y="647700"/>
            <a:ext cx="8394700" cy="1500188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FF0000"/>
                </a:solidFill>
                <a:latin typeface="Impact" pitchFamily="34" charset="0"/>
              </a:rPr>
              <a:t>Муниципальное автономное дошкольное образовательное учреждение </a:t>
            </a:r>
            <a:br>
              <a:rPr lang="ru-RU" sz="200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000" smtClean="0">
                <a:solidFill>
                  <a:srgbClr val="FF0000"/>
                </a:solidFill>
                <a:latin typeface="Impact" pitchFamily="34" charset="0"/>
              </a:rPr>
              <a:t> «Детский сад комбинированного вида №33 «Незабудка» </a:t>
            </a:r>
            <a:br>
              <a:rPr lang="ru-RU" sz="200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000" smtClean="0">
                <a:solidFill>
                  <a:srgbClr val="FF0000"/>
                </a:solidFill>
                <a:latin typeface="Impact" pitchFamily="34" charset="0"/>
              </a:rPr>
              <a:t>г. Альметьевска»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sz="half" idx="1"/>
          </p:nvPr>
        </p:nvSpPr>
        <p:spPr>
          <a:xfrm>
            <a:off x="465138" y="3429000"/>
            <a:ext cx="8437562" cy="2206625"/>
          </a:xfrm>
        </p:spPr>
        <p:txBody>
          <a:bodyPr rtlCol="0"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600" dirty="0" smtClean="0"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b="1" dirty="0" smtClean="0">
                <a:cs typeface="Times New Roman" pitchFamily="18" charset="0"/>
              </a:rPr>
              <a:t>Полный адрес дошкольного образовательного 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b="1" dirty="0" smtClean="0">
                <a:cs typeface="Times New Roman" pitchFamily="18" charset="0"/>
              </a:rPr>
              <a:t>учреждения </a:t>
            </a:r>
            <a:endParaRPr lang="ru-RU" sz="1600" dirty="0" smtClean="0"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Субъект РФ  Татарстан   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Индекс    423450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Населенный пункт РТ  г.Альметьевск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Улица  Проспект  Г. Тукая Дом 23 А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Федеральный телефонный код города   8 553  телефон     32 55 48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dirty="0" smtClean="0">
                <a:cs typeface="Times New Roman" pitchFamily="18" charset="0"/>
              </a:rPr>
              <a:t>Факс  439 439   </a:t>
            </a:r>
            <a:r>
              <a:rPr lang="en-US" sz="1600" u="sng" dirty="0" err="1" smtClean="0">
                <a:cs typeface="Times New Roman" pitchFamily="18" charset="0"/>
                <a:hlinkClick r:id="rId2"/>
              </a:rPr>
              <a:t>almatmadou</a:t>
            </a:r>
            <a:r>
              <a:rPr lang="ru-RU" sz="1600" u="sng" dirty="0" smtClean="0">
                <a:cs typeface="Times New Roman" pitchFamily="18" charset="0"/>
                <a:hlinkClick r:id="rId2"/>
              </a:rPr>
              <a:t>33@</a:t>
            </a:r>
            <a:r>
              <a:rPr lang="en-US" sz="1600" u="sng" dirty="0" smtClean="0">
                <a:cs typeface="Times New Roman" pitchFamily="18" charset="0"/>
                <a:hlinkClick r:id="rId2"/>
              </a:rPr>
              <a:t>mail</a:t>
            </a:r>
            <a:r>
              <a:rPr lang="ru-RU" sz="1600" u="sng" dirty="0" smtClean="0">
                <a:cs typeface="Times New Roman" pitchFamily="18" charset="0"/>
                <a:hlinkClick r:id="rId2"/>
              </a:rPr>
              <a:t>.</a:t>
            </a:r>
            <a:r>
              <a:rPr lang="en-US" sz="1600" u="sng" dirty="0" err="1" smtClean="0">
                <a:cs typeface="Times New Roman" pitchFamily="18" charset="0"/>
                <a:hlinkClick r:id="rId2"/>
              </a:rPr>
              <a:t>ru</a:t>
            </a:r>
            <a:endParaRPr lang="ru-RU" sz="1600" dirty="0" smtClean="0"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600" b="1" dirty="0" smtClean="0">
                <a:cs typeface="Times New Roman" pitchFamily="18" charset="0"/>
              </a:rPr>
              <a:t> </a:t>
            </a:r>
            <a:endParaRPr lang="ru-RU" sz="1600" dirty="0" smtClean="0">
              <a:cs typeface="Times New Roman" pitchFamily="18" charset="0"/>
            </a:endParaRPr>
          </a:p>
        </p:txBody>
      </p:sp>
      <p:pic>
        <p:nvPicPr>
          <p:cNvPr id="17411" name="Picture 2" descr="незабудка_000"/>
          <p:cNvPicPr>
            <a:picLocks noChangeAspect="1" noChangeArrowheads="1"/>
          </p:cNvPicPr>
          <p:nvPr/>
        </p:nvPicPr>
        <p:blipFill>
          <a:blip r:embed="rId3" cstate="print"/>
          <a:srcRect l="40" t="2284" b="1880"/>
          <a:stretch>
            <a:fillRect/>
          </a:stretch>
        </p:blipFill>
        <p:spPr bwMode="auto">
          <a:xfrm>
            <a:off x="5788025" y="3005138"/>
            <a:ext cx="3057525" cy="2525712"/>
          </a:xfrm>
          <a:prstGeom prst="rect">
            <a:avLst/>
          </a:prstGeom>
          <a:solidFill>
            <a:srgbClr val="000080"/>
          </a:solidFill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5" name="Picture 9" descr="Отсканировано 07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 l="8163" t="4944" r="8163" b="6082"/>
          <a:stretch>
            <a:fillRect/>
          </a:stretch>
        </p:blipFill>
        <p:spPr bwMode="auto">
          <a:xfrm>
            <a:off x="358775" y="1862138"/>
            <a:ext cx="1849438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логопи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9150" y="2505075"/>
            <a:ext cx="19208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P1250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6850"/>
            <a:ext cx="3816350" cy="2752725"/>
          </a:xfrm>
          <a:prstGeom prst="rect">
            <a:avLst/>
          </a:prstGeom>
          <a:solidFill>
            <a:srgbClr val="80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2229" name="Picture 5" descr="P1250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96850"/>
            <a:ext cx="4356100" cy="27368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2230" name="Picture 6" descr="P12500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311525"/>
            <a:ext cx="3671887" cy="2286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2231" name="Picture 7" descr="P12500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3222625"/>
            <a:ext cx="4033837" cy="22145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P12500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6850"/>
            <a:ext cx="3960812" cy="2449513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7347" name="Picture 5" descr="P1250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69875"/>
            <a:ext cx="3781425" cy="2474913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7348" name="Picture 7" descr="P12500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5388" y="3006725"/>
            <a:ext cx="3744912" cy="2701925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7349" name="Picture 8" descr="P12500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205427">
            <a:off x="1182688" y="2541588"/>
            <a:ext cx="2376487" cy="2933700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4" descr="P1250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373" y="291287"/>
            <a:ext cx="7891489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3184525" y="4826000"/>
            <a:ext cx="3260725" cy="46672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solidFill>
                  <a:srgbClr val="FF0000"/>
                </a:solidFill>
                <a:latin typeface="Arial" charset="0"/>
              </a:rPr>
              <a:t>          </a:t>
            </a:r>
            <a:r>
              <a:rPr lang="ru-RU" sz="2400" b="1" i="1">
                <a:solidFill>
                  <a:srgbClr val="FF0000"/>
                </a:solidFill>
                <a:latin typeface="Baskerville Old Face" pitchFamily="18" charset="0"/>
              </a:rPr>
              <a:t>ТАМЧЫ   ШОУ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64431">
            <a:off x="384442" y="451622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WINDOWS\Documents and Settings\TEMP\Рабочий стол\ФОТО\ЭКОЛОГИЯ\Изображение 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869" y="219849"/>
            <a:ext cx="4643470" cy="3571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" name="Picture 2" descr="C:\WINDOWS\Documents and Settings\TEMP\Рабочий стол\ФОТО\ЭКОЛОГИЯ\IMG_7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3715">
            <a:off x="6296505" y="233344"/>
            <a:ext cx="2190875" cy="2619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122" name="Picture 2" descr="C:\WINDOWS\Documents and Settings\TEMP\Рабочий стол\ФОТО\фото экология33\P1040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4893" y="2720179"/>
            <a:ext cx="5072098" cy="29289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501" y="4262685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Сирень Максутовне\321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689" y="269627"/>
            <a:ext cx="6840760" cy="5417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6896">
            <a:off x="70566" y="575074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3" name="Picture 4" descr="P1240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875" y="1638300"/>
            <a:ext cx="5616575" cy="3959225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61444" name="Picture 5" descr="P12409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9350" y="1638300"/>
            <a:ext cx="2794000" cy="3960813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61445" name="Text Box 6"/>
          <p:cNvSpPr txBox="1">
            <a:spLocks noChangeArrowheads="1"/>
          </p:cNvSpPr>
          <p:nvPr/>
        </p:nvSpPr>
        <p:spPr bwMode="auto">
          <a:xfrm>
            <a:off x="1358877" y="433388"/>
            <a:ext cx="7750198" cy="925512"/>
          </a:xfrm>
          <a:prstGeom prst="rect">
            <a:avLst/>
          </a:prstGeom>
          <a:solidFill>
            <a:srgbClr val="99FF99"/>
          </a:solidFill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solidFill>
                  <a:srgbClr val="FF5050"/>
                </a:solidFill>
                <a:latin typeface="Arial" charset="0"/>
              </a:rPr>
              <a:t>Воспитатель по обучению детей татарскому языку высшей квалификационной категории  </a:t>
            </a:r>
            <a:r>
              <a:rPr lang="ru-RU" sz="1800" b="1" dirty="0" err="1">
                <a:solidFill>
                  <a:srgbClr val="FF5050"/>
                </a:solidFill>
                <a:latin typeface="Arial" charset="0"/>
              </a:rPr>
              <a:t>Манурова</a:t>
            </a:r>
            <a:r>
              <a:rPr lang="ru-RU" sz="1800" b="1" dirty="0">
                <a:solidFill>
                  <a:srgbClr val="FF5050"/>
                </a:solidFill>
                <a:latin typeface="Arial" charset="0"/>
              </a:rPr>
              <a:t> Г.М.создала великолепные условия для детей.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64393">
            <a:off x="64010" y="100109"/>
            <a:ext cx="1153093" cy="91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Box 5"/>
          <p:cNvSpPr txBox="1">
            <a:spLocks noChangeArrowheads="1"/>
          </p:cNvSpPr>
          <p:nvPr/>
        </p:nvSpPr>
        <p:spPr bwMode="auto">
          <a:xfrm>
            <a:off x="542925" y="773113"/>
            <a:ext cx="82042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eaLnBrk="1" hangingPunct="1">
              <a:spcBef>
                <a:spcPct val="0"/>
              </a:spcBef>
              <a:buFontTx/>
              <a:buAutoNum type="romanUcPeriod"/>
            </a:pPr>
            <a:r>
              <a:rPr lang="ru-RU" sz="2600" b="1" dirty="0">
                <a:solidFill>
                  <a:srgbClr val="FF0000"/>
                </a:solidFill>
                <a:latin typeface="Arial" charset="0"/>
              </a:rPr>
              <a:t>Материалы для обучения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600" dirty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1. Рабочие тетради для детей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600" dirty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2. Методические рекомендации и пособия    для   воспитателей 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en-US" sz="2600" b="1" dirty="0">
                <a:solidFill>
                  <a:srgbClr val="FF0000"/>
                </a:solidFill>
                <a:latin typeface="Arial" charset="0"/>
              </a:rPr>
              <a:t>II</a:t>
            </a:r>
            <a:r>
              <a:rPr lang="ru-RU" sz="2600" b="1" dirty="0">
                <a:solidFill>
                  <a:srgbClr val="FF0000"/>
                </a:solidFill>
                <a:latin typeface="Arial" charset="0"/>
              </a:rPr>
              <a:t>.</a:t>
            </a:r>
            <a:r>
              <a:rPr lang="ru-RU" sz="26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Arial" charset="0"/>
              </a:rPr>
              <a:t>Материал для формирования языковой среды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600" dirty="0">
                <a:solidFill>
                  <a:srgbClr val="FF0000"/>
                </a:solidFill>
                <a:latin typeface="Arial" charset="0"/>
              </a:rPr>
              <a:t>    1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. Сборники детских художественных произведений для воспитателей и родителей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    2. Комплекты аудиоматериалов (песни, танцы)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    3. Комплекты видеоматериалов (телепередачи, 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    учебные мультфильмы):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    а) переведенные с русского языка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    б) вновь созданные на татарском языке</a:t>
            </a:r>
          </a:p>
          <a:p>
            <a:pPr marL="571500" indent="-571500" eaLnBrk="1" hangingPunct="1">
              <a:spcBef>
                <a:spcPct val="0"/>
              </a:spcBef>
              <a:buFontTx/>
              <a:buNone/>
            </a:pPr>
            <a:endParaRPr lang="ru-RU" sz="2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467" name="WordArt 8"/>
          <p:cNvSpPr>
            <a:spLocks noChangeArrowheads="1" noChangeShapeType="1" noTextEdit="1"/>
          </p:cNvSpPr>
          <p:nvPr/>
        </p:nvSpPr>
        <p:spPr bwMode="auto">
          <a:xfrm>
            <a:off x="612577" y="196850"/>
            <a:ext cx="8280920" cy="5048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None/>
            </a:pPr>
            <a:r>
              <a:rPr lang="ru-RU" sz="2400" kern="10" dirty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 своей работе мы используем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4295">
            <a:off x="7693881" y="4332492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04865" y="197619"/>
            <a:ext cx="4220724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t-RU" sz="1800" dirty="0"/>
              <a:t>           </a:t>
            </a:r>
            <a:r>
              <a:rPr lang="tt-RU" sz="1800" b="1" dirty="0">
                <a:solidFill>
                  <a:srgbClr val="FF0000"/>
                </a:solidFill>
              </a:rPr>
              <a:t>Әлмәт буйлап сәяхәткә</a:t>
            </a:r>
            <a:br>
              <a:rPr lang="tt-RU" sz="1800" b="1" dirty="0">
                <a:solidFill>
                  <a:srgbClr val="FF0000"/>
                </a:solidFill>
              </a:rPr>
            </a:br>
            <a:r>
              <a:rPr lang="tt-RU" sz="1800" b="1" dirty="0">
                <a:solidFill>
                  <a:srgbClr val="FF0000"/>
                </a:solidFill>
              </a:rPr>
              <a:t>            Шулай уйнап чыгабыз.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681" y="1077105"/>
            <a:ext cx="6488203" cy="457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33927">
            <a:off x="322156" y="501823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P12409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338" y="341313"/>
            <a:ext cx="4103687" cy="360045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60419" name="Picture 5" descr="P12409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1288" y="341313"/>
            <a:ext cx="3455987" cy="4968875"/>
          </a:xfrm>
          <a:prstGeom prst="rect">
            <a:avLst/>
          </a:prstGeom>
          <a:solidFill>
            <a:srgbClr val="000099"/>
          </a:solidFill>
          <a:ln w="38100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468313" y="3438525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charset="0"/>
            </a:endParaRPr>
          </a:p>
        </p:txBody>
      </p:sp>
      <p:sp>
        <p:nvSpPr>
          <p:cNvPr id="60421" name="Text Box 7"/>
          <p:cNvSpPr txBox="1">
            <a:spLocks noChangeArrowheads="1"/>
          </p:cNvSpPr>
          <p:nvPr/>
        </p:nvSpPr>
        <p:spPr bwMode="auto">
          <a:xfrm>
            <a:off x="252413" y="4157663"/>
            <a:ext cx="7200900" cy="919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b="1" dirty="0" err="1">
                <a:solidFill>
                  <a:srgbClr val="FF5050"/>
                </a:solidFill>
                <a:latin typeface="Arial" charset="0"/>
              </a:rPr>
              <a:t>Учебно</a:t>
            </a:r>
            <a:r>
              <a:rPr lang="ru-RU" sz="1800" b="1" dirty="0">
                <a:solidFill>
                  <a:srgbClr val="FF5050"/>
                </a:solidFill>
                <a:latin typeface="Arial" charset="0"/>
              </a:rPr>
              <a:t> – методические комплекты дают ребенку возможность реализовать свои творческие возможности, так как здесь он сочиняет, фантазирует, думает…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12409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196850"/>
            <a:ext cx="4859337" cy="39608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7587" name="Picture 3" descr="P12409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13" y="197619"/>
            <a:ext cx="3598862" cy="4699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7588" name="Picture 4" descr="P124096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19121">
            <a:off x="6735862" y="3573938"/>
            <a:ext cx="2089150" cy="21605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323850" y="4446588"/>
            <a:ext cx="5761336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buFont typeface="Arial" charset="0"/>
              <a:buNone/>
            </a:pPr>
            <a:r>
              <a:rPr lang="ru-RU" sz="1800" b="1" dirty="0">
                <a:solidFill>
                  <a:srgbClr val="FF0000"/>
                </a:solidFill>
              </a:rPr>
              <a:t>Использование </a:t>
            </a:r>
            <a:r>
              <a:rPr lang="ru-RU" sz="1800" b="1" dirty="0" err="1">
                <a:solidFill>
                  <a:srgbClr val="FF0000"/>
                </a:solidFill>
              </a:rPr>
              <a:t>учебно</a:t>
            </a:r>
            <a:r>
              <a:rPr lang="ru-RU" sz="1800" b="1" dirty="0">
                <a:solidFill>
                  <a:srgbClr val="FF0000"/>
                </a:solidFill>
              </a:rPr>
              <a:t> – методических комплектов сделало процесс обучения татарскому языку интересным, </a:t>
            </a:r>
            <a:r>
              <a:rPr lang="ru-RU" sz="1800" b="1" dirty="0" smtClean="0">
                <a:solidFill>
                  <a:srgbClr val="FF0000"/>
                </a:solidFill>
              </a:rPr>
              <a:t>познавательным …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Сирень Максутовне\317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687" y="362725"/>
            <a:ext cx="7572428" cy="52864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" name="Рисунок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60281">
            <a:off x="153877" y="405140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>
          <a:xfrm>
            <a:off x="465138" y="241300"/>
            <a:ext cx="8356600" cy="676275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</a:rPr>
              <a:t/>
            </a:r>
            <a:br>
              <a:rPr lang="ru-RU" sz="2400" b="1" smtClean="0">
                <a:solidFill>
                  <a:srgbClr val="FF0000"/>
                </a:solidFill>
              </a:rPr>
            </a:br>
            <a:r>
              <a:rPr lang="ru-RU" sz="2400" b="1" smtClean="0">
                <a:solidFill>
                  <a:srgbClr val="FF0000"/>
                </a:solidFill>
              </a:rPr>
              <a:t>Итоги по обучению детей татарскому</a:t>
            </a:r>
            <a:br>
              <a:rPr lang="ru-RU" sz="2400" b="1" smtClean="0">
                <a:solidFill>
                  <a:srgbClr val="FF0000"/>
                </a:solidFill>
              </a:rPr>
            </a:br>
            <a:r>
              <a:rPr lang="ru-RU" sz="2400" b="1" smtClean="0">
                <a:solidFill>
                  <a:srgbClr val="FF0000"/>
                </a:solidFill>
              </a:rPr>
              <a:t>/ родному языку</a:t>
            </a:r>
            <a:r>
              <a:rPr lang="ru-RU" sz="2400" smtClean="0">
                <a:solidFill>
                  <a:srgbClr val="FF0000"/>
                </a:solidFill>
              </a:rPr>
              <a:t/>
            </a:r>
            <a:br>
              <a:rPr lang="ru-RU" sz="2400" smtClean="0">
                <a:solidFill>
                  <a:srgbClr val="FF0000"/>
                </a:solidFill>
              </a:rPr>
            </a:br>
            <a:endParaRPr lang="ru-RU" sz="2400" smtClean="0">
              <a:solidFill>
                <a:srgbClr val="FF0000"/>
              </a:solidFill>
            </a:endParaRPr>
          </a:p>
        </p:txBody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465138" y="989013"/>
            <a:ext cx="8359775" cy="43815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                                                                  </a:t>
            </a:r>
          </a:p>
          <a:p>
            <a:pPr>
              <a:buFont typeface="Arial" charset="0"/>
              <a:buNone/>
            </a:pPr>
            <a:r>
              <a:rPr lang="ru-RU" smtClean="0"/>
              <a:t>                                      </a:t>
            </a:r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1206500"/>
            <a:ext cx="3455988" cy="20875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</p:pic>
      <p:pic>
        <p:nvPicPr>
          <p:cNvPr id="4403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654425"/>
            <a:ext cx="3455988" cy="19431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</p:pic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1206500"/>
            <a:ext cx="3382963" cy="208915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</p:pic>
      <p:pic>
        <p:nvPicPr>
          <p:cNvPr id="4403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775" y="3654425"/>
            <a:ext cx="3384550" cy="2016125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WordArt 4"/>
          <p:cNvSpPr>
            <a:spLocks noChangeArrowheads="1" noChangeShapeType="1" noTextEdit="1"/>
          </p:cNvSpPr>
          <p:nvPr/>
        </p:nvSpPr>
        <p:spPr bwMode="auto">
          <a:xfrm>
            <a:off x="1116013" y="269875"/>
            <a:ext cx="712946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None/>
            </a:pPr>
            <a:r>
              <a:rPr lang="ru-RU" sz="24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Суть новых подходов</a:t>
            </a:r>
          </a:p>
        </p:txBody>
      </p:sp>
      <p:sp>
        <p:nvSpPr>
          <p:cNvPr id="31746" name="WordArt 5"/>
          <p:cNvSpPr>
            <a:spLocks noChangeArrowheads="1" noChangeShapeType="1" noTextEdit="1"/>
          </p:cNvSpPr>
          <p:nvPr/>
        </p:nvSpPr>
        <p:spPr bwMode="auto">
          <a:xfrm>
            <a:off x="900113" y="1565275"/>
            <a:ext cx="14414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Было</a:t>
            </a:r>
          </a:p>
        </p:txBody>
      </p:sp>
      <p:sp>
        <p:nvSpPr>
          <p:cNvPr id="31747" name="WordArt 6"/>
          <p:cNvSpPr>
            <a:spLocks noChangeArrowheads="1" noChangeShapeType="1" noTextEdit="1"/>
          </p:cNvSpPr>
          <p:nvPr/>
        </p:nvSpPr>
        <p:spPr bwMode="auto">
          <a:xfrm>
            <a:off x="4789488" y="1493838"/>
            <a:ext cx="40322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Ожидаемые   результаты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541338" y="2214563"/>
            <a:ext cx="352742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Язык </a:t>
            </a:r>
            <a:r>
              <a:rPr lang="ru-RU" sz="1600" b="1">
                <a:latin typeface="Arial" charset="0"/>
              </a:rPr>
              <a:t>какфилологическая</a:t>
            </a:r>
            <a:r>
              <a:rPr lang="ru-RU" sz="1800" b="1">
                <a:latin typeface="Arial" charset="0"/>
              </a:rPr>
              <a:t> наука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Академичность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Теоретизированность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Усложненность</a:t>
            </a:r>
          </a:p>
        </p:txBody>
      </p:sp>
      <p:sp>
        <p:nvSpPr>
          <p:cNvPr id="31749" name="Rectangle 8"/>
          <p:cNvSpPr>
            <a:spLocks noChangeArrowheads="1"/>
          </p:cNvSpPr>
          <p:nvPr/>
        </p:nvSpPr>
        <p:spPr bwMode="auto">
          <a:xfrm>
            <a:off x="4716463" y="2430463"/>
            <a:ext cx="41052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Язык как средство общения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Практико-ориентированность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Мультимедийность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sz="1800" b="1">
                <a:latin typeface="Arial" charset="0"/>
              </a:rPr>
              <a:t> Привлекательность</a:t>
            </a:r>
            <a:r>
              <a:rPr lang="ru-RU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P10107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7835" y="362725"/>
            <a:ext cx="4609542" cy="342902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Picture 2" descr="C:\WINDOWS\Documents and Settings\TEMP\Рабочий стол\ФОТО\фото экология33\P10404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561" y="1709787"/>
            <a:ext cx="3500462" cy="35107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26896">
            <a:off x="70566" y="359049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WINDOWS\Documents and Settings\TEMP\Рабочий стол\ФОТО\фото экология33\P1040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697" y="413643"/>
            <a:ext cx="7024864" cy="5090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6896">
            <a:off x="70566" y="575074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5138" y="282575"/>
            <a:ext cx="8359775" cy="50879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Проводятся национальные праздники «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Корга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боткасы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», «Сабантуй», «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Навруз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dirty="0"/>
          </a:p>
        </p:txBody>
      </p:sp>
      <p:pic>
        <p:nvPicPr>
          <p:cNvPr id="39938" name="Picture 4" descr="IMG_45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350" y="917575"/>
            <a:ext cx="3144838" cy="19478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9939" name="Picture 12" descr="IMG_45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838" y="917575"/>
            <a:ext cx="3511550" cy="20431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593" y="3293963"/>
            <a:ext cx="3213100" cy="21780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99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03838" y="3294063"/>
            <a:ext cx="3502025" cy="21732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4832" y="4016259"/>
            <a:ext cx="3958145" cy="14514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tt-RU" sz="2000" b="1" dirty="0">
                <a:solidFill>
                  <a:srgbClr val="FF0000"/>
                </a:solidFill>
              </a:rPr>
              <a:t>Нәүрүз, Нәүрүз җитез кыз,</a:t>
            </a:r>
          </a:p>
          <a:p>
            <a:pPr>
              <a:buFontTx/>
              <a:buNone/>
            </a:pPr>
            <a:r>
              <a:rPr lang="tt-RU" sz="2000" b="1" dirty="0">
                <a:solidFill>
                  <a:srgbClr val="FF0000"/>
                </a:solidFill>
              </a:rPr>
              <a:t>Көттермәс ул килер тиз.</a:t>
            </a:r>
          </a:p>
          <a:p>
            <a:pPr>
              <a:buFontTx/>
              <a:buNone/>
            </a:pPr>
            <a:r>
              <a:rPr lang="tt-RU" sz="2000" b="1" dirty="0">
                <a:solidFill>
                  <a:srgbClr val="FF0000"/>
                </a:solidFill>
              </a:rPr>
              <a:t>Аның җылы карашыннан</a:t>
            </a:r>
          </a:p>
          <a:p>
            <a:pPr>
              <a:buFontTx/>
              <a:buNone/>
            </a:pPr>
            <a:r>
              <a:rPr lang="tt-RU" sz="2000" b="1" dirty="0">
                <a:solidFill>
                  <a:srgbClr val="FF0000"/>
                </a:solidFill>
              </a:rPr>
              <a:t>Кар эрер, кузгалыр боз.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21" y="291287"/>
            <a:ext cx="5557901" cy="359737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2083" y="2505865"/>
            <a:ext cx="5083722" cy="328843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2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Д-с 33\IMG_1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45" y="1862923"/>
            <a:ext cx="3929090" cy="3643338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6147" name="Picture 3" descr="F:\Д-с 33\IMG_1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1" y="1934361"/>
            <a:ext cx="4071966" cy="3643338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01621" y="219849"/>
            <a:ext cx="8215370" cy="9048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Презентация </a:t>
            </a:r>
            <a:r>
              <a:rPr lang="ru-RU" sz="2400" b="1" dirty="0" err="1" smtClean="0">
                <a:solidFill>
                  <a:srgbClr val="FF0000"/>
                </a:solidFill>
              </a:rPr>
              <a:t>учебно</a:t>
            </a:r>
            <a:r>
              <a:rPr lang="ru-RU" sz="2400" b="1" dirty="0" smtClean="0">
                <a:solidFill>
                  <a:srgbClr val="FF0000"/>
                </a:solidFill>
              </a:rPr>
              <a:t> – методических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комплектов на родительском собрании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26896">
            <a:off x="429311" y="595024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Д-с 33\IMG_1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0250" y="269875"/>
            <a:ext cx="7572428" cy="495063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01687" y="4649005"/>
            <a:ext cx="721523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Уголок для родителей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004669">
            <a:off x="178500" y="249652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Д-с 33\IMG_1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45" y="791353"/>
            <a:ext cx="4714907" cy="3684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099" name="Picture 3" descr="F:\Д-с 33\IMG_13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6397" y="2720179"/>
            <a:ext cx="4714908" cy="28864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53718">
            <a:off x="6930170" y="666461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Фото-0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53" y="1277739"/>
            <a:ext cx="3241055" cy="4392612"/>
          </a:xfrm>
          <a:prstGeom prst="rect">
            <a:avLst/>
          </a:prstGeom>
          <a:solidFill>
            <a:srgbClr val="000099"/>
          </a:solidFill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3010" name="Picture 5" descr="Фото-03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7073" y="1205731"/>
            <a:ext cx="3494286" cy="44640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3011" name="WordArt 6"/>
          <p:cNvSpPr>
            <a:spLocks noChangeArrowheads="1" noChangeShapeType="1" noTextEdit="1"/>
          </p:cNvSpPr>
          <p:nvPr/>
        </p:nvSpPr>
        <p:spPr bwMode="auto">
          <a:xfrm>
            <a:off x="972617" y="197619"/>
            <a:ext cx="7560840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422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Республиканский конкурс</a:t>
            </a:r>
          </a:p>
          <a:p>
            <a:pPr algn="ctr"/>
            <a:r>
              <a:rPr lang="ru-RU" sz="28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"Лучший </a:t>
            </a:r>
            <a:r>
              <a:rPr lang="ru-RU" sz="28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билингвальный</a:t>
            </a:r>
            <a:r>
              <a:rPr lang="ru-RU" sz="28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детский сад"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Изображение 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4893" y="3077369"/>
            <a:ext cx="3643313" cy="2676525"/>
          </a:xfrm>
          <a:solidFill>
            <a:srgbClr val="008000"/>
          </a:solidFill>
          <a:ln w="28575">
            <a:solidFill>
              <a:srgbClr val="008000"/>
            </a:solidFill>
          </a:ln>
        </p:spPr>
      </p:pic>
      <p:pic>
        <p:nvPicPr>
          <p:cNvPr id="45059" name="Picture 6" descr="на гор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2215" y="362725"/>
            <a:ext cx="3714776" cy="2428892"/>
          </a:xfrm>
          <a:prstGeom prst="rect">
            <a:avLst/>
          </a:prstGeom>
          <a:solidFill>
            <a:srgbClr val="008000"/>
          </a:solidFill>
          <a:ln w="285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45" y="434163"/>
            <a:ext cx="3500462" cy="250033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2746">
            <a:off x="634502" y="3824373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Республиканский конкурс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«Лучший </a:t>
            </a:r>
            <a:r>
              <a:rPr lang="ru-RU" sz="2800" dirty="0" err="1" smtClean="0">
                <a:solidFill>
                  <a:srgbClr val="FF0000"/>
                </a:solidFill>
              </a:rPr>
              <a:t>билингвальный</a:t>
            </a:r>
            <a:r>
              <a:rPr lang="ru-RU" sz="2800" dirty="0" smtClean="0">
                <a:solidFill>
                  <a:srgbClr val="FF0000"/>
                </a:solidFill>
              </a:rPr>
              <a:t> детский сад»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E:\view_568954_516797_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681" y="1565771"/>
            <a:ext cx="6120680" cy="4248472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747">
            <a:off x="117002" y="566220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8640" y="417513"/>
            <a:ext cx="7398147" cy="517683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ru-RU" sz="2800" b="1" dirty="0" smtClean="0">
              <a:solidFill>
                <a:srgbClr val="660033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400" b="1" dirty="0" smtClean="0">
                <a:solidFill>
                  <a:srgbClr val="660066"/>
                </a:solidFill>
                <a:latin typeface="Arial" charset="0"/>
              </a:rPr>
              <a:t>Модернизация Российского образования внесла конструктивные изменения в систему дошкольного образования. На смену традиционным методам организации педагогического процесса ДОУ пришли технологии личностно-ориентированного взаимодействия педагогов с детьми, целесообразной организации развивающей среды, проектно - </a:t>
            </a:r>
            <a:r>
              <a:rPr lang="ru-RU" sz="2400" b="1" dirty="0" err="1" smtClean="0">
                <a:solidFill>
                  <a:srgbClr val="660066"/>
                </a:solidFill>
                <a:latin typeface="Arial" charset="0"/>
              </a:rPr>
              <a:t>деятельностного</a:t>
            </a:r>
            <a:r>
              <a:rPr lang="ru-RU" sz="2400" b="1" dirty="0" smtClean="0">
                <a:solidFill>
                  <a:srgbClr val="660066"/>
                </a:solidFill>
                <a:latin typeface="Arial" charset="0"/>
              </a:rPr>
              <a:t> и </a:t>
            </a:r>
            <a:r>
              <a:rPr lang="ru-RU" sz="2400" b="1" dirty="0" err="1" smtClean="0">
                <a:solidFill>
                  <a:srgbClr val="660066"/>
                </a:solidFill>
                <a:latin typeface="Arial" charset="0"/>
              </a:rPr>
              <a:t>компетентностного</a:t>
            </a:r>
            <a:r>
              <a:rPr lang="ru-RU" sz="2400" b="1" dirty="0" smtClean="0">
                <a:solidFill>
                  <a:srgbClr val="660066"/>
                </a:solidFill>
                <a:latin typeface="Arial" charset="0"/>
              </a:rPr>
              <a:t> подходов в организации педагогической работы.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7674">
            <a:off x="275355" y="535470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ChangeArrowheads="1"/>
          </p:cNvSpPr>
          <p:nvPr/>
        </p:nvSpPr>
        <p:spPr bwMode="auto">
          <a:xfrm>
            <a:off x="612577" y="284449"/>
            <a:ext cx="8280920" cy="50783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charset="0"/>
              </a:rPr>
              <a:t>    </a:t>
            </a:r>
            <a:endParaRPr lang="ru-RU" sz="1800" dirty="0" smtClean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1800" dirty="0" smtClean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dirty="0" smtClean="0">
                <a:latin typeface="Arial" charset="0"/>
              </a:rPr>
              <a:t> </a:t>
            </a:r>
            <a:r>
              <a:rPr lang="ru-RU" sz="1800" dirty="0">
                <a:latin typeface="Arial" charset="0"/>
              </a:rPr>
              <a:t>В соответствии со Стратегией развития образования в Республике Татарстан на 2010 – 2015 годы «</a:t>
            </a:r>
            <a:r>
              <a:rPr lang="ru-RU" sz="1800" dirty="0" err="1">
                <a:latin typeface="Arial" charset="0"/>
              </a:rPr>
              <a:t>Килэчэк</a:t>
            </a:r>
            <a:r>
              <a:rPr lang="ru-RU" sz="1800" dirty="0">
                <a:latin typeface="Arial" charset="0"/>
              </a:rPr>
              <a:t>»  - «Будущее» и с целью развития и совершенствования дошкольного образования, пропаганды и распространения  инновационных подходов к организации работы с детьми дошкольного возраста по обучению двум государственным языкам, педагогический коллектив муниципального автономного дошкольного образовательного учреждения «Детский сад комбинированного вида №33 «Незабудка» под руководством заведующей  </a:t>
            </a:r>
            <a:r>
              <a:rPr lang="ru-RU" sz="1800" dirty="0" err="1">
                <a:latin typeface="Arial" charset="0"/>
              </a:rPr>
              <a:t>Габдрахмановой</a:t>
            </a:r>
            <a:r>
              <a:rPr lang="ru-RU" sz="1800" dirty="0">
                <a:latin typeface="Arial" charset="0"/>
              </a:rPr>
              <a:t> Р.М.  с сентября 2012 года приступил к внедрению  новых </a:t>
            </a:r>
            <a:r>
              <a:rPr lang="ru-RU" sz="1800" dirty="0" err="1">
                <a:latin typeface="Arial" charset="0"/>
              </a:rPr>
              <a:t>учебно</a:t>
            </a:r>
            <a:r>
              <a:rPr lang="ru-RU" sz="1800" dirty="0">
                <a:latin typeface="Arial" charset="0"/>
              </a:rPr>
              <a:t> – методических комплектов   с целью обучении детей двум государственным языкам, формирования  правильной устной речи.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92746">
            <a:off x="132882" y="373120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-s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088" y="2005013"/>
            <a:ext cx="5000625" cy="34305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458" name="TextBox 9"/>
          <p:cNvSpPr txBox="1">
            <a:spLocks noChangeArrowheads="1"/>
          </p:cNvSpPr>
          <p:nvPr/>
        </p:nvSpPr>
        <p:spPr bwMode="auto">
          <a:xfrm>
            <a:off x="4645025" y="32877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3697" y="505601"/>
            <a:ext cx="6922663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Коллектив дошкольного образовательного учреждения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57193" y="1637779"/>
            <a:ext cx="2774082" cy="3831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dirty="0" smtClean="0"/>
              <a:t>В </a:t>
            </a:r>
            <a:r>
              <a:rPr lang="ru-RU" sz="1400" dirty="0"/>
              <a:t>детском саду работает  творческий </a:t>
            </a:r>
            <a:r>
              <a:rPr lang="ru-RU" sz="1400" dirty="0" smtClean="0"/>
              <a:t>коллектив</a:t>
            </a:r>
            <a:r>
              <a:rPr lang="ru-RU" sz="1400" dirty="0"/>
              <a:t>, состоящий из грамотных, любящих своё дело педагогов, которые стараются создать в  своём «втором доме»  атмосферу  уюта, радости, творчества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569" y="557659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697" y="241300"/>
            <a:ext cx="6552728" cy="16922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Руководитель Муниципального автономного дошкольного образовательного учреждения</a:t>
            </a:r>
            <a:b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«Детский сад комбинированного вида №33 «Незабудка» г. Альметьевска»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5138" y="3725863"/>
            <a:ext cx="5835650" cy="1931987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smtClean="0">
                <a:solidFill>
                  <a:srgbClr val="FF0000"/>
                </a:solidFill>
              </a:rPr>
              <a:t>Образование  высшее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err="1" smtClean="0">
                <a:solidFill>
                  <a:srgbClr val="FF0000"/>
                </a:solidFill>
              </a:rPr>
              <a:t>Гурьевский</a:t>
            </a:r>
            <a:r>
              <a:rPr lang="ru-RU" sz="8000" b="1" dirty="0" smtClean="0">
                <a:solidFill>
                  <a:srgbClr val="FF0000"/>
                </a:solidFill>
              </a:rPr>
              <a:t> педагогический институт, 1987 год </a:t>
            </a:r>
            <a:endParaRPr lang="ru-RU" sz="80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smtClean="0">
                <a:solidFill>
                  <a:srgbClr val="FF0000"/>
                </a:solidFill>
              </a:rPr>
              <a:t>Высшая квалификационная  категория</a:t>
            </a:r>
            <a:endParaRPr lang="ru-RU" sz="80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smtClean="0">
                <a:solidFill>
                  <a:srgbClr val="FF0000"/>
                </a:solidFill>
              </a:rPr>
              <a:t> Стаж работы – 34 года, педагогический – 34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smtClean="0">
                <a:solidFill>
                  <a:srgbClr val="FF0000"/>
                </a:solidFill>
              </a:rPr>
              <a:t>года, в должности руководителя – 25 лет</a:t>
            </a:r>
            <a:endParaRPr lang="ru-RU" sz="80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800" i="1" dirty="0"/>
          </a:p>
        </p:txBody>
      </p:sp>
      <p:sp>
        <p:nvSpPr>
          <p:cNvPr id="18435" name="Содержимое 3"/>
          <p:cNvSpPr>
            <a:spLocks noGrp="1"/>
          </p:cNvSpPr>
          <p:nvPr>
            <p:ph sz="half" idx="2"/>
          </p:nvPr>
        </p:nvSpPr>
        <p:spPr>
          <a:xfrm>
            <a:off x="4451350" y="1403350"/>
            <a:ext cx="4373563" cy="2541588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>
              <a:buFontTx/>
              <a:buNone/>
            </a:pPr>
            <a:endParaRPr lang="ru-RU" i="1" dirty="0" smtClean="0"/>
          </a:p>
          <a:p>
            <a:pPr eaLnBrk="1" hangingPunct="1">
              <a:buFontTx/>
              <a:buNone/>
            </a:pPr>
            <a:endParaRPr lang="ru-RU" i="1" dirty="0" smtClean="0">
              <a:solidFill>
                <a:srgbClr val="FF0000"/>
              </a:solidFill>
            </a:endParaRP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387350" y="1362075"/>
            <a:ext cx="556418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ru-RU" sz="2800" b="1" i="1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800" b="1" i="1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Габдрахманова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Раиса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      Музгатовна</a:t>
            </a:r>
            <a:endParaRPr lang="ru-RU" sz="2800" b="1">
              <a:cs typeface="Times New Roman" pitchFamily="18" charset="0"/>
            </a:endParaRPr>
          </a:p>
        </p:txBody>
      </p:sp>
      <p:pic>
        <p:nvPicPr>
          <p:cNvPr id="1026" name="Picture 2" descr="F:\IMG_8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3838" y="2505075"/>
            <a:ext cx="2157412" cy="293052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67417">
            <a:off x="433081" y="523198"/>
            <a:ext cx="13811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621" y="291287"/>
            <a:ext cx="8361046" cy="4836880"/>
          </a:xfrm>
          <a:ln w="38100">
            <a:solidFill>
              <a:srgbClr val="FF0000"/>
            </a:solidFill>
          </a:ln>
        </p:spPr>
        <p:txBody>
          <a:bodyPr/>
          <a:lstStyle/>
          <a:p>
            <a:pPr algn="just"/>
            <a:r>
              <a:rPr lang="ru-RU" sz="2800" dirty="0" smtClean="0"/>
              <a:t>       </a:t>
            </a:r>
            <a:br>
              <a:rPr lang="ru-RU" sz="2800" dirty="0" smtClean="0"/>
            </a:br>
            <a:r>
              <a:rPr lang="ru-RU" sz="2800" dirty="0" smtClean="0"/>
              <a:t>Содержание образовательного процесса  выстроено в соответствии  с основной общеобразовательной программой детского сада, содержание которой  соответствует специфике национально – культурных, демографических условий и программами, допущенными Министерством образования и науки Российской Федерации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95018">
            <a:off x="7242857" y="4502534"/>
            <a:ext cx="1373404" cy="111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</TotalTime>
  <Words>670</Words>
  <Application>Microsoft Office PowerPoint</Application>
  <PresentationFormat>Произвольный</PresentationFormat>
  <Paragraphs>141</Paragraphs>
  <Slides>40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Слайд 1</vt:lpstr>
      <vt:lpstr>Муниципальное автономное дошкольное образовательное учреждение   «Детский сад комбинированного вида №33 «Незабудка»  г. Альметьевска»</vt:lpstr>
      <vt:lpstr>Слайд 3</vt:lpstr>
      <vt:lpstr>Слайд 4</vt:lpstr>
      <vt:lpstr>Слайд 5</vt:lpstr>
      <vt:lpstr>Слайд 6</vt:lpstr>
      <vt:lpstr>Слайд 7</vt:lpstr>
      <vt:lpstr>Руководитель Муниципального автономного дошкольного образовательного учреждения  «Детский сад комбинированного вида №33 «Незабудка» г. Альметьевска»</vt:lpstr>
      <vt:lpstr>        Содержание образовательного процесса  выстроено в соответствии  с основной общеобразовательной программой детского сада, содержание которой  соответствует специфике национально – культурных, демографических условий и программами, допущенными Министерством образования и науки Российской Федерации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           Әлмәт буйлап сәяхәткә             Шулай уйнап чыгабыз.</vt:lpstr>
      <vt:lpstr>Слайд 28</vt:lpstr>
      <vt:lpstr>Слайд 29</vt:lpstr>
      <vt:lpstr> Итоги по обучению детей татарскому / родному языку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Республиканский конкурс  «Лучший билингвальный детский сад»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Admin</cp:lastModifiedBy>
  <cp:revision>168</cp:revision>
  <dcterms:created xsi:type="dcterms:W3CDTF">2005-01-01T00:17:10Z</dcterms:created>
  <dcterms:modified xsi:type="dcterms:W3CDTF">2013-10-29T18:17:05Z</dcterms:modified>
</cp:coreProperties>
</file>