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62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2120082"/>
            <a:ext cx="770485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                </a:t>
            </a:r>
            <a:r>
              <a:rPr lang="ru-RU" sz="3600" b="1" dirty="0" smtClean="0">
                <a:solidFill>
                  <a:srgbClr val="0070C0"/>
                </a:solidFill>
              </a:rPr>
              <a:t>Совокупность  </a:t>
            </a:r>
          </a:p>
          <a:p>
            <a:pPr algn="just"/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</a:rPr>
              <a:t>           индивидуально-типологических </a:t>
            </a:r>
            <a:r>
              <a:rPr lang="ru-RU" sz="3600" b="1" dirty="0">
                <a:solidFill>
                  <a:srgbClr val="0070C0"/>
                </a:solidFill>
              </a:rPr>
              <a:t>особенностей человека, характеризующих динамическую и эмоциональную сторону его деятельности и </a:t>
            </a:r>
            <a:r>
              <a:rPr lang="ru-RU" sz="3600" b="1" dirty="0" smtClean="0">
                <a:solidFill>
                  <a:srgbClr val="0070C0"/>
                </a:solidFill>
              </a:rPr>
              <a:t>поведения.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6360" y="925488"/>
            <a:ext cx="5855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Темперамент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318" y="116632"/>
            <a:ext cx="3084513" cy="299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хороший фон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6360" y="3158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838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988840"/>
            <a:ext cx="806489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200" dirty="0">
                <a:solidFill>
                  <a:prstClr val="black"/>
                </a:solidFill>
                <a:latin typeface="Georgia"/>
              </a:rPr>
              <a:t>Проявление строгости, требовательности к ребёнку, контроль его действий и поступков.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200" dirty="0">
                <a:solidFill>
                  <a:prstClr val="black"/>
                </a:solidFill>
                <a:latin typeface="Georgia"/>
              </a:rPr>
              <a:t>Обращать внимание на мелкие нарушения со стороны ребёнка (не убрал игрушки).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200" dirty="0">
                <a:solidFill>
                  <a:prstClr val="black"/>
                </a:solidFill>
                <a:latin typeface="Georgia"/>
              </a:rPr>
              <a:t>Необходимо, чтобы начатое дело доводилось до конца с хорошим качеством.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200" dirty="0">
                <a:solidFill>
                  <a:prstClr val="black"/>
                </a:solidFill>
                <a:latin typeface="Georgia"/>
              </a:rPr>
              <a:t>Целесообразно небрежно выполненную работу предложить выполнить заново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200" dirty="0">
                <a:solidFill>
                  <a:prstClr val="black"/>
                </a:solidFill>
                <a:latin typeface="Georgia"/>
              </a:rPr>
              <a:t>Важно формировать у ребёнка устойчивые интересы. Не допускать частой смены деятельности.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200" dirty="0">
                <a:solidFill>
                  <a:prstClr val="black"/>
                </a:solidFill>
                <a:latin typeface="Georgia"/>
              </a:rPr>
              <a:t>Учить внимательно, относиться к товарищам, стремиться, чтобы складывались прочные, устойчивые отношения.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16632"/>
            <a:ext cx="7128792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Рекомендации по взаимодействию с детьми  сангвинического типа  темперамента</a:t>
            </a:r>
            <a:r>
              <a:rPr kumimoji="0" lang="ru-RU" sz="3100" b="1" i="0" u="none" strike="noStrike" kern="0" cap="none" spc="0" normalizeH="0" baseline="0" noProof="0" dirty="0" smtClean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12105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44824"/>
            <a:ext cx="86409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Нужно ограничивать шум, новые знакомства, количество игрушек, но в то же время приучать ребенка не бояться небольшого шума, спокойно, без тревоги относиться к новому человеку.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Нельзя повышать голос на ребенка, проявлять к нему чрезмерную требовательность, наказывать, подчеркивать его недостатки.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Целесообразно беседовать с ребенком, так как он отличается внушаемостью. Говорить нужно мягко, </a:t>
            </a:r>
            <a:r>
              <a:rPr lang="ru-RU" altLang="ru-RU" sz="2000" dirty="0" err="1">
                <a:solidFill>
                  <a:prstClr val="black"/>
                </a:solidFill>
                <a:latin typeface="Georgia"/>
              </a:rPr>
              <a:t>убеждающе</a:t>
            </a: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, но уверенно, определенно.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Ребенку полезно заниматься спортом.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Необходимо разнообразить жизнь ребенка.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Надо привлекать ребенка к совместному труду со взрослыми.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Важно развивать у него общительность.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Необходимо поддерживать у него положительные эмоции, проявлять по отношению к нему доброжелательность, чуткость.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16632"/>
            <a:ext cx="7848872" cy="1584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Рекомендации по взаимодействию с детьми  меланхолического типа темперамента</a:t>
            </a:r>
            <a:r>
              <a:rPr kumimoji="0" lang="ru-RU" sz="3100" b="1" i="0" u="none" strike="noStrike" kern="0" cap="none" spc="0" normalizeH="0" baseline="0" noProof="0" dirty="0" smtClean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57339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3859" y="2420888"/>
            <a:ext cx="8496944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 err="1">
                <a:solidFill>
                  <a:prstClr val="black"/>
                </a:solidFill>
                <a:latin typeface="Georgia"/>
              </a:rPr>
              <a:t>психоэтюды</a:t>
            </a: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 на раскрепощение;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упражнения на произвольность чувств;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игры на гармонизацию осознания имени, притязания на признание;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игры на свободное выражение своего мнения;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упражнения на развитие сообразительности;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Игры и упражнения  на преодоление замкнутости 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релаксационные упражнения;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арт-терапия;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 err="1">
                <a:solidFill>
                  <a:prstClr val="black"/>
                </a:solidFill>
                <a:latin typeface="Georgia"/>
              </a:rPr>
              <a:t>кинезиологические</a:t>
            </a: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 упражнения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620688"/>
            <a:ext cx="7272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</a:t>
            </a:r>
            <a:r>
              <a:rPr kumimoji="0" lang="ru-RU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гры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и упражнения для детей с преобладанием флегматического и меланхолического темперамента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2290" name="Picture 2" descr="C:\Users\admin\Desktop\электронная картотека психолога\110795248_0_a3e9d_7d28ae27_L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15678">
            <a:off x="6094438" y="3802756"/>
            <a:ext cx="3438236" cy="3055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670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132856"/>
            <a:ext cx="878497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 </a:t>
            </a:r>
            <a:r>
              <a:rPr lang="ru-RU" altLang="ru-RU" sz="2000" dirty="0" err="1">
                <a:solidFill>
                  <a:prstClr val="black"/>
                </a:solidFill>
                <a:latin typeface="Georgia"/>
              </a:rPr>
              <a:t>психоэтюды</a:t>
            </a: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 на регуляцию эмоций;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упражнения на произвольность поведения и чувств;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игры на гармонизацию прав и обязанностей;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упражнения на развитие произвольного внимания;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релаксационные упражнения;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упражнения на развитие дыхания;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упражнения на развитие мелкой моторики;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коммуникативные игры через невербальные средства общения;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игры с водой, песком;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массаж и самомассаж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88640"/>
            <a:ext cx="734481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</a:t>
            </a:r>
            <a:r>
              <a:rPr kumimoji="0" lang="ru-RU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гры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и упражнения для детей  преобладанием холерического и сангвинического темперамента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3316" name="Picture 4" descr="C:\Users\admin\Desktop\50352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228938"/>
            <a:ext cx="3009900" cy="363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22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970967"/>
            <a:ext cx="7542584" cy="3250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dirty="0" err="1">
                <a:solidFill>
                  <a:prstClr val="black"/>
                </a:solidFill>
                <a:latin typeface="Georgia"/>
              </a:rPr>
              <a:t>А.Баркан</a:t>
            </a:r>
            <a:r>
              <a:rPr lang="ru-RU" altLang="ru-RU" dirty="0">
                <a:solidFill>
                  <a:prstClr val="black"/>
                </a:solidFill>
                <a:latin typeface="Georgia"/>
              </a:rPr>
              <a:t>  Плохие привычки хороших детей.- М., 2003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dirty="0">
                <a:solidFill>
                  <a:prstClr val="black"/>
                </a:solidFill>
                <a:latin typeface="Georgia"/>
              </a:rPr>
              <a:t>Волков Б.С., Волкова Н.В. Задачи и упражнения по детской психологии. – М., 1991. 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dirty="0" err="1">
                <a:solidFill>
                  <a:prstClr val="black"/>
                </a:solidFill>
                <a:latin typeface="Georgia"/>
              </a:rPr>
              <a:t>Гамезо</a:t>
            </a:r>
            <a:r>
              <a:rPr lang="ru-RU" altLang="ru-RU" dirty="0">
                <a:solidFill>
                  <a:prstClr val="black"/>
                </a:solidFill>
                <a:latin typeface="Georgia"/>
              </a:rPr>
              <a:t> М.В. Атлас по психологии. – М., 1986.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dirty="0">
                <a:solidFill>
                  <a:prstClr val="black"/>
                </a:solidFill>
                <a:latin typeface="Georgia"/>
              </a:rPr>
              <a:t>Ильина М.Н. Тесты для детей. – М., 1997.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dirty="0">
                <a:solidFill>
                  <a:prstClr val="black"/>
                </a:solidFill>
                <a:latin typeface="Georgia"/>
              </a:rPr>
              <a:t>Ковальчук Я.И. Индивидуальный подход в воспитании ребёнка. – М., 1981.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dirty="0">
                <a:solidFill>
                  <a:prstClr val="black"/>
                </a:solidFill>
                <a:latin typeface="Georgia"/>
              </a:rPr>
              <a:t>Коломенский Я.Л. Человек: психология. – М., 1986.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dirty="0">
                <a:solidFill>
                  <a:prstClr val="black"/>
                </a:solidFill>
                <a:latin typeface="Georgia"/>
              </a:rPr>
              <a:t>Клюева Н.В. Учим детей общению. – Ярославль, 1997.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dirty="0">
                <a:solidFill>
                  <a:prstClr val="black"/>
                </a:solidFill>
                <a:latin typeface="Georgia"/>
              </a:rPr>
              <a:t>Мухина В.С. Детская психология. – М., 1985.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07704" y="260648"/>
            <a:ext cx="370654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Литература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1266" name="Picture 2" descr="C:\Users\admin\Desktop\электронная картотека психолога\malchik-i-devochk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918" y="3802757"/>
            <a:ext cx="3046539" cy="3055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34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327" y="188640"/>
            <a:ext cx="4773613" cy="189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395536" y="1172227"/>
            <a:ext cx="3057222" cy="954396"/>
          </a:xfrm>
          <a:prstGeom prst="wedgeRoundRectCallout">
            <a:avLst>
              <a:gd name="adj1" fmla="val 78587"/>
              <a:gd name="adj2" fmla="val -116102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prstClr val="black"/>
                </a:solidFill>
                <a:latin typeface="Arial" charset="0"/>
              </a:rPr>
              <a:t>Скорость возникновения психических процессов</a:t>
            </a:r>
            <a:endParaRPr lang="ru-RU" altLang="ru-RU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79512" y="3573016"/>
            <a:ext cx="2362472" cy="1080120"/>
          </a:xfrm>
          <a:prstGeom prst="wedgeRoundRectCallout">
            <a:avLst>
              <a:gd name="adj1" fmla="val 128091"/>
              <a:gd name="adj2" fmla="val -200354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prstClr val="black"/>
                </a:solidFill>
                <a:latin typeface="Arial" charset="0"/>
              </a:rPr>
              <a:t>Направленность психической деятельности</a:t>
            </a:r>
            <a:r>
              <a:rPr lang="ru-RU" altLang="ru-RU" dirty="0">
                <a:solidFill>
                  <a:prstClr val="black"/>
                </a:solidFill>
                <a:latin typeface="Arial" charset="0"/>
              </a:rPr>
              <a:t> 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029816" y="5220925"/>
            <a:ext cx="3024336" cy="1061270"/>
          </a:xfrm>
          <a:prstGeom prst="wedgeRoundRectCallout">
            <a:avLst>
              <a:gd name="adj1" fmla="val 89856"/>
              <a:gd name="adj2" fmla="val -354504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prstClr val="black"/>
                </a:solidFill>
                <a:latin typeface="Arial" charset="0"/>
              </a:rPr>
              <a:t>Направленность психической деятельности</a:t>
            </a:r>
            <a:r>
              <a:rPr lang="ru-RU" altLang="ru-RU" dirty="0">
                <a:solidFill>
                  <a:prstClr val="black"/>
                </a:solidFill>
                <a:latin typeface="Arial" charset="0"/>
              </a:rPr>
              <a:t> </a:t>
            </a: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4499992" y="4127496"/>
            <a:ext cx="2523173" cy="1151570"/>
          </a:xfrm>
          <a:prstGeom prst="wedgeRoundRectCallout">
            <a:avLst>
              <a:gd name="adj1" fmla="val 30083"/>
              <a:gd name="adj2" fmla="val -236191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black"/>
                </a:solidFill>
                <a:latin typeface="Arial" charset="0"/>
              </a:rPr>
              <a:t>Интенсивность психических процессов</a:t>
            </a:r>
            <a:r>
              <a:rPr lang="ru-RU" dirty="0">
                <a:solidFill>
                  <a:prstClr val="black"/>
                </a:solidFill>
                <a:latin typeface="Arial" charset="0"/>
              </a:rPr>
              <a:t> </a:t>
            </a: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876256" y="5501139"/>
            <a:ext cx="2016224" cy="1061270"/>
          </a:xfrm>
          <a:prstGeom prst="wedgeRoundRectCallout">
            <a:avLst>
              <a:gd name="adj1" fmla="val 12435"/>
              <a:gd name="adj2" fmla="val -379545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black"/>
                </a:solidFill>
                <a:latin typeface="Arial" charset="0"/>
              </a:rPr>
              <a:t>Темп и ритм деятельности</a:t>
            </a:r>
            <a:r>
              <a:rPr lang="ru-RU" dirty="0">
                <a:solidFill>
                  <a:prstClr val="black"/>
                </a:solidFill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056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099601"/>
              </p:ext>
            </p:extLst>
          </p:nvPr>
        </p:nvGraphicFramePr>
        <p:xfrm>
          <a:off x="107505" y="980728"/>
          <a:ext cx="8856984" cy="5688632"/>
        </p:xfrm>
        <a:graphic>
          <a:graphicData uri="http://schemas.openxmlformats.org/drawingml/2006/table">
            <a:tbl>
              <a:tblPr firstRow="1" bandRow="1"/>
              <a:tblGrid>
                <a:gridCol w="2271022"/>
                <a:gridCol w="2422424"/>
                <a:gridCol w="2119620"/>
                <a:gridCol w="2043918"/>
              </a:tblGrid>
              <a:tr h="22322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75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Холерик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75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Сангвиник</a:t>
                      </a: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75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Флегматик</a:t>
                      </a: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75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Меланхолик</a:t>
                      </a: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/>
                    </a:solidFill>
                  </a:tcPr>
                </a:tc>
              </a:tr>
              <a:tr h="34563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endParaRPr lang="ru-RU" sz="1800" dirty="0"/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endParaRPr lang="ru-RU" sz="1800" dirty="0"/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endParaRPr lang="ru-RU" sz="1800" dirty="0"/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endParaRPr lang="ru-RU" sz="1800" dirty="0"/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55576" y="0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Основные типы темперамента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" y="3140968"/>
            <a:ext cx="2592505" cy="1939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6522" y="4979821"/>
            <a:ext cx="2646363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206" y="3153320"/>
            <a:ext cx="2573337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695" y="4974735"/>
            <a:ext cx="2489305" cy="1809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940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772816"/>
            <a:ext cx="83529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имеет сильную, подвижную, неуравновешенную нервную систему с преобладанием процесса  возбуждения над процессом торможения;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 все реакции ребенка носят ярко выраженный характер;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выразительная мимика лица, резкие, порывистые жесты, быстрая, громкая речь;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поведение отличается выраженной направленностью;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высокая двигательная активность;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ситуации, в которых надо сдержать себя, ограничить свои желания, вызывают у него чувство протеста;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излишне подвижен, шумлив, импульсивен, вспыльчив;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 с трудом подчиняется установленным правилам, конфликтует из-за игрушек, правил игры;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 обижается на замечания взрослых.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872" y="386005"/>
            <a:ext cx="3458336" cy="117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111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628800"/>
            <a:ext cx="7992888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имеет сильную, подвижную, уравновешенную нервную систему, отличающуюся пластичностью и податливостью 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активен, имеют живую мимику, пользуется жестами, говорит быстро и громко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ровное, спокойное, жизнерадостное настроение, без резких переходов;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легкая приспособляемость к любым условиям;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живо откликается на все, что видит и слышит, задает много вопросов;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способен быстро переключаться с одного занятия на другое;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 неустойчивость (поведения, интересов, привязанностей);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 быстро устает от однообразия</a:t>
            </a:r>
            <a:endParaRPr lang="ru-RU" alt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2627784" y="188640"/>
            <a:ext cx="3463840" cy="1196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014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412776"/>
            <a:ext cx="806489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имеет сильную, уравновешенную, но малоподвижную, нервную систему;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мимика слабо выражена, нет лишних движений и жестов, речь неторопливая, с паузами;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способен длительное время  заниматься, не уставая от однообразных, повторяющихся действий.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</a:t>
            </a: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ривычки, навыки формируются долго, но, сформировавшись, становятся прочными;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неуютно чувствует себя в незнакомой обстановке, неохотно знакомится с новыми людьми;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 поведение отличается устойчивостью;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 вялость, низкая активность, замедленный темп действий;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стремление к усидчивости, тщательности, добросовестности, надежности во всех проявлениях.</a:t>
            </a:r>
            <a:endParaRPr lang="ru-RU" alt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744" y="0"/>
            <a:ext cx="2880320" cy="1703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210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132856"/>
            <a:ext cx="828092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имеет  слабую нервную систему, быстро наступает утомление нервных клеток, слабые процессы возбуждения и торможения;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отличается ранимостью, чуткостью, чувства глубоки, длительны, но внешне почти не выражаются;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предпочитает спокойную деятельность, не требующую движений;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ребёнок говорит тихо, нерешительно, запинается;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быстро устает от шума,  новых людей,  замечаний;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Georgia"/>
              </a:rPr>
              <a:t>с трудом формируются навыки, долго не складываются привычки, но всё, что сформировалось, отличается прочностью, надёжностью, устойчивостью и не требует дополнительного контроля.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301" y="548680"/>
            <a:ext cx="4575389" cy="1250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801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276872"/>
            <a:ext cx="8208912" cy="4561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200" dirty="0">
                <a:solidFill>
                  <a:prstClr val="black"/>
                </a:solidFill>
                <a:latin typeface="Georgia"/>
              </a:rPr>
              <a:t>С пониманием относиться к проявлению активности ребёнка.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200" dirty="0">
                <a:solidFill>
                  <a:prstClr val="black"/>
                </a:solidFill>
                <a:latin typeface="Georgia"/>
              </a:rPr>
              <a:t>Говорить с ребенком спокойно, тихим голосом, но требовательно, без уговоров.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200" dirty="0">
                <a:solidFill>
                  <a:prstClr val="black"/>
                </a:solidFill>
                <a:latin typeface="Georgia"/>
              </a:rPr>
              <a:t>Ограничивать всё, что возбуждает нервную систему ребёнка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200" dirty="0">
                <a:solidFill>
                  <a:prstClr val="black"/>
                </a:solidFill>
                <a:latin typeface="Georgia"/>
              </a:rPr>
              <a:t>Развивать у ребёнка сосредоточенное внимание.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200" dirty="0">
                <a:solidFill>
                  <a:prstClr val="black"/>
                </a:solidFill>
                <a:latin typeface="Georgia"/>
              </a:rPr>
              <a:t>Воспитывать у ребёнка умение управлять собой (игры с командами, с внезапными остановками “Замри”, где он будет подчиняться).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200" dirty="0">
                <a:solidFill>
                  <a:prstClr val="black"/>
                </a:solidFill>
                <a:latin typeface="Georgia"/>
              </a:rPr>
              <a:t>Приучать его к правилам общения.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ru-RU" altLang="ru-RU" sz="2200" dirty="0">
                <a:solidFill>
                  <a:prstClr val="black"/>
                </a:solidFill>
                <a:latin typeface="Georgia"/>
              </a:rPr>
              <a:t>Строго соблюдать режим дня.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332656"/>
            <a:ext cx="784887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1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Рекомендации по взаимодействию с детьми  холерического типа темперамента</a:t>
            </a:r>
            <a:r>
              <a:rPr kumimoji="0" lang="ru-RU" sz="3100" b="1" i="0" u="none" strike="noStrike" kern="0" cap="none" spc="0" normalizeH="0" baseline="0" noProof="0" dirty="0" smtClean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3472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340768"/>
            <a:ext cx="82089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marR="0" lvl="0" indent="-27305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</a:rPr>
              <a:t>Нельзя применять окрики, угрозы, </a:t>
            </a:r>
            <a:r>
              <a:rPr kumimoji="0" lang="ru-RU" altLang="ru-RU" sz="2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</a:rPr>
              <a:t>поторапливание</a:t>
            </a: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</a:rPr>
              <a:t>.</a:t>
            </a:r>
          </a:p>
          <a:p>
            <a:pPr marL="273050" marR="0" lvl="0" indent="-27305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</a:rPr>
              <a:t>Не следует отстранять ребёнка от той деятельности, которая требует приложения усилий.</a:t>
            </a:r>
          </a:p>
          <a:p>
            <a:pPr marL="273050" marR="0" lvl="0" indent="-27305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</a:rPr>
              <a:t>Следует чаще хвалить его за скорые действия.</a:t>
            </a:r>
          </a:p>
          <a:p>
            <a:pPr marL="273050" marR="0" lvl="0" indent="-27305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</a:rPr>
              <a:t>Необходимо ставить ребёнка в условия, когда необходимо быстрые действия (полезны игры соревновательного характера).</a:t>
            </a:r>
          </a:p>
          <a:p>
            <a:pPr marL="273050" marR="0" lvl="0" indent="-27305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</a:rPr>
              <a:t>Следует побуждать ребёнка к движению (гимнастика, подвижные игры, плавание, бег).</a:t>
            </a:r>
          </a:p>
          <a:p>
            <a:pPr marL="273050" marR="0" lvl="0" indent="-27305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</a:rPr>
              <a:t>Побуждать ребёнка к игре, труду, конструированию – активизировать его.</a:t>
            </a:r>
          </a:p>
          <a:p>
            <a:pPr marL="273050" marR="0" lvl="0" indent="-27305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</a:rPr>
              <a:t>Нельзя резко обрывать ребёнка. Необходимо предупреждать его за несколько минут о смене вида деятельности.</a:t>
            </a:r>
          </a:p>
          <a:p>
            <a:pPr marL="273050" marR="0" lvl="0" indent="-27305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</a:rPr>
              <a:t>Привлекать ребёнка к деятельности в коллективе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16632"/>
            <a:ext cx="8208912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Рекомендации по взаимодействию с детьми  флегматического типа  темперамента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98145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72</TotalTime>
  <Words>1007</Words>
  <Application>Microsoft Office PowerPoint</Application>
  <PresentationFormat>Экран (4:3)</PresentationFormat>
  <Paragraphs>107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9</cp:revision>
  <dcterms:created xsi:type="dcterms:W3CDTF">2016-02-01T09:04:59Z</dcterms:created>
  <dcterms:modified xsi:type="dcterms:W3CDTF">2016-02-01T10:28:28Z</dcterms:modified>
</cp:coreProperties>
</file>