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5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05.10.2015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05.10.2015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05.10.2015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05.10.2015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05.10.2015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966730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Скругленный прямоугольник 2"/>
          <p:cNvSpPr/>
          <p:nvPr/>
        </p:nvSpPr>
        <p:spPr>
          <a:xfrm>
            <a:off x="1043608" y="5445224"/>
            <a:ext cx="2880320"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smtClean="0">
                <a:solidFill>
                  <a:srgbClr val="FFFF00"/>
                </a:solidFill>
              </a:rPr>
              <a:t>Подготовила: </a:t>
            </a:r>
          </a:p>
          <a:p>
            <a:pPr algn="ctr"/>
            <a:r>
              <a:rPr lang="ru-RU" sz="2000" b="1" i="1" dirty="0" smtClean="0">
                <a:solidFill>
                  <a:srgbClr val="FFFF00"/>
                </a:solidFill>
              </a:rPr>
              <a:t>педагог-психолог Харисова Р.Р.</a:t>
            </a:r>
            <a:endParaRPr lang="ru-RU" sz="2000" b="1" i="1" dirty="0">
              <a:solidFill>
                <a:srgbClr val="FFFF00"/>
              </a:solidFill>
            </a:endParaRPr>
          </a:p>
        </p:txBody>
      </p:sp>
      <p:sp>
        <p:nvSpPr>
          <p:cNvPr id="4" name="TextBox 3"/>
          <p:cNvSpPr txBox="1"/>
          <p:nvPr/>
        </p:nvSpPr>
        <p:spPr>
          <a:xfrm>
            <a:off x="467544" y="1510045"/>
            <a:ext cx="7416824" cy="2585323"/>
          </a:xfrm>
          <a:prstGeom prst="rect">
            <a:avLst/>
          </a:prstGeom>
          <a:noFill/>
        </p:spPr>
        <p:txBody>
          <a:bodyPr wrap="square" rtlCol="0">
            <a:spAutoFit/>
          </a:bodyPr>
          <a:lstStyle/>
          <a:p>
            <a:pPr algn="ctr"/>
            <a:r>
              <a:rPr lang="ru-RU" sz="5400" b="1" smtClean="0">
                <a:solidFill>
                  <a:srgbClr val="C00000"/>
                </a:solidFill>
                <a:latin typeface="Arial Black" pitchFamily="34" charset="0"/>
                <a:cs typeface="Aparajita" pitchFamily="34" charset="0"/>
              </a:rPr>
              <a:t>«Секреты психологического здоровья» </a:t>
            </a:r>
            <a:endParaRPr lang="ru-RU" sz="5400" b="1" dirty="0">
              <a:solidFill>
                <a:srgbClr val="C00000"/>
              </a:solidFill>
              <a:latin typeface="Arial Black" pitchFamily="34" charset="0"/>
              <a:cs typeface="Aparajita" pitchFamily="34" charset="0"/>
            </a:endParaRPr>
          </a:p>
        </p:txBody>
      </p:sp>
    </p:spTree>
    <p:extLst>
      <p:ext uri="{BB962C8B-B14F-4D97-AF65-F5344CB8AC3E}">
        <p14:creationId xmlns:p14="http://schemas.microsoft.com/office/powerpoint/2010/main" val="462855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597208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5576" y="620689"/>
            <a:ext cx="7920880" cy="4524315"/>
          </a:xfrm>
          <a:prstGeom prst="rect">
            <a:avLst/>
          </a:prstGeom>
        </p:spPr>
        <p:txBody>
          <a:bodyPr wrap="square">
            <a:spAutoFit/>
          </a:bodyPr>
          <a:lstStyle/>
          <a:p>
            <a:r>
              <a:rPr lang="ru-RU" sz="2400" dirty="0">
                <a:solidFill>
                  <a:schemeClr val="accent1">
                    <a:lumMod val="50000"/>
                  </a:schemeClr>
                </a:solidFill>
              </a:rPr>
              <a:t>Нервно-психическое здоровье ребёнка – это один из критериев здоровья в целом. На современном этапе развития общества жизненный уровень большинства населения понизился, ускорился темп жизни. В связи с этим повысилась агрессивность людей, от этого страдают, в первую очередь, наши дети. Многие родители загружены работой, учёбой – вследствие этого дети часто остаются без внимания. Они испытывают дефицит общения с близкими им людьми, переживают постоянные стрессы, потому что не удовлетворяются их базовые потребности: в </a:t>
            </a:r>
            <a:r>
              <a:rPr lang="ru-RU" sz="2400" b="1" i="1" dirty="0">
                <a:solidFill>
                  <a:schemeClr val="accent1">
                    <a:lumMod val="50000"/>
                  </a:schemeClr>
                </a:solidFill>
              </a:rPr>
              <a:t>родительской любви, ласке, защищённости.</a:t>
            </a:r>
            <a:endParaRPr lang="ru-RU" sz="2400" dirty="0">
              <a:solidFill>
                <a:schemeClr val="accent1">
                  <a:lumMod val="50000"/>
                </a:schemeClr>
              </a:solidFill>
            </a:endParaRPr>
          </a:p>
        </p:txBody>
      </p:sp>
    </p:spTree>
    <p:extLst>
      <p:ext uri="{BB962C8B-B14F-4D97-AF65-F5344CB8AC3E}">
        <p14:creationId xmlns:p14="http://schemas.microsoft.com/office/powerpoint/2010/main" val="7507812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155857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 y="-1"/>
            <a:ext cx="9149715" cy="685371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11560" y="610702"/>
            <a:ext cx="8031750" cy="5539978"/>
          </a:xfrm>
          <a:prstGeom prst="rect">
            <a:avLst/>
          </a:prstGeom>
        </p:spPr>
        <p:txBody>
          <a:bodyPr wrap="square">
            <a:spAutoFit/>
          </a:bodyPr>
          <a:lstStyle/>
          <a:p>
            <a:pPr algn="ctr"/>
            <a:r>
              <a:rPr lang="ru-RU" sz="2400" b="1" dirty="0">
                <a:solidFill>
                  <a:srgbClr val="FFFF00"/>
                </a:solidFill>
              </a:rPr>
              <a:t>Осложнённые варианты психического развития детей</a:t>
            </a:r>
            <a:r>
              <a:rPr lang="ru-RU" sz="2400" b="1" dirty="0" smtClean="0">
                <a:solidFill>
                  <a:srgbClr val="FFFF00"/>
                </a:solidFill>
              </a:rPr>
              <a:t>:</a:t>
            </a:r>
          </a:p>
          <a:p>
            <a:pPr algn="ctr"/>
            <a:endParaRPr lang="ru-RU" sz="2400" dirty="0">
              <a:solidFill>
                <a:srgbClr val="FFFF00"/>
              </a:solidFill>
            </a:endParaRPr>
          </a:p>
          <a:p>
            <a:pPr marL="285750" indent="-285750">
              <a:buFont typeface="Wingdings" pitchFamily="2" charset="2"/>
              <a:buChar char="v"/>
            </a:pPr>
            <a:r>
              <a:rPr lang="ru-RU" b="1" i="1" dirty="0"/>
              <a:t>невротические состояния </a:t>
            </a:r>
            <a:r>
              <a:rPr lang="ru-RU" dirty="0"/>
              <a:t>– проявляются в эмоциональных срывах, неустойчивости поведения, агрессивности или же вялости, апатичности. Они связаны иногда с плохим самочувствием, усталостью или с конкретной </a:t>
            </a:r>
            <a:r>
              <a:rPr lang="ru-RU" dirty="0" err="1"/>
              <a:t>эмоциогенной</a:t>
            </a:r>
            <a:r>
              <a:rPr lang="ru-RU" dirty="0"/>
              <a:t> ситуацией (отобрали любимую игрушку, обидели). </a:t>
            </a:r>
            <a:r>
              <a:rPr lang="ru-RU" dirty="0" smtClean="0"/>
              <a:t>Когда разрешается </a:t>
            </a:r>
            <a:r>
              <a:rPr lang="ru-RU" smtClean="0"/>
              <a:t>ситуация, нежелательные </a:t>
            </a:r>
            <a:r>
              <a:rPr lang="ru-RU" dirty="0"/>
              <a:t>проявления проходят. </a:t>
            </a:r>
            <a:r>
              <a:rPr lang="ru-RU" dirty="0" smtClean="0"/>
              <a:t> </a:t>
            </a:r>
            <a:endParaRPr lang="ru-RU" dirty="0"/>
          </a:p>
          <a:p>
            <a:pPr marL="285750" indent="-285750">
              <a:buFont typeface="Wingdings" pitchFamily="2" charset="2"/>
              <a:buChar char="v"/>
            </a:pPr>
            <a:r>
              <a:rPr lang="ru-RU" b="1" i="1" dirty="0"/>
              <a:t>аутизм </a:t>
            </a:r>
            <a:r>
              <a:rPr lang="ru-RU" dirty="0"/>
              <a:t>– проявляется в замкнутости, отстранённости, в погруженности в собственный, непонятный для окружающих, мир. Эмоции стёрты, мимика невыразительна, с детьми трудно, а порой невозможно вступить в общение. Такие дети мало разговаривают, не играют со сверстниками. Им совсем не свойственны ни эмоциональное сопереживание, ни сочувствие кому-либо;</a:t>
            </a:r>
          </a:p>
          <a:p>
            <a:pPr marL="285750" indent="-285750">
              <a:buFont typeface="Wingdings" pitchFamily="2" charset="2"/>
              <a:buChar char="v"/>
            </a:pPr>
            <a:r>
              <a:rPr lang="ru-RU" b="1" i="1" dirty="0" err="1"/>
              <a:t>гиперактивность</a:t>
            </a:r>
            <a:r>
              <a:rPr lang="ru-RU" b="1" i="1" dirty="0"/>
              <a:t> с нарушением внимания</a:t>
            </a:r>
            <a:r>
              <a:rPr lang="ru-RU" dirty="0"/>
              <a:t> – носит характер синдрома, т.е. целого блока специфических проблем. Дети подвижны, расторможены, импульсивны, у них недостаточно развиты процессы внимания, им трудно сосредоточиться, снижена работоспособность, повышена утомляемость, плохо развиты движения руки. Такие дети, несмотря на достаточно высокий уровень способностей, плохо учатся, постоянно конфликтуют со сверстниками, им невыносимо трудно что-либо делать совместно с другими.</a:t>
            </a:r>
          </a:p>
        </p:txBody>
      </p:sp>
    </p:spTree>
    <p:extLst>
      <p:ext uri="{BB962C8B-B14F-4D97-AF65-F5344CB8AC3E}">
        <p14:creationId xmlns:p14="http://schemas.microsoft.com/office/powerpoint/2010/main" val="3848677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0187954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44"/>
            <a:ext cx="9143999" cy="68622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260648"/>
            <a:ext cx="8208912" cy="5663089"/>
          </a:xfrm>
          <a:prstGeom prst="rect">
            <a:avLst/>
          </a:prstGeom>
        </p:spPr>
        <p:txBody>
          <a:bodyPr wrap="square">
            <a:spAutoFit/>
          </a:bodyPr>
          <a:lstStyle/>
          <a:p>
            <a:pPr algn="ctr"/>
            <a:r>
              <a:rPr lang="ru-RU" sz="2000" b="1" dirty="0">
                <a:solidFill>
                  <a:srgbClr val="FF0000"/>
                </a:solidFill>
              </a:rPr>
              <a:t>Основными способами снижения всех этих состояний являются</a:t>
            </a:r>
            <a:r>
              <a:rPr lang="ru-RU" sz="2000" b="1" dirty="0"/>
              <a:t> </a:t>
            </a:r>
            <a:endParaRPr lang="ru-RU" sz="2000" b="1" dirty="0" smtClean="0"/>
          </a:p>
          <a:p>
            <a:pPr algn="ctr"/>
            <a:r>
              <a:rPr lang="ru-RU" b="1" i="1" dirty="0" smtClean="0">
                <a:solidFill>
                  <a:srgbClr val="002060"/>
                </a:solidFill>
              </a:rPr>
              <a:t>игры</a:t>
            </a:r>
            <a:r>
              <a:rPr lang="ru-RU" b="1" i="1" dirty="0"/>
              <a:t>, </a:t>
            </a:r>
            <a:r>
              <a:rPr lang="ru-RU" b="1" i="1" dirty="0">
                <a:solidFill>
                  <a:srgbClr val="002060"/>
                </a:solidFill>
              </a:rPr>
              <a:t>хоровое пение, участие в самодеятельности, творческая деятельность (лепка, рисование, пересказ, придумывание сказок, сочинение стихов), аутогенная </a:t>
            </a:r>
            <a:r>
              <a:rPr lang="ru-RU" b="1" i="1" dirty="0" smtClean="0">
                <a:solidFill>
                  <a:srgbClr val="002060"/>
                </a:solidFill>
              </a:rPr>
              <a:t>тренировка</a:t>
            </a:r>
            <a:r>
              <a:rPr lang="ru-RU" b="1" i="1" dirty="0">
                <a:solidFill>
                  <a:srgbClr val="002060"/>
                </a:solidFill>
              </a:rPr>
              <a:t>. </a:t>
            </a:r>
            <a:r>
              <a:rPr lang="ru-RU" dirty="0" smtClean="0">
                <a:solidFill>
                  <a:srgbClr val="002060"/>
                </a:solidFill>
              </a:rPr>
              <a:t> </a:t>
            </a:r>
            <a:endParaRPr lang="ru-RU" dirty="0">
              <a:solidFill>
                <a:srgbClr val="002060"/>
              </a:solidFill>
            </a:endParaRPr>
          </a:p>
          <a:p>
            <a:pPr algn="ctr"/>
            <a:r>
              <a:rPr lang="ru-RU" dirty="0">
                <a:solidFill>
                  <a:srgbClr val="002060"/>
                </a:solidFill>
              </a:rPr>
              <a:t>Остановимся подробнее на ведущем способе. Игра для ребёнка – это естественное состояние, играми он удовлетворяет непреодолимую потребность в движении, проявляет творческие силы, развивает свои способности, воспитывается с нравственной стороны и, наконец, приобретает массу всевозможных знаний.</a:t>
            </a:r>
          </a:p>
          <a:p>
            <a:pPr algn="ctr"/>
            <a:r>
              <a:rPr lang="ru-RU" dirty="0">
                <a:solidFill>
                  <a:srgbClr val="002060"/>
                </a:solidFill>
              </a:rPr>
              <a:t>Игры очень разнообразны: дети играют в одиночку и группами; игры со строительным материалом, настольные игры, сюжетно-ролевые, театрализованные, подвижные игры, хороводные и музыкальные игры.</a:t>
            </a:r>
          </a:p>
          <a:p>
            <a:pPr algn="ctr"/>
            <a:r>
              <a:rPr lang="ru-RU" dirty="0">
                <a:solidFill>
                  <a:srgbClr val="002060"/>
                </a:solidFill>
              </a:rPr>
              <a:t>Все эти игры могут быть как </a:t>
            </a:r>
            <a:r>
              <a:rPr lang="ru-RU" i="1" dirty="0">
                <a:solidFill>
                  <a:srgbClr val="002060"/>
                </a:solidFill>
              </a:rPr>
              <a:t>свободными</a:t>
            </a:r>
            <a:r>
              <a:rPr lang="ru-RU" dirty="0">
                <a:solidFill>
                  <a:srgbClr val="002060"/>
                </a:solidFill>
              </a:rPr>
              <a:t>, когда дети играют во что хотят и как хотят, – эти игры дают материал для наблюдений: в них ярко выступают индивидуальные черты каждого ребёнка; так и </a:t>
            </a:r>
            <a:r>
              <a:rPr lang="ru-RU" i="1" dirty="0">
                <a:solidFill>
                  <a:srgbClr val="002060"/>
                </a:solidFill>
              </a:rPr>
              <a:t>организованными</a:t>
            </a:r>
            <a:r>
              <a:rPr lang="ru-RU" dirty="0">
                <a:solidFill>
                  <a:srgbClr val="002060"/>
                </a:solidFill>
              </a:rPr>
              <a:t>, которые тоже знакомят с детьми и не только, они служат для развития внимания, находчивости, умения управлять собой и подчиняться правилам, а главное – для развития чувства товарищества. Игры заменяют порой гимнастику, давая детям возможность воспроизводить массу разнообразных движений.</a:t>
            </a:r>
          </a:p>
          <a:p>
            <a:r>
              <a:rPr lang="ru-RU" dirty="0" smtClean="0"/>
              <a:t> .</a:t>
            </a:r>
            <a:endParaRPr lang="ru-RU" dirty="0"/>
          </a:p>
        </p:txBody>
      </p:sp>
    </p:spTree>
    <p:extLst>
      <p:ext uri="{BB962C8B-B14F-4D97-AF65-F5344CB8AC3E}">
        <p14:creationId xmlns:p14="http://schemas.microsoft.com/office/powerpoint/2010/main" val="748296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818237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01" y="0"/>
            <a:ext cx="92532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331640" y="1772816"/>
            <a:ext cx="6264696" cy="3785652"/>
          </a:xfrm>
          <a:prstGeom prst="rect">
            <a:avLst/>
          </a:prstGeom>
        </p:spPr>
        <p:txBody>
          <a:bodyPr wrap="square">
            <a:spAutoFit/>
          </a:bodyPr>
          <a:lstStyle/>
          <a:p>
            <a:r>
              <a:rPr lang="ru-RU" sz="2400" b="1" dirty="0">
                <a:solidFill>
                  <a:srgbClr val="0070C0"/>
                </a:solidFill>
              </a:rPr>
              <a:t>И</a:t>
            </a:r>
            <a:r>
              <a:rPr lang="ru-RU" sz="2400" b="1" dirty="0" smtClean="0">
                <a:solidFill>
                  <a:srgbClr val="0070C0"/>
                </a:solidFill>
              </a:rPr>
              <a:t>грайте </a:t>
            </a:r>
            <a:r>
              <a:rPr lang="ru-RU" sz="2400" b="1" dirty="0">
                <a:solidFill>
                  <a:srgbClr val="0070C0"/>
                </a:solidFill>
              </a:rPr>
              <a:t>вместе с детьми – это замечательно </a:t>
            </a:r>
            <a:r>
              <a:rPr lang="ru-RU" sz="2400" b="1" dirty="0" err="1">
                <a:solidFill>
                  <a:srgbClr val="0070C0"/>
                </a:solidFill>
              </a:rPr>
              <a:t>оздоравливает</a:t>
            </a:r>
            <a:r>
              <a:rPr lang="ru-RU" sz="2400" b="1" dirty="0">
                <a:solidFill>
                  <a:srgbClr val="0070C0"/>
                </a:solidFill>
              </a:rPr>
              <a:t> взаимоотношения! </a:t>
            </a:r>
            <a:r>
              <a:rPr lang="ru-RU" sz="2400" dirty="0">
                <a:solidFill>
                  <a:srgbClr val="0070C0"/>
                </a:solidFill>
              </a:rPr>
              <a:t>Играя и смеясь вместе, </a:t>
            </a:r>
            <a:r>
              <a:rPr lang="ru-RU" sz="2400" dirty="0" smtClean="0">
                <a:solidFill>
                  <a:srgbClr val="0070C0"/>
                </a:solidFill>
              </a:rPr>
              <a:t>вы можете </a:t>
            </a:r>
            <a:r>
              <a:rPr lang="ru-RU" sz="2400" dirty="0">
                <a:solidFill>
                  <a:srgbClr val="0070C0"/>
                </a:solidFill>
              </a:rPr>
              <a:t>построить и оздоровить </a:t>
            </a:r>
            <a:r>
              <a:rPr lang="ru-RU" sz="2400" dirty="0" smtClean="0">
                <a:solidFill>
                  <a:srgbClr val="0070C0"/>
                </a:solidFill>
              </a:rPr>
              <a:t>ваши </a:t>
            </a:r>
            <a:r>
              <a:rPr lang="ru-RU" sz="2400" dirty="0">
                <a:solidFill>
                  <a:srgbClr val="0070C0"/>
                </a:solidFill>
              </a:rPr>
              <a:t>взаимоотношения. В игре лучше всего создаётся безопасная обстановка для общения людей, независимо от их характера и возраста. Шутки и веселье рождают сердечность, совместная игра может совершенно неожиданно перейти в наполненную ощущением праздника жизнь.</a:t>
            </a:r>
          </a:p>
        </p:txBody>
      </p:sp>
    </p:spTree>
    <p:extLst>
      <p:ext uri="{BB962C8B-B14F-4D97-AF65-F5344CB8AC3E}">
        <p14:creationId xmlns:p14="http://schemas.microsoft.com/office/powerpoint/2010/main" val="2382454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s786585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9"/>
            <a:ext cx="9144000" cy="689457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683568" y="1484782"/>
            <a:ext cx="7848872" cy="4216539"/>
          </a:xfrm>
          <a:prstGeom prst="rect">
            <a:avLst/>
          </a:prstGeom>
        </p:spPr>
        <p:txBody>
          <a:bodyPr wrap="square">
            <a:spAutoFit/>
          </a:bodyPr>
          <a:lstStyle/>
          <a:p>
            <a:r>
              <a:rPr lang="ru-RU" sz="2400" b="1" dirty="0">
                <a:solidFill>
                  <a:srgbClr val="FF0000"/>
                </a:solidFill>
              </a:rPr>
              <a:t>Рекомендации по совместной деятельности родителей с детьми от 3 до 6 лет:</a:t>
            </a:r>
            <a:endParaRPr lang="ru-RU" sz="2400" dirty="0">
              <a:solidFill>
                <a:srgbClr val="FF0000"/>
              </a:solidFill>
            </a:endParaRPr>
          </a:p>
          <a:p>
            <a:pPr marL="342900" indent="-342900">
              <a:buFont typeface="Wingdings" pitchFamily="2" charset="2"/>
              <a:buChar char="Ø"/>
            </a:pPr>
            <a:r>
              <a:rPr lang="ru-RU" sz="2000" dirty="0">
                <a:solidFill>
                  <a:srgbClr val="002060"/>
                </a:solidFill>
              </a:rPr>
              <a:t>сыграйте для ребёнка какую-нибудь роль из его любимого произведения, пригласите ребёнка присоединиться, но не настаивайте на его участии;</a:t>
            </a:r>
          </a:p>
          <a:p>
            <a:pPr marL="342900" indent="-342900">
              <a:buFont typeface="Wingdings" pitchFamily="2" charset="2"/>
              <a:buChar char="Ø"/>
            </a:pPr>
            <a:r>
              <a:rPr lang="ru-RU" sz="2000" dirty="0">
                <a:solidFill>
                  <a:srgbClr val="002060"/>
                </a:solidFill>
              </a:rPr>
              <a:t>спойте вместе детскую песенку;</a:t>
            </a:r>
          </a:p>
          <a:p>
            <a:pPr marL="342900" indent="-342900">
              <a:buFont typeface="Wingdings" pitchFamily="2" charset="2"/>
              <a:buChar char="Ø"/>
            </a:pPr>
            <a:r>
              <a:rPr lang="ru-RU" sz="2000" dirty="0">
                <a:solidFill>
                  <a:srgbClr val="002060"/>
                </a:solidFill>
              </a:rPr>
              <a:t>проговорите детские считалочки;</a:t>
            </a:r>
          </a:p>
          <a:p>
            <a:pPr marL="342900" indent="-342900">
              <a:buFont typeface="Wingdings" pitchFamily="2" charset="2"/>
              <a:buChar char="Ø"/>
            </a:pPr>
            <a:r>
              <a:rPr lang="ru-RU" sz="2000" dirty="0">
                <a:solidFill>
                  <a:srgbClr val="002060"/>
                </a:solidFill>
              </a:rPr>
              <a:t>имитируйте вместе танцы животных (кенгуру, лягушки и других);</a:t>
            </a:r>
          </a:p>
          <a:p>
            <a:pPr marL="342900" indent="-342900">
              <a:buFont typeface="Wingdings" pitchFamily="2" charset="2"/>
              <a:buChar char="Ø"/>
            </a:pPr>
            <a:r>
              <a:rPr lang="ru-RU" sz="2000" dirty="0">
                <a:solidFill>
                  <a:srgbClr val="002060"/>
                </a:solidFill>
              </a:rPr>
              <a:t>постройте вместе домик из песка или конструктора;</a:t>
            </a:r>
          </a:p>
          <a:p>
            <a:pPr marL="342900" indent="-342900">
              <a:buFont typeface="Wingdings" pitchFamily="2" charset="2"/>
              <a:buChar char="Ø"/>
            </a:pPr>
            <a:r>
              <a:rPr lang="ru-RU" sz="2000" dirty="0">
                <a:solidFill>
                  <a:srgbClr val="002060"/>
                </a:solidFill>
              </a:rPr>
              <a:t>почитайте вместе книжки;</a:t>
            </a:r>
          </a:p>
          <a:p>
            <a:pPr marL="342900" indent="-342900">
              <a:buFont typeface="Wingdings" pitchFamily="2" charset="2"/>
              <a:buChar char="Ø"/>
            </a:pPr>
            <a:r>
              <a:rPr lang="ru-RU" sz="2000" dirty="0">
                <a:solidFill>
                  <a:srgbClr val="002060"/>
                </a:solidFill>
              </a:rPr>
              <a:t>послушайте вместе аудиокассеты с записями детских произведений;</a:t>
            </a:r>
          </a:p>
          <a:p>
            <a:pPr marL="342900" indent="-342900">
              <a:buFont typeface="Wingdings" pitchFamily="2" charset="2"/>
              <a:buChar char="Ø"/>
            </a:pPr>
            <a:r>
              <a:rPr lang="ru-RU" sz="2000" dirty="0">
                <a:solidFill>
                  <a:srgbClr val="002060"/>
                </a:solidFill>
              </a:rPr>
              <a:t>поиграйте в подвижную игру.</a:t>
            </a:r>
          </a:p>
        </p:txBody>
      </p:sp>
    </p:spTree>
    <p:extLst>
      <p:ext uri="{BB962C8B-B14F-4D97-AF65-F5344CB8AC3E}">
        <p14:creationId xmlns:p14="http://schemas.microsoft.com/office/powerpoint/2010/main" val="249301653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198</Words>
  <Application>Microsoft Office PowerPoint</Application>
  <PresentationFormat>Экран (4:3)</PresentationFormat>
  <Paragraphs>25</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5</cp:revision>
  <dcterms:created xsi:type="dcterms:W3CDTF">2015-10-05T14:36:13Z</dcterms:created>
  <dcterms:modified xsi:type="dcterms:W3CDTF">2015-10-05T15:25:59Z</dcterms:modified>
</cp:coreProperties>
</file>