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8" r:id="rId2"/>
    <p:sldId id="266" r:id="rId3"/>
    <p:sldId id="283" r:id="rId4"/>
    <p:sldId id="284" r:id="rId5"/>
    <p:sldId id="285" r:id="rId6"/>
    <p:sldId id="286" r:id="rId7"/>
    <p:sldId id="257" r:id="rId8"/>
    <p:sldId id="260" r:id="rId9"/>
    <p:sldId id="274" r:id="rId10"/>
    <p:sldId id="265" r:id="rId11"/>
    <p:sldId id="292" r:id="rId12"/>
    <p:sldId id="293" r:id="rId13"/>
    <p:sldId id="275" r:id="rId14"/>
    <p:sldId id="289" r:id="rId15"/>
    <p:sldId id="291" r:id="rId16"/>
    <p:sldId id="270" r:id="rId17"/>
    <p:sldId id="271" r:id="rId18"/>
    <p:sldId id="272" r:id="rId19"/>
    <p:sldId id="273" r:id="rId20"/>
    <p:sldId id="29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380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graemsa.ru/igry-dlja-detej/pazly" TargetMode="External"/><Relationship Id="rId13" Type="http://schemas.openxmlformats.org/officeDocument/2006/relationships/image" Target="../media/image21.png"/><Relationship Id="rId3" Type="http://schemas.openxmlformats.org/officeDocument/2006/relationships/hyperlink" Target="http://www.igraemsa.ru/igry-dlja-detej/online-igry-dlja-malyshej" TargetMode="External"/><Relationship Id="rId7" Type="http://schemas.openxmlformats.org/officeDocument/2006/relationships/hyperlink" Target="http://www.igraemsa.ru/igry-dlja-detej/risovalki" TargetMode="External"/><Relationship Id="rId12" Type="http://schemas.openxmlformats.org/officeDocument/2006/relationships/hyperlink" Target="http://www.igraemsa.ru/igry-dlja-detej/azbuka" TargetMode="External"/><Relationship Id="rId2" Type="http://schemas.openxmlformats.org/officeDocument/2006/relationships/hyperlink" Target="http://www.igraemsa.ru/igry-dlja-detej/igry-dlja-devoche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igraemsa.ru/igry-dlja-detej/igry-na-logiku-i-myshlenie" TargetMode="External"/><Relationship Id="rId11" Type="http://schemas.openxmlformats.org/officeDocument/2006/relationships/hyperlink" Target="http://www.igraemsa.ru/igry-dlja-detej/matematicheskie-igry" TargetMode="External"/><Relationship Id="rId5" Type="http://schemas.openxmlformats.org/officeDocument/2006/relationships/hyperlink" Target="http://www.igraemsa.ru/igry-dlja-detej/igry-na-vnimanie-i-pamjat" TargetMode="External"/><Relationship Id="rId10" Type="http://schemas.openxmlformats.org/officeDocument/2006/relationships/hyperlink" Target="http://www.igraemsa.ru/igry-dlja-detej/krossvordy" TargetMode="External"/><Relationship Id="rId4" Type="http://schemas.openxmlformats.org/officeDocument/2006/relationships/hyperlink" Target="http://www.igraemsa.ru/igry-dlja-detej/poznavatelnye-igry" TargetMode="External"/><Relationship Id="rId9" Type="http://schemas.openxmlformats.org/officeDocument/2006/relationships/hyperlink" Target="http://www.igraemsa.ru/igry-dlja-detej/zagadki-rebusy-sharady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683568" y="476672"/>
            <a:ext cx="79928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«Детский сад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компенсирующего вида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№24 «Кук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чэчэк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2492896"/>
            <a:ext cx="7309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Развитие слухового восприятия у детей с нарушением слуха средствами ИКТ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6165304"/>
            <a:ext cx="24401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Альметьевск 2017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80112" y="3717032"/>
            <a:ext cx="3088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– дефектолог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Козулева Т. Н.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90" t="2191" r="36789" b="34190"/>
          <a:stretch/>
        </p:blipFill>
        <p:spPr bwMode="auto">
          <a:xfrm>
            <a:off x="4644008" y="3772340"/>
            <a:ext cx="3980842" cy="2819516"/>
          </a:xfrm>
          <a:prstGeom prst="round2DiagRect">
            <a:avLst>
              <a:gd name="adj1" fmla="val 26233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79" t="4249" r="36050" b="31025"/>
          <a:stretch/>
        </p:blipFill>
        <p:spPr bwMode="auto">
          <a:xfrm>
            <a:off x="683568" y="3772340"/>
            <a:ext cx="3600400" cy="2760034"/>
          </a:xfrm>
          <a:prstGeom prst="round2DiagRect">
            <a:avLst>
              <a:gd name="adj1" fmla="val 0"/>
              <a:gd name="adj2" fmla="val 25318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09" r="34969" b="31533"/>
          <a:stretch/>
        </p:blipFill>
        <p:spPr bwMode="auto">
          <a:xfrm>
            <a:off x="662856" y="692696"/>
            <a:ext cx="3604369" cy="2808312"/>
          </a:xfrm>
          <a:prstGeom prst="round2DiagRect">
            <a:avLst>
              <a:gd name="adj1" fmla="val 25146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28" t="4286" r="35952" b="30952"/>
          <a:stretch/>
        </p:blipFill>
        <p:spPr bwMode="auto">
          <a:xfrm>
            <a:off x="4644008" y="692697"/>
            <a:ext cx="3980842" cy="2808312"/>
          </a:xfrm>
          <a:prstGeom prst="round2DiagRect">
            <a:avLst>
              <a:gd name="adj1" fmla="val 0"/>
              <a:gd name="adj2" fmla="val 2827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C:\Users\user\Desktop\Новая папка\IMG_61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4032448" cy="5400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907704" y="188640"/>
            <a:ext cx="54964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Учись азбуке в стране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смешариков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733246"/>
            <a:ext cx="42484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Компьютерная программа со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Смешариками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Игра направлена на развитие слухового восприятия и развития речи ребенка. Ребенок в игровой форме познакомится с речевыми и неречевыми звуками. 	Особенности игры: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Красочная анимация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Интерактивный мультфильм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Весёлые игры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Логопедическая методика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Статистика для родителей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Новая папка\IMG_6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3456384" cy="27363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188640"/>
            <a:ext cx="80648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Интерактивные развивающие познавательно-речевые игры для детей 5-7 лет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9912" y="1124744"/>
            <a:ext cx="50760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программе игровые задания и упражнения с использованием графических объектов, звуков и букв. Интерактивные тренажёры систематизированы по лексическим темам:		«Деревья», «Ягоды», «Фрукты», «Овощи», «Грибы», «Цветы», «Насекомые», «Дикие животные», «Домашние животные», «Домашние птицы», «Зимующие птицы», «Перелётные птицы», «Рыбы»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556792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Каталог игр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Игры для девочек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Игры для малышей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Познавательные игры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Игры на внимание и память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Игры на логику и мышление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Раскраски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8"/>
              </a:rPr>
              <a:t>Пазлы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9"/>
              </a:rPr>
              <a:t>Загадки и ребусы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0"/>
              </a:rPr>
              <a:t>Кроссворды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1"/>
              </a:rPr>
              <a:t>Математические игры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12"/>
              </a:rPr>
              <a:t>Азбука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Детские развивающие игры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80112" y="1844824"/>
            <a:ext cx="2343150" cy="10382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476672"/>
            <a:ext cx="59277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Сайт детских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игр «Играемся»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268760"/>
            <a:ext cx="52565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стул должен быть со спинкой и желательно с подножкой;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 монитор нужно устанавливать только на верхнюю столешницу, клавиатура и мышь должны располагаться перед монитором так, чтобы было место на столе для опоры предплечий рук ребенка;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 глаза должны быть на уровне середины или 2/3 экрана монитора;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Ребенок, при работе на компьютере, должен сидеть правильно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C:\Users\user\Desktop\Новая папка\85_html_5c324ca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88840"/>
            <a:ext cx="3389387" cy="3970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1"/>
            <a:ext cx="8496944" cy="331236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 расстояние от глаз до экрана монитора должно быть в пределах 60-70 см;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 источники освещения в комнате не должны вызывать блики на экране, поэтому монитор нельзя располагать напротив окна или прямого источника света;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• провода и кабеля компьютера должны подводиться к задней панели и не быть в прямом доступе для ребенка.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82" name="Picture 2" descr="C:\Users\user\Desktop\Новая папка\depositphotos_2572150-stock-illustration-computer-k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439940"/>
            <a:ext cx="3024336" cy="3254081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23528" y="3356992"/>
            <a:ext cx="3816424" cy="316835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467544" y="3429000"/>
            <a:ext cx="3744416" cy="30963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user\Desktop\Новая папка\school-girl-using-compute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9532" y="3429000"/>
            <a:ext cx="4006924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Гигиенические нормы и рекомендации работы за компьютером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Максимальная одноразовая длительность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работы на компьютере не должна быть более указанной ниже: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детей 6 лет - 15минут в день;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детей 5 лет - 10 минут в день;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детей 6 лет, относящихся к группе риска по состоянию зрения - 10 минут в день;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детей 5 лет, относящихся к группе риска по состоянию зрения - 7 минут в день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520" y="1473314"/>
            <a:ext cx="813690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457200" algn="l"/>
              </a:tabLst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первая половина дня - оптимальна;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вторая половина дня - допустима. </a:t>
            </a: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Занятие с использованием компьютера во второй половине дня следует проводить в период второго подъема суточной работоспособности, в интервале от 15 ч 30 мин до 16 ч 30 мин, после дневного сна и полдника.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Рекомендуемая максимальная кратность работы на компьютере в течение недели для детей 5 и 6 лет- 1-2 раза.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51520" y="404664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Рекомендуемое время для занятий на компьютере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79512" y="1422720"/>
            <a:ext cx="89644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пятницу заниматься на компьютере нежелательно. Объясняется это тем, что работоспособность ребенка уже к четвергу снижается, а в пятницу происходит ее резкое снижение в силу накопившейся недельной усталости.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Недопустимо проводить занятия на компьютере во время, отведенное для прогулок и дневного отдыха.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188640"/>
            <a:ext cx="7776864" cy="10801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Рекомендуемые дни недели для занятий на компьютере вторник, среда.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V="1">
            <a:off x="457200" y="7173415"/>
            <a:ext cx="8291264" cy="4571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6" name="Picture 2" descr="C:\Users\user\Desktop\Новая папка\hello_html_5d672c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01008"/>
            <a:ext cx="4752528" cy="3100536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opasn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01008"/>
            <a:ext cx="3816424" cy="3124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355260"/>
            <a:ext cx="82089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целях профилактики зрительного утомления целесообразно проводить </a:t>
            </a:r>
            <a:r>
              <a:rPr kumimoji="0" lang="ru-RU" sz="2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офтальмотренаж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(специальные упражнения для глаз).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C:\Users\user\Desktop\1335893165_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1988840"/>
            <a:ext cx="2592288" cy="2016224"/>
          </a:xfrm>
          <a:prstGeom prst="rect">
            <a:avLst/>
          </a:prstGeom>
          <a:noFill/>
        </p:spPr>
      </p:pic>
      <p:pic>
        <p:nvPicPr>
          <p:cNvPr id="31747" name="Picture 3" descr="C:\Users\user\Desktop\11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32856"/>
            <a:ext cx="2520280" cy="1944216"/>
          </a:xfrm>
          <a:prstGeom prst="rect">
            <a:avLst/>
          </a:prstGeom>
          <a:noFill/>
        </p:spPr>
      </p:pic>
      <p:pic>
        <p:nvPicPr>
          <p:cNvPr id="31748" name="Picture 4" descr="C:\Users\user\Desktop\slide_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365104"/>
            <a:ext cx="4098032" cy="2088232"/>
          </a:xfrm>
          <a:prstGeom prst="rect">
            <a:avLst/>
          </a:prstGeom>
          <a:noFill/>
        </p:spPr>
      </p:pic>
      <p:pic>
        <p:nvPicPr>
          <p:cNvPr id="31749" name="Picture 5" descr="C:\Users\user\Desktop\skach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221088"/>
            <a:ext cx="3331071" cy="2063874"/>
          </a:xfrm>
          <a:prstGeom prst="rect">
            <a:avLst/>
          </a:prstGeom>
          <a:noFill/>
        </p:spPr>
      </p:pic>
      <p:pic>
        <p:nvPicPr>
          <p:cNvPr id="31750" name="Picture 6" descr="C:\Users\user\Desktop\tutorial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62275" y="2233613"/>
            <a:ext cx="3049885" cy="2059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67544" y="302359"/>
            <a:ext cx="47525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Бурное развитие информационных компьютерных технологий и внедрение их в образовательный процесс ДОУ, наложили определенный отпечаток на деятельность современного педагога. Сама жизнь поставила воспитателей перед необходимостью использования компьютерных технологий в образовательном процессе детского сада.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C:\Users\user\Desktop\Новая папка\2004158_старший-компьютер-пожилого-женщину-девушки-технологи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3672408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2420888"/>
            <a:ext cx="57861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496944" cy="167984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Практика показала, что дети с интересом и более позитивно относятся к той деятельности и к тем образовательным процессам, в которых задействованы современные технологии.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C:\Users\user\Desktop\Новая папка\kartinka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916832"/>
            <a:ext cx="4680520" cy="2448272"/>
          </a:xfrm>
          <a:prstGeom prst="rect">
            <a:avLst/>
          </a:prstGeom>
          <a:noFill/>
        </p:spPr>
      </p:pic>
      <p:pic>
        <p:nvPicPr>
          <p:cNvPr id="37891" name="Picture 3" descr="C:\Users\user\Desktop\Новая папка\компьютер и дет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348880"/>
            <a:ext cx="4032448" cy="3631716"/>
          </a:xfrm>
          <a:prstGeom prst="rect">
            <a:avLst/>
          </a:prstGeom>
          <a:noFill/>
        </p:spPr>
      </p:pic>
      <p:pic>
        <p:nvPicPr>
          <p:cNvPr id="37892" name="Picture 4" descr="C:\Users\user\Desktop\Новая папка\68f616127903edc2d737277dbc0b371d_i-3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4437112"/>
            <a:ext cx="4680520" cy="219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268760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сравнению с традиционными формами обучения дошкольников, компьютер преобладает рядом преимуществ:						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предъявление информации на экране компьютера в игровой форме вызывает у детей огромный интерес;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несет в себе образный тип информации, понятый дошкольником;		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движения, звук, мультипликация надолго привлекает внимание  ребёнка;			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проблемные задачи, поощрения ребёнка при их правильном решении самим компьютером являются стимулом познавательной активности.	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6064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Игра – основное условие использование компьютера в ДОУ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Специалисты выделяют ряд требований к развивающим программам для детей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7150568" cy="3990184"/>
          </a:xfrm>
        </p:spPr>
        <p:txBody>
          <a:bodyPr>
            <a:normAutofit/>
          </a:bodyPr>
          <a:lstStyle/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исследовательский характер; </a:t>
            </a:r>
          </a:p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лёгкость для самостоятельных занятий ребёнка;</a:t>
            </a:r>
          </a:p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широкого  спектра навыков и представлений; </a:t>
            </a:r>
          </a:p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высокий технический уровень; </a:t>
            </a:r>
          </a:p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возрастное соответствие; </a:t>
            </a:r>
          </a:p>
          <a:p>
            <a:pPr>
              <a:buClrTx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занимательность</a:t>
            </a:r>
            <a:r>
              <a:rPr lang="ru-RU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5" name="Picture 3" descr="C:\Users\user\Desktop\Новая папка\0_986b7_92c9797d_XL -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7368" y="4034749"/>
            <a:ext cx="4526632" cy="2823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развития ИКТ в условиях ДОУ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1444295"/>
            <a:ext cx="2962672" cy="976593"/>
          </a:xfrm>
          <a:ln w="19050">
            <a:solidFill>
              <a:srgbClr val="FF0000"/>
            </a:solidFill>
            <a:prstDash val="solid"/>
          </a:ln>
        </p:spPr>
        <p:txBody>
          <a:bodyPr/>
          <a:lstStyle/>
          <a:p>
            <a:pPr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Обучение работе на компьютере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5292080" y="1196752"/>
            <a:ext cx="3491880" cy="126462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Использование ИКТ </a:t>
            </a:r>
            <a:r>
              <a:rPr lang="ru-RU" sz="2000" u="sng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 предусматривает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обучение детей информатики и вычислительной техники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6"/>
          <p:cNvSpPr txBox="1">
            <a:spLocks/>
          </p:cNvSpPr>
          <p:nvPr/>
        </p:nvSpPr>
        <p:spPr>
          <a:xfrm>
            <a:off x="5724128" y="4437112"/>
            <a:ext cx="2880320" cy="864096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  <a:miter lim="800000"/>
          </a:ln>
        </p:spPr>
        <p:txBody>
          <a:bodyPr vert="horz">
            <a:normAutofit fontScale="85000"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Дидактические компьютерные игры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6"/>
          <p:cNvSpPr txBox="1">
            <a:spLocks/>
          </p:cNvSpPr>
          <p:nvPr/>
        </p:nvSpPr>
        <p:spPr>
          <a:xfrm>
            <a:off x="5724128" y="2492896"/>
            <a:ext cx="2880320" cy="864096"/>
          </a:xfrm>
          <a:prstGeom prst="rect">
            <a:avLst/>
          </a:prstGeom>
          <a:ln w="28575">
            <a:solidFill>
              <a:srgbClr val="002060"/>
            </a:solidFill>
            <a:prstDash val="solid"/>
            <a:miter lim="800000"/>
          </a:ln>
        </p:spPr>
        <p:txBody>
          <a:bodyPr vert="horz">
            <a:normAutofit fontScale="85000" lnSpcReduction="10000"/>
          </a:bodyPr>
          <a:lstStyle/>
          <a:p>
            <a:pPr marL="365760" marR="0" lvl="0" indent="-256032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Развивающие компьютерные игры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одержимое 6"/>
          <p:cNvSpPr txBox="1">
            <a:spLocks/>
          </p:cNvSpPr>
          <p:nvPr/>
        </p:nvSpPr>
        <p:spPr>
          <a:xfrm>
            <a:off x="5724128" y="5589240"/>
            <a:ext cx="2880320" cy="1080120"/>
          </a:xfrm>
          <a:prstGeom prst="rect">
            <a:avLst/>
          </a:prstGeom>
          <a:ln w="28575">
            <a:solidFill>
              <a:srgbClr val="002060"/>
            </a:solidFill>
            <a:prstDash val="solid"/>
            <a:miter lim="800000"/>
          </a:ln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Компьютерные игры для индивидуальной работы с ребенком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держимое 6"/>
          <p:cNvSpPr txBox="1">
            <a:spLocks/>
          </p:cNvSpPr>
          <p:nvPr/>
        </p:nvSpPr>
        <p:spPr>
          <a:xfrm>
            <a:off x="5724128" y="3501008"/>
            <a:ext cx="2880320" cy="792088"/>
          </a:xfrm>
          <a:prstGeom prst="rect">
            <a:avLst/>
          </a:prstGeom>
          <a:noFill/>
          <a:ln w="28575">
            <a:solidFill>
              <a:srgbClr val="002060"/>
            </a:solidFill>
            <a:prstDash val="solid"/>
            <a:miter lim="800000"/>
          </a:ln>
        </p:spPr>
        <p:txBody>
          <a:bodyPr vert="horz">
            <a:normAutofit lnSpcReduction="10000"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400" dirty="0" smtClean="0"/>
              <a:t>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Аудиовизуальный ряд презентаций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3068960"/>
            <a:ext cx="1296144" cy="3312368"/>
          </a:xfrm>
          <a:prstGeom prst="rect">
            <a:avLst/>
          </a:prstGeom>
          <a:noFill/>
        </p:spPr>
        <p:txBody>
          <a:bodyPr wrap="none" rtlCol="0">
            <a:prstTxWarp prst="textSlant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ИКТ</a:t>
            </a:r>
            <a:endParaRPr lang="ru-RU" sz="9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Содержимое 6"/>
          <p:cNvSpPr txBox="1">
            <a:spLocks/>
          </p:cNvSpPr>
          <p:nvPr/>
        </p:nvSpPr>
        <p:spPr>
          <a:xfrm>
            <a:off x="1835696" y="2996952"/>
            <a:ext cx="3096344" cy="864096"/>
          </a:xfrm>
          <a:prstGeom prst="rect">
            <a:avLst/>
          </a:prstGeom>
          <a:ln w="28575">
            <a:solidFill>
              <a:srgbClr val="FFC000"/>
            </a:solidFill>
            <a:prstDash val="solid"/>
            <a:miter lim="800000"/>
          </a:ln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Средство развития и воспитания ребенка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6"/>
          <p:cNvSpPr txBox="1">
            <a:spLocks/>
          </p:cNvSpPr>
          <p:nvPr/>
        </p:nvSpPr>
        <p:spPr>
          <a:xfrm>
            <a:off x="1835696" y="4221088"/>
            <a:ext cx="3168352" cy="864096"/>
          </a:xfrm>
          <a:prstGeom prst="rect">
            <a:avLst/>
          </a:prstGeom>
          <a:ln w="28575">
            <a:solidFill>
              <a:srgbClr val="FFC000"/>
            </a:solidFill>
            <a:prstDash val="solid"/>
            <a:miter lim="800000"/>
          </a:ln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Средство интерактивного обучения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6"/>
          <p:cNvSpPr txBox="1">
            <a:spLocks/>
          </p:cNvSpPr>
          <p:nvPr/>
        </p:nvSpPr>
        <p:spPr>
          <a:xfrm>
            <a:off x="1907704" y="5445224"/>
            <a:ext cx="3240360" cy="936104"/>
          </a:xfrm>
          <a:prstGeom prst="rect">
            <a:avLst/>
          </a:prstGeom>
          <a:ln w="28575">
            <a:solidFill>
              <a:srgbClr val="FFC000"/>
            </a:solidFill>
            <a:prstDash val="solid"/>
            <a:miter lim="800000"/>
          </a:ln>
          <a:effectLst/>
          <a:scene3d>
            <a:camera prst="perspectiveFront"/>
            <a:lightRig rig="threePt" dir="t"/>
          </a:scene3d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Средство мониторинга за усвоением программы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83568" y="1124744"/>
            <a:ext cx="2376264" cy="151216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83568" y="1196752"/>
            <a:ext cx="2664296" cy="144016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трелка вправо 26"/>
          <p:cNvSpPr/>
          <p:nvPr/>
        </p:nvSpPr>
        <p:spPr>
          <a:xfrm>
            <a:off x="3707904" y="1628800"/>
            <a:ext cx="136815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Для МО инструкторов ФК\IMG_4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031374" cy="309634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35712"/>
            <a:ext cx="4320480" cy="3388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88641"/>
            <a:ext cx="435699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user\Desktop\Для МО инструкторов ФК\IMG_49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176464" cy="32677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Для МО инструкторов ФК\IMG_5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176464" cy="3070754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429000"/>
            <a:ext cx="5256584" cy="3152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C:\Users\user\Desktop\Для МО инструкторов ФК\IMG_25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88639"/>
            <a:ext cx="4358481" cy="30243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34481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</TotalTime>
  <Words>344</Words>
  <Application>Microsoft Office PowerPoint</Application>
  <PresentationFormat>Экран (4:3)</PresentationFormat>
  <Paragraphs>77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Практика показала, что дети с интересом и более позитивно относятся к той деятельности и к тем образовательным процессам, в которых задействованы современные технологии.</vt:lpstr>
      <vt:lpstr>Слайд 4</vt:lpstr>
      <vt:lpstr>Специалисты выделяют ряд требований к развивающим программам для детей</vt:lpstr>
      <vt:lpstr>Основные направления развития ИКТ в условиях ДОУ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Гигиенические нормы и рекомендации работы за компьютером</vt:lpstr>
      <vt:lpstr>Рекомендуемое время для занятий на компьютере</vt:lpstr>
      <vt:lpstr>Рекомендуемые дни недели для занятий на компьютере вторник, среда.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86</cp:revision>
  <dcterms:created xsi:type="dcterms:W3CDTF">2016-12-20T10:39:59Z</dcterms:created>
  <dcterms:modified xsi:type="dcterms:W3CDTF">2017-04-18T10:08:27Z</dcterms:modified>
</cp:coreProperties>
</file>