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2" r:id="rId4"/>
    <p:sldId id="263" r:id="rId5"/>
    <p:sldId id="264" r:id="rId6"/>
    <p:sldId id="258" r:id="rId7"/>
    <p:sldId id="259" r:id="rId8"/>
    <p:sldId id="260" r:id="rId9"/>
    <p:sldId id="261" r:id="rId10"/>
    <p:sldId id="265" r:id="rId11"/>
    <p:sldId id="266" r:id="rId12"/>
    <p:sldId id="267" r:id="rId13"/>
    <p:sldId id="268" r:id="rId14"/>
    <p:sldId id="269" r:id="rId15"/>
    <p:sldId id="274" r:id="rId16"/>
    <p:sldId id="270" r:id="rId17"/>
    <p:sldId id="271" r:id="rId18"/>
    <p:sldId id="275" r:id="rId19"/>
    <p:sldId id="272" r:id="rId20"/>
    <p:sldId id="276" r:id="rId21"/>
    <p:sldId id="273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6AD742-316D-4AA0-9254-94A9765BE025}" type="datetimeFigureOut">
              <a:rPr lang="ru-RU" smtClean="0"/>
              <a:pPr/>
              <a:t>11.09.2017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544BE3-BC1E-4182-9A87-B11D1B030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0172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6AD742-316D-4AA0-9254-94A9765BE025}" type="datetimeFigureOut">
              <a:rPr lang="ru-RU" smtClean="0"/>
              <a:pPr/>
              <a:t>11.09.2017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544BE3-BC1E-4182-9A87-B11D1B030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6579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6AD742-316D-4AA0-9254-94A9765BE025}" type="datetimeFigureOut">
              <a:rPr lang="ru-RU" smtClean="0"/>
              <a:pPr/>
              <a:t>11.09.2017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544BE3-BC1E-4182-9A87-B11D1B030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26146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6AD742-316D-4AA0-9254-94A9765BE025}" type="datetimeFigureOut">
              <a:rPr lang="ru-RU" smtClean="0"/>
              <a:pPr/>
              <a:t>11.09.2017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544BE3-BC1E-4182-9A87-B11D1B030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1216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6AD742-316D-4AA0-9254-94A9765BE025}" type="datetimeFigureOut">
              <a:rPr lang="ru-RU" smtClean="0"/>
              <a:pPr/>
              <a:t>11.09.2017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544BE3-BC1E-4182-9A87-B11D1B030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4836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6AD742-316D-4AA0-9254-94A9765BE025}" type="datetimeFigureOut">
              <a:rPr lang="ru-RU" smtClean="0"/>
              <a:pPr/>
              <a:t>11.09.2017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544BE3-BC1E-4182-9A87-B11D1B030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04571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6AD742-316D-4AA0-9254-94A9765BE025}" type="datetimeFigureOut">
              <a:rPr lang="ru-RU" smtClean="0"/>
              <a:pPr/>
              <a:t>11.09.2017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544BE3-BC1E-4182-9A87-B11D1B030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2185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6AD742-316D-4AA0-9254-94A9765BE025}" type="datetimeFigureOut">
              <a:rPr lang="ru-RU" smtClean="0"/>
              <a:pPr/>
              <a:t>11.09.2017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544BE3-BC1E-4182-9A87-B11D1B030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31886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6AD742-316D-4AA0-9254-94A9765BE025}" type="datetimeFigureOut">
              <a:rPr lang="ru-RU" smtClean="0"/>
              <a:pPr/>
              <a:t>11.09.2017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544BE3-BC1E-4182-9A87-B11D1B030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2847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6AD742-316D-4AA0-9254-94A9765BE025}" type="datetimeFigureOut">
              <a:rPr lang="ru-RU" smtClean="0"/>
              <a:pPr/>
              <a:t>11.09.2017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544BE3-BC1E-4182-9A87-B11D1B030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5276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6AD742-316D-4AA0-9254-94A9765BE025}" type="datetimeFigureOut">
              <a:rPr lang="ru-RU" smtClean="0"/>
              <a:pPr/>
              <a:t>11.09.2017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544BE3-BC1E-4182-9A87-B11D1B030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246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fld id="{E76AD742-316D-4AA0-9254-94A9765BE025}" type="datetimeFigureOut">
              <a:rPr lang="ru-RU" smtClean="0"/>
              <a:pPr/>
              <a:t>11.09.2017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fld id="{E5544BE3-BC1E-4182-9A87-B11D1B030C7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7702624" cy="5328592"/>
          </a:xfrm>
        </p:spPr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Использование фонетической ритмики в работе над произношением слабослышащих и глухих детей </a:t>
            </a:r>
            <a:br>
              <a:rPr lang="ru-RU" dirty="0" smtClean="0">
                <a:solidFill>
                  <a:srgbClr val="0070C0"/>
                </a:solidFill>
              </a:rPr>
            </a:br>
            <a:r>
              <a:rPr lang="ru-RU" dirty="0" smtClean="0">
                <a:solidFill>
                  <a:srgbClr val="0070C0"/>
                </a:solidFill>
              </a:rPr>
              <a:t>                        </a:t>
            </a:r>
            <a:r>
              <a:rPr lang="ru-RU" sz="2000" dirty="0" smtClean="0">
                <a:solidFill>
                  <a:srgbClr val="0070C0"/>
                </a:solidFill>
              </a:rPr>
              <a:t>Учитель – дефектолог Козулева Т. Н.</a:t>
            </a:r>
            <a:br>
              <a:rPr lang="ru-RU" sz="2000" dirty="0" smtClean="0">
                <a:solidFill>
                  <a:srgbClr val="0070C0"/>
                </a:solidFill>
              </a:rPr>
            </a:br>
            <a:r>
              <a:rPr lang="ru-RU" sz="2000" dirty="0" smtClean="0">
                <a:solidFill>
                  <a:srgbClr val="0070C0"/>
                </a:solidFill>
              </a:rPr>
              <a:t>                                   МБДОУ № 24 «Кук </a:t>
            </a:r>
            <a:r>
              <a:rPr lang="ru-RU" sz="2000" dirty="0" err="1" smtClean="0">
                <a:solidFill>
                  <a:srgbClr val="0070C0"/>
                </a:solidFill>
              </a:rPr>
              <a:t>чэчэк</a:t>
            </a:r>
            <a:r>
              <a:rPr lang="ru-RU" sz="2000" dirty="0" smtClean="0">
                <a:solidFill>
                  <a:srgbClr val="0070C0"/>
                </a:solidFill>
              </a:rPr>
              <a:t>»</a:t>
            </a:r>
            <a:endParaRPr lang="ru-RU" sz="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6356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Материал фонетической ритмики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Звуки;</a:t>
            </a:r>
          </a:p>
          <a:p>
            <a:r>
              <a:rPr lang="ru-RU" dirty="0" smtClean="0"/>
              <a:t>Слоги;</a:t>
            </a:r>
          </a:p>
          <a:p>
            <a:r>
              <a:rPr lang="ru-RU" dirty="0" smtClean="0"/>
              <a:t>Слова;</a:t>
            </a:r>
          </a:p>
          <a:p>
            <a:r>
              <a:rPr lang="ru-RU" dirty="0" smtClean="0"/>
              <a:t>Словосочетания;</a:t>
            </a:r>
          </a:p>
          <a:p>
            <a:r>
              <a:rPr lang="ru-RU" dirty="0" smtClean="0"/>
              <a:t>Фразы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/>
          <a:lstStyle/>
          <a:p>
            <a:r>
              <a:rPr lang="ru-RU" sz="4000" dirty="0" smtClean="0">
                <a:solidFill>
                  <a:srgbClr val="0070C0"/>
                </a:solidFill>
              </a:rPr>
              <a:t>При подборе речевого материала необходимо учитывать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525963"/>
          </a:xfrm>
        </p:spPr>
        <p:txBody>
          <a:bodyPr/>
          <a:lstStyle/>
          <a:p>
            <a:r>
              <a:rPr lang="ru-RU" dirty="0" smtClean="0"/>
              <a:t>Состояние слуха детей;</a:t>
            </a:r>
          </a:p>
          <a:p>
            <a:r>
              <a:rPr lang="ru-RU" dirty="0" smtClean="0"/>
              <a:t>Уровень развития речи;</a:t>
            </a:r>
          </a:p>
          <a:p>
            <a:r>
              <a:rPr lang="ru-RU" dirty="0" smtClean="0"/>
              <a:t>Степень </a:t>
            </a:r>
            <a:r>
              <a:rPr lang="ru-RU" dirty="0" err="1" smtClean="0"/>
              <a:t>сформированности</a:t>
            </a:r>
            <a:r>
              <a:rPr lang="ru-RU" dirty="0" smtClean="0"/>
              <a:t> произносительных навыков;</a:t>
            </a:r>
          </a:p>
          <a:p>
            <a:r>
              <a:rPr lang="ru-RU" dirty="0" smtClean="0"/>
              <a:t>Соответствие с задачами обучения произношению;</a:t>
            </a:r>
          </a:p>
          <a:p>
            <a:r>
              <a:rPr lang="ru-RU" dirty="0" smtClean="0"/>
              <a:t>Доступность в лексическом отношении;</a:t>
            </a:r>
          </a:p>
          <a:p>
            <a:r>
              <a:rPr lang="ru-RU" dirty="0" smtClean="0"/>
              <a:t>Употребительность речевого материала(актуальные для цели общения)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Звукоусиливающая аппаратура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6147" name="Picture 3" descr="C:\Users\user\Pictures\5140bfc5709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916832"/>
            <a:ext cx="4355976" cy="3937595"/>
          </a:xfrm>
          <a:prstGeom prst="rect">
            <a:avLst/>
          </a:prstGeom>
          <a:noFill/>
        </p:spPr>
      </p:pic>
      <p:pic>
        <p:nvPicPr>
          <p:cNvPr id="6149" name="Picture 5" descr="C:\Users\user\Pictures\photos0-800x600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988840"/>
            <a:ext cx="4248472" cy="38884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4525963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sz="3600" dirty="0" smtClean="0"/>
              <a:t>В ходе деятельности по фонетической ритмике у детей формируется умение отделять слог от ряда слогов, произносить звуки долго и кратко, воспроизводить словосочетание слитно и не слитно, произносить речевой материал  в разном темпе, с разной силой и высотой голоса, с разнообразными интонациями.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>
                <a:solidFill>
                  <a:srgbClr val="0070C0"/>
                </a:solidFill>
              </a:rPr>
              <a:t>Исходные положения для двигательных упражнений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Встать, ноги вместе, руки согнуты на уровне груди, локти опущены;</a:t>
            </a:r>
          </a:p>
          <a:p>
            <a:r>
              <a:rPr lang="ru-RU" dirty="0" smtClean="0"/>
              <a:t>Встать, ноги вместе, руки согнуты в локтях и подняты до уровня плеч, локти разведены в стороны;</a:t>
            </a:r>
          </a:p>
          <a:p>
            <a:r>
              <a:rPr lang="ru-RU" dirty="0" smtClean="0"/>
              <a:t>Встать, ноги вместе, руки вытянуты на уровне груди.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Фонетич.ритмика\IMG_25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4300606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G:\Фонетич.ритмика\IMG_25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385839"/>
            <a:ext cx="4392488" cy="3355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:\Фонетич.ритмика\IMG_25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1" y="3380934"/>
            <a:ext cx="4300607" cy="3360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G:\Фонетич.ритмика\IMG_252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6632"/>
            <a:ext cx="4392488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3871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864096"/>
          </a:xfrm>
        </p:spPr>
        <p:txBody>
          <a:bodyPr/>
          <a:lstStyle/>
          <a:p>
            <a:r>
              <a:rPr lang="ru-RU" sz="3600" dirty="0" smtClean="0">
                <a:solidFill>
                  <a:srgbClr val="0070C0"/>
                </a:solidFill>
              </a:rPr>
              <a:t>Рекомендации по выполнению</a:t>
            </a:r>
            <a:br>
              <a:rPr lang="ru-RU" sz="3600" dirty="0" smtClean="0">
                <a:solidFill>
                  <a:srgbClr val="0070C0"/>
                </a:solidFill>
              </a:rPr>
            </a:br>
            <a:r>
              <a:rPr lang="ru-RU" sz="3600" dirty="0" smtClean="0">
                <a:solidFill>
                  <a:srgbClr val="0070C0"/>
                </a:solidFill>
              </a:rPr>
              <a:t>фонетической ритмики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36504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Выполнять упражнения регулярно 3-5 раз в неделю;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Дети стоят в рассыпную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Движение и речевой материал предварительно не выучиваются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Чередовать противоположные по характеру движения: быстрые и медленные; резкие и плавные</a:t>
            </a:r>
          </a:p>
          <a:p>
            <a:pPr marL="514350" indent="-514350">
              <a:buFont typeface="+mj-lt"/>
              <a:buAutoNum type="arabicPeriod"/>
            </a:pP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548680"/>
            <a:ext cx="8229600" cy="4925144"/>
          </a:xfrm>
        </p:spPr>
        <p:txBody>
          <a:bodyPr/>
          <a:lstStyle/>
          <a:p>
            <a:pPr marL="514350" indent="-514350">
              <a:buFont typeface="+mj-lt"/>
              <a:buAutoNum type="arabicPeriod" startAt="5"/>
            </a:pPr>
            <a:r>
              <a:rPr lang="ru-RU" dirty="0" smtClean="0"/>
              <a:t>На первых парах исключать резкие движения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ru-RU" dirty="0" smtClean="0"/>
              <a:t>Нельзя принуждать ребенка к выполнению упражнений;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ru-RU" dirty="0" smtClean="0"/>
              <a:t>Начинать знакомить со звуками с самых простых для произношения, переходя к более сложным;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ru-RU" dirty="0" smtClean="0"/>
              <a:t>Необходима положительная оценка выполненного упражнения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Фонетич.ритмика\IMG_25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4176464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G:\Фонетич.ритмика\IMG_253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16633"/>
            <a:ext cx="457200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:\Фонетич.ритмика\IMG_25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3524253"/>
            <a:ext cx="4176464" cy="3217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G:\Фонетич.ритмика\IMG_253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524253"/>
            <a:ext cx="4572000" cy="3217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21711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Положительная динамика 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/>
          <a:lstStyle/>
          <a:p>
            <a:r>
              <a:rPr lang="ru-RU" dirty="0" smtClean="0"/>
              <a:t>Развивается общая и мелкая моторика;</a:t>
            </a:r>
          </a:p>
          <a:p>
            <a:r>
              <a:rPr lang="ru-RU" dirty="0" smtClean="0"/>
              <a:t>Улучшается фонематический слух;</a:t>
            </a:r>
          </a:p>
          <a:p>
            <a:r>
              <a:rPr lang="ru-RU" dirty="0" smtClean="0"/>
              <a:t>Нормализуется речевое дыхание;</a:t>
            </a:r>
          </a:p>
          <a:p>
            <a:r>
              <a:rPr lang="ru-RU" dirty="0" smtClean="0"/>
              <a:t>Уточняется артикуляция имеющихся звуков;</a:t>
            </a:r>
          </a:p>
          <a:p>
            <a:r>
              <a:rPr lang="ru-RU" dirty="0" smtClean="0"/>
              <a:t>Создается база для постановки отсутствующих звуков; </a:t>
            </a:r>
          </a:p>
          <a:p>
            <a:r>
              <a:rPr lang="ru-RU" dirty="0" smtClean="0"/>
              <a:t>Повышается речевая активность детей.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496944" cy="1944216"/>
          </a:xfrm>
        </p:spPr>
        <p:txBody>
          <a:bodyPr/>
          <a:lstStyle/>
          <a:p>
            <a:r>
              <a:rPr lang="ru-RU" dirty="0" err="1" smtClean="0">
                <a:solidFill>
                  <a:srgbClr val="0070C0"/>
                </a:solidFill>
              </a:rPr>
              <a:t>Петар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Губерина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br>
              <a:rPr lang="ru-RU" dirty="0" smtClean="0">
                <a:solidFill>
                  <a:srgbClr val="0070C0"/>
                </a:solidFill>
              </a:rPr>
            </a:br>
            <a:r>
              <a:rPr lang="ru-RU" sz="2800" dirty="0" smtClean="0">
                <a:solidFill>
                  <a:srgbClr val="0070C0"/>
                </a:solidFill>
              </a:rPr>
              <a:t>действительный член Академии наук и искусства Хорватии </a:t>
            </a:r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1027" name="Picture 3" descr="C:\Users\user\Desktop\Т.Н\Петар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060848"/>
            <a:ext cx="8128000" cy="4394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68689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420888"/>
            <a:ext cx="8229600" cy="1143000"/>
          </a:xfrm>
        </p:spPr>
        <p:txBody>
          <a:bodyPr/>
          <a:lstStyle/>
          <a:p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4098" name="Picture 2" descr="G:\Фонетич.ритмика\IMG_253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1" y="260648"/>
            <a:ext cx="4296477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G:\Фонетич.ритмика\IMG_25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60648"/>
            <a:ext cx="4331972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G:\Фонетич.ритмика\IMG_253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212976"/>
            <a:ext cx="4464496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19624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420888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СПАСИБО ЗА ВНИМАНИЕ</a:t>
            </a:r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924944"/>
          </a:xfrm>
        </p:spPr>
        <p:txBody>
          <a:bodyPr/>
          <a:lstStyle/>
          <a:p>
            <a:r>
              <a:rPr lang="ru-RU" sz="4000" dirty="0" err="1" smtClean="0">
                <a:solidFill>
                  <a:srgbClr val="0070C0"/>
                </a:solidFill>
              </a:rPr>
              <a:t>Эмилия</a:t>
            </a:r>
            <a:r>
              <a:rPr lang="ru-RU" sz="4000" dirty="0" smtClean="0">
                <a:solidFill>
                  <a:srgbClr val="0070C0"/>
                </a:solidFill>
              </a:rPr>
              <a:t> Ивановна </a:t>
            </a:r>
            <a:r>
              <a:rPr lang="ru-RU" sz="4000" dirty="0" err="1" smtClean="0">
                <a:solidFill>
                  <a:srgbClr val="0070C0"/>
                </a:solidFill>
              </a:rPr>
              <a:t>Леонгард</a:t>
            </a:r>
            <a:r>
              <a:rPr lang="ru-RU" sz="4000" dirty="0" smtClean="0">
                <a:solidFill>
                  <a:srgbClr val="0070C0"/>
                </a:solidFill>
              </a:rPr>
              <a:t/>
            </a:r>
            <a:br>
              <a:rPr lang="ru-RU" sz="4000" dirty="0" smtClean="0">
                <a:solidFill>
                  <a:srgbClr val="0070C0"/>
                </a:solidFill>
              </a:rPr>
            </a:br>
            <a:r>
              <a:rPr lang="ru-RU" sz="4000" dirty="0" smtClean="0">
                <a:solidFill>
                  <a:srgbClr val="0070C0"/>
                </a:solidFill>
              </a:rPr>
              <a:t> </a:t>
            </a:r>
            <a:r>
              <a:rPr lang="ru-RU" sz="2800" dirty="0" smtClean="0">
                <a:solidFill>
                  <a:srgbClr val="0070C0"/>
                </a:solidFill>
              </a:rPr>
              <a:t>Сурдопедагог, кандидат педагогических наук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Picture 2" descr="C:\Users\user\Desktop\Т.Н\Эмилия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069976"/>
            <a:ext cx="4320480" cy="47880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42581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Т.Н\Руленкова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00808"/>
            <a:ext cx="4536504" cy="4536504"/>
          </a:xfrm>
          <a:prstGeom prst="rect">
            <a:avLst/>
          </a:prstGeom>
          <a:noFill/>
        </p:spPr>
      </p:pic>
      <p:pic>
        <p:nvPicPr>
          <p:cNvPr id="3075" name="Picture 3" descr="C:\Users\user\Desktop\Т.Н\руленкова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1700808"/>
            <a:ext cx="3168352" cy="4526217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51520" y="476672"/>
            <a:ext cx="8568952" cy="1224136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4000" kern="0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Л. И. </a:t>
            </a:r>
            <a:r>
              <a:rPr lang="ru-RU" sz="4000" kern="0" dirty="0" err="1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Руленкова</a:t>
            </a:r>
            <a:endParaRPr lang="ru-RU" sz="4000" kern="0" dirty="0" smtClean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800" kern="0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Сурдопедагог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1447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C:\Users\user\Pictures\1017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836712"/>
            <a:ext cx="4031625" cy="5434209"/>
          </a:xfrm>
          <a:prstGeom prst="rect">
            <a:avLst/>
          </a:prstGeom>
          <a:noFill/>
        </p:spPr>
      </p:pic>
      <p:pic>
        <p:nvPicPr>
          <p:cNvPr id="4103" name="Picture 7" descr="C:\Users\user\Pictures\9409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836712"/>
            <a:ext cx="3816424" cy="54736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7868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Pictures\108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897892"/>
            <a:ext cx="4229250" cy="54834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455243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620688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sz="4000" dirty="0" smtClean="0">
                <a:solidFill>
                  <a:srgbClr val="0070C0"/>
                </a:solidFill>
              </a:rPr>
              <a:t>Фонетическая ритмика </a:t>
            </a:r>
            <a:r>
              <a:rPr lang="ru-RU" sz="4000" dirty="0" smtClean="0"/>
              <a:t>– это система двигательных упражнений, в которых различные движения (туловища, головы, рук, ног) сочетаются с произнесением определенного материала (звуков, слогов, слов, фраз)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xmlns="" val="140113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Цель фонетической ритмики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Соединить работу </a:t>
            </a:r>
            <a:r>
              <a:rPr lang="ru-RU" dirty="0" err="1" smtClean="0"/>
              <a:t>речедвигательного</a:t>
            </a:r>
            <a:r>
              <a:rPr lang="ru-RU" dirty="0" smtClean="0"/>
              <a:t> и слухового анализаторов с развитием общей моторики;</a:t>
            </a:r>
          </a:p>
          <a:p>
            <a:r>
              <a:rPr lang="ru-RU" dirty="0" smtClean="0"/>
              <a:t>Развивать слух и использовать его в ходе формирования и коррекции произносительных навыков.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23302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>
                <a:solidFill>
                  <a:srgbClr val="0070C0"/>
                </a:solidFill>
              </a:rPr>
              <a:t>Задачи фонетической ритмики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/>
          <a:lstStyle/>
          <a:p>
            <a:r>
              <a:rPr lang="ru-RU" dirty="0" smtClean="0"/>
              <a:t>Нормализация речевого дыхания и связанной с ним плавностью речи;</a:t>
            </a:r>
          </a:p>
          <a:p>
            <a:r>
              <a:rPr lang="ru-RU" dirty="0" smtClean="0"/>
              <a:t>Формирование умений изменять силу и высоту голоса, сохраняя нормальный тембр;</a:t>
            </a:r>
          </a:p>
          <a:p>
            <a:r>
              <a:rPr lang="ru-RU" dirty="0" smtClean="0"/>
              <a:t>Правильные воспроизведение звуков в слогах, словах, фразах;</a:t>
            </a:r>
          </a:p>
          <a:p>
            <a:r>
              <a:rPr lang="ru-RU" dirty="0" smtClean="0"/>
              <a:t>Умение выражать свои эмоции разнообразными </a:t>
            </a:r>
            <a:r>
              <a:rPr lang="ru-RU" dirty="0" err="1" smtClean="0"/>
              <a:t>интанационными</a:t>
            </a:r>
            <a:r>
              <a:rPr lang="ru-RU" dirty="0" smtClean="0"/>
              <a:t> средствами.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97792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юльпаны">
  <a:themeElements>
    <a:clrScheme name="Оформление по умолчанию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Оформление по умолчанию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Тюльпаны</Template>
  <TotalTime>205</TotalTime>
  <Words>297</Words>
  <Application>Microsoft Office PowerPoint</Application>
  <PresentationFormat>Экран (4:3)</PresentationFormat>
  <Paragraphs>50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Тюльпаны</vt:lpstr>
      <vt:lpstr>Использование фонетической ритмики в работе над произношением слабослышащих и глухих детей                          Учитель – дефектолог Козулева Т. Н.                                    МБДОУ № 24 «Кук чэчэк»</vt:lpstr>
      <vt:lpstr>Петар Губерина  действительный член Академии наук и искусства Хорватии </vt:lpstr>
      <vt:lpstr>Эмилия Ивановна Леонгард  Сурдопедагог, кандидат педагогических наук  </vt:lpstr>
      <vt:lpstr>Слайд 4</vt:lpstr>
      <vt:lpstr>Слайд 5</vt:lpstr>
      <vt:lpstr>Слайд 6</vt:lpstr>
      <vt:lpstr>Слайд 7</vt:lpstr>
      <vt:lpstr>Цель фонетической ритмики</vt:lpstr>
      <vt:lpstr>Задачи фонетической ритмики </vt:lpstr>
      <vt:lpstr>Материал фонетической ритмики</vt:lpstr>
      <vt:lpstr>При подборе речевого материала необходимо учитывать</vt:lpstr>
      <vt:lpstr>Звукоусиливающая аппаратура</vt:lpstr>
      <vt:lpstr>Слайд 13</vt:lpstr>
      <vt:lpstr>Исходные положения для двигательных упражнений</vt:lpstr>
      <vt:lpstr>Слайд 15</vt:lpstr>
      <vt:lpstr>Рекомендации по выполнению фонетической ритмики </vt:lpstr>
      <vt:lpstr>Слайд 17</vt:lpstr>
      <vt:lpstr>Слайд 18</vt:lpstr>
      <vt:lpstr>Положительная динамика </vt:lpstr>
      <vt:lpstr>Слайд 20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Обследование детей с нарушенным слухом</dc:title>
  <dc:creator>Ольга</dc:creator>
  <cp:lastModifiedBy>John</cp:lastModifiedBy>
  <cp:revision>27</cp:revision>
  <dcterms:created xsi:type="dcterms:W3CDTF">2013-03-29T03:52:02Z</dcterms:created>
  <dcterms:modified xsi:type="dcterms:W3CDTF">2017-09-11T16:38:48Z</dcterms:modified>
</cp:coreProperties>
</file>