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педагогических  работников  МБДОУ «Детский сад компенсирующего вида №24 «Кук чэчэк»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АТТЕСТАЦИЯ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030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8748463" cy="42093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Раздел 1. Портрет</a:t>
            </a:r>
            <a:r>
              <a:rPr lang="ru-RU" dirty="0"/>
              <a:t>, который включает в себя следующую информацию о педагоге: </a:t>
            </a:r>
          </a:p>
          <a:p>
            <a:pPr marL="0" indent="0">
              <a:buNone/>
            </a:pPr>
            <a:r>
              <a:rPr lang="ru-RU" b="1" dirty="0"/>
              <a:t>1.2. </a:t>
            </a:r>
            <a:r>
              <a:rPr lang="ru-RU" b="1" dirty="0" smtClean="0"/>
              <a:t>Карта результативности </a:t>
            </a:r>
            <a:r>
              <a:rPr lang="ru-RU" b="1" dirty="0"/>
              <a:t>педагогического работника </a:t>
            </a:r>
            <a:r>
              <a:rPr lang="ru-RU" dirty="0"/>
              <a:t>заполняется согласно Приложению 1 к настоящему Положению. </a:t>
            </a:r>
          </a:p>
          <a:p>
            <a:pPr marL="0" indent="0">
              <a:buNone/>
            </a:pPr>
            <a:r>
              <a:rPr lang="ru-RU" b="1" dirty="0"/>
              <a:t>1.3. Наименование методической темы</a:t>
            </a:r>
            <a:r>
              <a:rPr lang="ru-RU" dirty="0"/>
              <a:t>, над которой педагогический работник работает последние 5 лет. </a:t>
            </a:r>
          </a:p>
          <a:p>
            <a:pPr marL="0" indent="0">
              <a:buNone/>
            </a:pPr>
            <a:r>
              <a:rPr lang="ru-RU" b="1" dirty="0"/>
              <a:t>1.4. Краткий самоанализ педагогических технологий и способов профессиональной деятельности</a:t>
            </a:r>
            <a:r>
              <a:rPr lang="ru-RU" dirty="0"/>
              <a:t>, способствующей достижению результатов (не более двух страниц текста). Требования к тексту: </a:t>
            </a:r>
            <a:r>
              <a:rPr lang="ru-RU" sz="2000" dirty="0"/>
              <a:t>формат редактора </a:t>
            </a:r>
            <a:r>
              <a:rPr lang="ru-RU" sz="2000" dirty="0" err="1"/>
              <a:t>Word</a:t>
            </a:r>
            <a:r>
              <a:rPr lang="ru-RU" sz="2000" dirty="0"/>
              <a:t> </a:t>
            </a:r>
            <a:r>
              <a:rPr lang="ru-RU" sz="2000" dirty="0" err="1"/>
              <a:t>for</a:t>
            </a:r>
            <a:r>
              <a:rPr lang="ru-RU" sz="2000" dirty="0"/>
              <a:t> </a:t>
            </a:r>
            <a:r>
              <a:rPr lang="ru-RU" sz="2000" dirty="0" err="1"/>
              <a:t>Windows</a:t>
            </a:r>
            <a:r>
              <a:rPr lang="ru-RU" sz="2000" dirty="0"/>
              <a:t> 6.0, 7.0; шрифт "</a:t>
            </a:r>
            <a:r>
              <a:rPr lang="ru-RU" sz="2000" dirty="0" err="1"/>
              <a:t>Times</a:t>
            </a:r>
            <a:r>
              <a:rPr lang="ru-RU" sz="2000" dirty="0"/>
              <a:t> </a:t>
            </a:r>
            <a:r>
              <a:rPr lang="ru-RU" sz="2000" dirty="0" err="1"/>
              <a:t>New</a:t>
            </a:r>
            <a:r>
              <a:rPr lang="ru-RU" sz="2000" dirty="0"/>
              <a:t> </a:t>
            </a:r>
            <a:r>
              <a:rPr lang="ru-RU" sz="2000" dirty="0" err="1"/>
              <a:t>Roman</a:t>
            </a:r>
            <a:r>
              <a:rPr lang="ru-RU" sz="2000" dirty="0"/>
              <a:t>", кегль 14 </a:t>
            </a:r>
            <a:r>
              <a:rPr lang="ru-RU" sz="2000" dirty="0" err="1"/>
              <a:t>пт</a:t>
            </a:r>
            <a:r>
              <a:rPr lang="ru-RU" sz="2000" dirty="0"/>
              <a:t>; интервал - полуторный; поля: верхнее - 2 см; нижнее - 2 см; левое - 3 см; правое - 2 см; отступ 1,25; выравнивание: по ширине.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440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72816"/>
            <a:ext cx="7992889" cy="4824537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800" dirty="0"/>
              <a:t>•Полное наименование образовательной организации </a:t>
            </a:r>
          </a:p>
          <a:p>
            <a:pPr marL="0" indent="0">
              <a:buNone/>
            </a:pPr>
            <a:r>
              <a:rPr lang="ru-RU" sz="2800" dirty="0"/>
              <a:t>•Муниципальное образование </a:t>
            </a:r>
            <a:r>
              <a:rPr lang="ru-RU" sz="2800" dirty="0" smtClean="0"/>
              <a:t>Республики Татарстан (регион</a:t>
            </a:r>
            <a:r>
              <a:rPr lang="ru-RU" sz="2800" dirty="0"/>
              <a:t>, район, населенный пункт) </a:t>
            </a:r>
          </a:p>
          <a:p>
            <a:pPr marL="0" indent="0">
              <a:buNone/>
            </a:pPr>
            <a:r>
              <a:rPr lang="ru-RU" sz="2800" dirty="0"/>
              <a:t>•ОБЩИЕ СВЕДЕНИЯ </a:t>
            </a:r>
          </a:p>
          <a:p>
            <a:pPr marL="0" indent="0">
              <a:buNone/>
            </a:pPr>
            <a:r>
              <a:rPr lang="ru-RU" sz="2800" dirty="0"/>
              <a:t>•Ф.И.О. (отметить изменение фамилии в аттестационный период) </a:t>
            </a:r>
          </a:p>
          <a:p>
            <a:pPr marL="0" indent="0">
              <a:buNone/>
            </a:pPr>
            <a:r>
              <a:rPr lang="ru-RU" sz="2800" dirty="0"/>
              <a:t>•Дата рождения </a:t>
            </a:r>
          </a:p>
          <a:p>
            <a:pPr marL="0" indent="0">
              <a:buNone/>
            </a:pPr>
            <a:r>
              <a:rPr lang="ru-RU" sz="2800" dirty="0"/>
              <a:t>•Место работы (полное название) </a:t>
            </a:r>
          </a:p>
          <a:p>
            <a:pPr marL="0" indent="0">
              <a:buNone/>
            </a:pPr>
            <a:r>
              <a:rPr lang="ru-RU" sz="2800" dirty="0" smtClean="0"/>
              <a:t>•Должность </a:t>
            </a:r>
            <a:r>
              <a:rPr lang="ru-RU" sz="2800" dirty="0"/>
              <a:t>(выбрать должность (специальность) по которой проводится аттестация) </a:t>
            </a:r>
          </a:p>
          <a:p>
            <a:pPr marL="0" indent="0">
              <a:buNone/>
            </a:pPr>
            <a:r>
              <a:rPr lang="ru-RU" sz="2800" dirty="0"/>
              <a:t>•Образование (образовательная организация, документ об образовании, квалификация по диплому, направление или специальность по диплому)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692696"/>
            <a:ext cx="8496944" cy="1296144"/>
          </a:xfrm>
        </p:spPr>
        <p:txBody>
          <a:bodyPr/>
          <a:lstStyle/>
          <a:p>
            <a:r>
              <a:rPr lang="ru-RU" sz="2800" dirty="0" smtClean="0"/>
              <a:t>  Карта результативности </a:t>
            </a:r>
            <a:r>
              <a:rPr lang="ru-RU" sz="2800" dirty="0"/>
              <a:t>педагогического работник</a:t>
            </a:r>
            <a:r>
              <a:rPr lang="ru-RU" sz="2400" dirty="0"/>
              <a:t>а </a:t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580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496943" cy="4752527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•</a:t>
            </a:r>
            <a:r>
              <a:rPr lang="ru-RU" sz="5100" dirty="0"/>
              <a:t>Профессия (основная) соответствует должности; преподаваемый предмет для учителей (преподавателей) </a:t>
            </a:r>
          </a:p>
          <a:p>
            <a:pPr marL="0" indent="0">
              <a:buNone/>
            </a:pPr>
            <a:r>
              <a:rPr lang="ru-RU" sz="5100" dirty="0"/>
              <a:t>•Стаж педагогической работы (по специальности) </a:t>
            </a:r>
          </a:p>
          <a:p>
            <a:pPr marL="0" indent="0">
              <a:buNone/>
            </a:pPr>
            <a:r>
              <a:rPr lang="ru-RU" sz="5100" dirty="0"/>
              <a:t>•МЕСТО РАБОТЫ за последние 5 лет (отметить: совмещение, нахождение в декретном отпуске, в отпуске по уходу за ребенком и др.) </a:t>
            </a:r>
          </a:p>
          <a:p>
            <a:pPr marL="0" indent="0">
              <a:buNone/>
            </a:pPr>
            <a:r>
              <a:rPr lang="ru-RU" sz="5100" dirty="0"/>
              <a:t>•АТТЕСТАЦИЯ (действующая или последняя закончившая действие квалификационная категория по данной должности) </a:t>
            </a:r>
          </a:p>
          <a:p>
            <a:pPr marL="0" indent="0">
              <a:buNone/>
            </a:pPr>
            <a:r>
              <a:rPr lang="ru-RU" sz="5100" dirty="0"/>
              <a:t>•ПОВЫШЕНИЕ КВАЛИФИКАЦИИ (не менее 72 часов за последние </a:t>
            </a:r>
            <a:r>
              <a:rPr lang="ru-RU" sz="5100" dirty="0" smtClean="0"/>
              <a:t>3 года) </a:t>
            </a:r>
            <a:endParaRPr lang="ru-RU" sz="5100" dirty="0"/>
          </a:p>
          <a:p>
            <a:pPr marL="0" indent="0">
              <a:buNone/>
            </a:pPr>
            <a:r>
              <a:rPr lang="ru-RU" sz="5100" dirty="0"/>
              <a:t>•ПРОФЕССИОНАЛЬНАЯ ПЕРЕПОДГОТОВКА </a:t>
            </a:r>
          </a:p>
          <a:p>
            <a:pPr marL="0" indent="0">
              <a:buNone/>
            </a:pPr>
            <a:r>
              <a:rPr lang="ru-RU" sz="5100" dirty="0"/>
              <a:t>•НАГРАДЫ (ПООЩРЕНИЯ), ПОЧЕТНЫЕ ЗВАНИЯ </a:t>
            </a:r>
          </a:p>
          <a:p>
            <a:pPr marL="0" indent="0">
              <a:buNone/>
            </a:pPr>
            <a:r>
              <a:rPr lang="ru-RU" sz="5100" dirty="0"/>
              <a:t>Достоверность сведений, представленных в анкете, и материалов, подтверждающих результативность профессиональной деятельности педагога и вложенных в портфолио, подтверждается подписью руководителя образовательной организации и печатью образовательной организации </a:t>
            </a:r>
            <a:endParaRPr lang="ru-RU" sz="5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Карта результативности педагогического работника</a:t>
            </a:r>
          </a:p>
        </p:txBody>
      </p:sp>
    </p:spTree>
    <p:extLst>
      <p:ext uri="{BB962C8B-B14F-4D97-AF65-F5344CB8AC3E}">
        <p14:creationId xmlns:p14="http://schemas.microsoft.com/office/powerpoint/2010/main" val="3004239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820472" cy="47525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Раздел 2. Методическая работа и трансляция педагогического опыта: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2.1. Активное участие в работе методических объединений педагогических работников организаций, проблемных групп, временных творческих коллективов и др. </a:t>
            </a:r>
          </a:p>
          <a:p>
            <a:pPr marL="0" indent="0">
              <a:buNone/>
            </a:pPr>
            <a:r>
              <a:rPr lang="ru-RU" sz="2000" dirty="0"/>
              <a:t>2.2. Выступления на конференциях, семинарах, мероприятиях; проведение семинаров, мастер-классов, открытых уроков (занятий, мероприятий), публикации. </a:t>
            </a:r>
          </a:p>
          <a:p>
            <a:pPr marL="0" indent="0">
              <a:buNone/>
            </a:pPr>
            <a:r>
              <a:rPr lang="ru-RU" sz="2000" dirty="0"/>
              <a:t>2.3. Экспертная деятельность педагога (работа в качестве эксперта, члена жюри конкурсов, олимпиад, соревнований; рецензирование и др.). </a:t>
            </a:r>
          </a:p>
          <a:p>
            <a:pPr marL="0" indent="0">
              <a:buNone/>
            </a:pPr>
            <a:r>
              <a:rPr lang="ru-RU" sz="2000" dirty="0"/>
              <a:t>2.4. </a:t>
            </a:r>
            <a:r>
              <a:rPr lang="ru-RU" sz="2000" i="1" dirty="0"/>
              <a:t>Результаты участия в конкурсах профессионального мастерства </a:t>
            </a:r>
            <a:endParaRPr lang="ru-RU" sz="2000" i="1" dirty="0"/>
          </a:p>
          <a:p>
            <a:pPr marL="0" indent="0">
              <a:buNone/>
            </a:pPr>
            <a:r>
              <a:rPr lang="ru-RU" sz="2000" i="1" dirty="0" smtClean="0"/>
              <a:t>2.5</a:t>
            </a:r>
            <a:r>
              <a:rPr lang="ru-RU" sz="2000" i="1" dirty="0"/>
              <a:t>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96407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Раздел 2. Методическая работа и трансляция педагогического опыта: 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В данном разделе размещаются материалы, подтверждающие ЛИЧНЫЙ ВКЛАД педагогического работника в повышение качества образования, активное участие в работе методических объединений педагогических работников организаций (в том числе руководство профессиональными объединениями), в разработку программно-методического сопровождения образовательного процесса, профессиональных конкурсах; транслирование опыта практических результатов своей профессиональной деятельности, в том числе экспериментальной и инновационной.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3296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496944" cy="4536504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900" dirty="0"/>
              <a:t>«Авторские дидактические игры по развитию речи у детей </a:t>
            </a:r>
            <a:r>
              <a:rPr lang="ru-RU" sz="2900" dirty="0" smtClean="0"/>
              <a:t> 5-7 </a:t>
            </a:r>
            <a:r>
              <a:rPr lang="ru-RU" sz="2900" dirty="0"/>
              <a:t>лет» </a:t>
            </a:r>
            <a:r>
              <a:rPr lang="ru-RU" sz="2900" dirty="0" smtClean="0"/>
              <a:t>(</a:t>
            </a:r>
            <a:r>
              <a:rPr lang="ru-RU" sz="2900" dirty="0" err="1" smtClean="0"/>
              <a:t>Козулева</a:t>
            </a:r>
            <a:r>
              <a:rPr lang="ru-RU" sz="2900" dirty="0" smtClean="0"/>
              <a:t> Татьяна Николаевна</a:t>
            </a:r>
            <a:r>
              <a:rPr lang="ru-RU" sz="2900" dirty="0"/>
              <a:t>) </a:t>
            </a:r>
          </a:p>
          <a:p>
            <a:pPr marL="0" indent="0">
              <a:buNone/>
            </a:pPr>
            <a:r>
              <a:rPr lang="ru-RU" sz="2900" dirty="0"/>
              <a:t>•«Развитие речи у детей раннего возраста» </a:t>
            </a:r>
            <a:r>
              <a:rPr lang="ru-RU" sz="2900" dirty="0" smtClean="0"/>
              <a:t>(</a:t>
            </a:r>
            <a:r>
              <a:rPr lang="ru-RU" sz="2900" dirty="0" err="1" smtClean="0"/>
              <a:t>Гильфанова</a:t>
            </a:r>
            <a:r>
              <a:rPr lang="ru-RU" sz="2900" dirty="0" smtClean="0"/>
              <a:t> Дина </a:t>
            </a:r>
            <a:r>
              <a:rPr lang="ru-RU" sz="2900" dirty="0" err="1" smtClean="0"/>
              <a:t>Рамильевна</a:t>
            </a:r>
            <a:r>
              <a:rPr lang="ru-RU" sz="2900" dirty="0" smtClean="0"/>
              <a:t>) 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•«Сопровождение учителей-логопедов, занимающихся с детьми, не использующих экспрессивную речь» </a:t>
            </a:r>
            <a:r>
              <a:rPr lang="ru-RU" sz="2900" dirty="0" smtClean="0"/>
              <a:t>(Елисеева Н.М.) 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•«Сотрудничество специалистов ДОУ в рамках организации коррекционно- образовательного пространства» </a:t>
            </a:r>
            <a:r>
              <a:rPr lang="ru-RU" sz="2900" dirty="0" smtClean="0"/>
              <a:t>(</a:t>
            </a:r>
            <a:r>
              <a:rPr lang="ru-RU" sz="2900" dirty="0" err="1" smtClean="0"/>
              <a:t>Карачевская</a:t>
            </a:r>
            <a:r>
              <a:rPr lang="ru-RU" sz="2900" dirty="0" smtClean="0"/>
              <a:t> </a:t>
            </a:r>
            <a:r>
              <a:rPr lang="ru-RU" sz="2900" dirty="0" err="1" smtClean="0"/>
              <a:t>Айгуль</a:t>
            </a:r>
            <a:r>
              <a:rPr lang="ru-RU" sz="2900" dirty="0" smtClean="0"/>
              <a:t> </a:t>
            </a:r>
            <a:r>
              <a:rPr lang="ru-RU" sz="2900" dirty="0" err="1" smtClean="0"/>
              <a:t>Азатовна</a:t>
            </a:r>
            <a:r>
              <a:rPr lang="ru-RU" sz="2900" dirty="0" smtClean="0"/>
              <a:t>) 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•«Преемственность в работе логопедов ДОУ и школы» </a:t>
            </a:r>
            <a:r>
              <a:rPr lang="ru-RU" sz="2900" dirty="0" smtClean="0"/>
              <a:t>(Зимина Надежда Александровна) 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•«Организация методического сопровождения молодых специалистов в процессе реализации коррекционно-образовательного процесса» </a:t>
            </a:r>
            <a:r>
              <a:rPr lang="ru-RU" sz="2900" dirty="0" smtClean="0"/>
              <a:t>(</a:t>
            </a:r>
            <a:r>
              <a:rPr lang="ru-RU" sz="2900" dirty="0" err="1" smtClean="0"/>
              <a:t>Карачевская</a:t>
            </a:r>
            <a:r>
              <a:rPr lang="ru-RU" sz="2900" dirty="0" smtClean="0"/>
              <a:t> </a:t>
            </a:r>
            <a:r>
              <a:rPr lang="ru-RU" sz="2900" dirty="0" err="1" smtClean="0"/>
              <a:t>Айгуль</a:t>
            </a:r>
            <a:r>
              <a:rPr lang="ru-RU" sz="2900" dirty="0" smtClean="0"/>
              <a:t> </a:t>
            </a:r>
            <a:r>
              <a:rPr lang="ru-RU" sz="2900" dirty="0" err="1" smtClean="0"/>
              <a:t>Азатовна</a:t>
            </a:r>
            <a:r>
              <a:rPr lang="ru-RU" sz="2900" dirty="0" smtClean="0"/>
              <a:t>) </a:t>
            </a:r>
            <a:endParaRPr lang="ru-RU" sz="2900" dirty="0"/>
          </a:p>
          <a:p>
            <a:pPr marL="0" indent="0">
              <a:buNone/>
            </a:pPr>
            <a:r>
              <a:rPr lang="ru-RU" sz="2900" dirty="0"/>
              <a:t>•«Современные формы взаимодействия учителя-логопеда с семьями детей дошкольного возраста с речевыми нарушениями. </a:t>
            </a:r>
            <a:r>
              <a:rPr lang="ru-RU" sz="2900" dirty="0" smtClean="0"/>
              <a:t>(</a:t>
            </a:r>
            <a:r>
              <a:rPr lang="ru-RU" sz="2900" dirty="0" err="1" smtClean="0"/>
              <a:t>Козулева</a:t>
            </a:r>
            <a:r>
              <a:rPr lang="ru-RU" sz="2900" dirty="0" smtClean="0"/>
              <a:t> Татьяна </a:t>
            </a:r>
            <a:r>
              <a:rPr lang="ru-RU" sz="2900" dirty="0"/>
              <a:t>Николаевна) </a:t>
            </a:r>
          </a:p>
          <a:p>
            <a:endParaRPr lang="ru-RU" sz="29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2.1. Активное участие в работе методических объединений педагогических работников организаций, проблемных групп, временных творческих коллективов и др.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4740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80520" cy="3401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7756263" cy="10542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955"/>
            <a:ext cx="4572000" cy="3414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5531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060849"/>
            <a:ext cx="4464495" cy="4065314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Всероссийская научно-практическая конференция «Открытый мир: объединяем усилия». </a:t>
            </a:r>
          </a:p>
          <a:p>
            <a:pPr marL="0" indent="0">
              <a:buNone/>
            </a:pPr>
            <a:r>
              <a:rPr lang="ru-RU" dirty="0"/>
              <a:t>•Всероссийская (с международным участием) </a:t>
            </a:r>
            <a:r>
              <a:rPr lang="ru-RU" dirty="0" smtClean="0"/>
              <a:t> </a:t>
            </a:r>
            <a:r>
              <a:rPr lang="ru-RU" dirty="0"/>
              <a:t>научно-практическая конференция «Детство в современном мире». </a:t>
            </a:r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ru-RU" dirty="0" smtClean="0"/>
              <a:t>Участие </a:t>
            </a:r>
            <a:r>
              <a:rPr lang="ru-RU" dirty="0"/>
              <a:t>педагогов в реализации программ обучения студентов.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459432"/>
            <a:ext cx="7977209" cy="208383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2.2. Выступления на конференциях, семинарах, мероприятиях; проведение семинаров, мастер-классов, открытых уроков (занятий, мероприятий), публикации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3619674" cy="477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625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916833"/>
            <a:ext cx="4032448" cy="4209330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Всероссийский конкурс учебно-методических пособий «Логопед года и К». </a:t>
            </a:r>
          </a:p>
          <a:p>
            <a:pPr marL="0" indent="0">
              <a:buNone/>
            </a:pPr>
            <a:r>
              <a:rPr lang="ru-RU" dirty="0" smtClean="0"/>
              <a:t>•Конкурсы </a:t>
            </a:r>
            <a:r>
              <a:rPr lang="ru-RU" dirty="0"/>
              <a:t>«Театральные этюды», «Фейерверк созвучий», «Поют логопеды». </a:t>
            </a:r>
          </a:p>
          <a:p>
            <a:pPr marL="0" indent="0">
              <a:buNone/>
            </a:pPr>
            <a:r>
              <a:rPr lang="ru-RU" dirty="0" smtClean="0"/>
              <a:t>•Оценка </a:t>
            </a:r>
            <a:r>
              <a:rPr lang="ru-RU" dirty="0"/>
              <a:t>проектов студентов. </a:t>
            </a:r>
          </a:p>
          <a:p>
            <a:pPr marL="0" indent="0">
              <a:buNone/>
            </a:pPr>
            <a:r>
              <a:rPr lang="ru-RU" dirty="0"/>
              <a:t>•Руководство практикой. </a:t>
            </a:r>
          </a:p>
          <a:p>
            <a:pPr marL="0" indent="0">
              <a:buNone/>
            </a:pPr>
            <a:r>
              <a:rPr lang="ru-RU" dirty="0"/>
              <a:t>•Конкурс «Педагогический тандем».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2.3. Экспертная деятельность педагога (работа в качестве эксперта, члена жюри конкурсов, олимпиад, соревнований; рецензирование и др.)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92" y="1484784"/>
            <a:ext cx="3519301" cy="2844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28792"/>
            <a:ext cx="3528392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5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3008657" cy="3877815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•Реализация </a:t>
            </a:r>
            <a:r>
              <a:rPr lang="ru-RU" dirty="0" smtClean="0"/>
              <a:t>проекта </a:t>
            </a:r>
            <a:r>
              <a:rPr lang="ru-RU" dirty="0"/>
              <a:t>«Детство равных возможностей» </a:t>
            </a:r>
          </a:p>
          <a:p>
            <a:pPr marL="0" indent="0">
              <a:buNone/>
            </a:pPr>
            <a:r>
              <a:rPr lang="ru-RU" dirty="0" smtClean="0"/>
              <a:t>•Проект </a:t>
            </a:r>
            <a:r>
              <a:rPr lang="ru-RU" dirty="0"/>
              <a:t>«</a:t>
            </a:r>
            <a:r>
              <a:rPr lang="ru-RU" dirty="0" smtClean="0"/>
              <a:t>Азбука»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•Апробация игр серии «</a:t>
            </a:r>
            <a:r>
              <a:rPr lang="ru-RU" dirty="0" err="1"/>
              <a:t>ЗаклАДКа</a:t>
            </a:r>
            <a:r>
              <a:rPr lang="ru-RU" dirty="0"/>
              <a:t>» , «Фетровые рифмы», «Знай город и край»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-531440"/>
            <a:ext cx="8121225" cy="215584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2.5.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3090689" cy="4032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74" y="3270983"/>
            <a:ext cx="2844583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571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Приказ МО и Н РТ № под-1139/20 от 30.10.2020 "О проведении аттестации педагогических работников ОО РТ"</a:t>
            </a:r>
          </a:p>
          <a:p>
            <a:pPr algn="just"/>
            <a:r>
              <a:rPr lang="ru-RU" dirty="0" smtClean="0"/>
              <a:t>Приказ Министерства Просвещения Российской Федерации  №196  от  24.03.2023г. «Об утверждении  порядка проведения аттестации педагогических работников организаций, осуществляющих  образовательную деятельность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Нормативные документы: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97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132857"/>
            <a:ext cx="8049216" cy="399330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Проект </a:t>
            </a:r>
            <a:r>
              <a:rPr lang="ru-RU" b="1" dirty="0"/>
              <a:t>«С колыбели» </a:t>
            </a:r>
            <a:r>
              <a:rPr lang="ru-RU" dirty="0"/>
              <a:t>Результат проекта: семьи с детьми раннего возраста, не посещающими ДОО получили консультации психолога, логопеда, педагога, педиатра по вопросам развития и образования ребенка, дети прошли курс развивающих занятий: 50 человек непосредственно на территории </a:t>
            </a:r>
            <a:r>
              <a:rPr lang="ru-RU" dirty="0" smtClean="0"/>
              <a:t> МБДОУ «Детский сад </a:t>
            </a:r>
            <a:r>
              <a:rPr lang="ru-RU" dirty="0" err="1" smtClean="0"/>
              <a:t>компенсиующего</a:t>
            </a:r>
            <a:r>
              <a:rPr lang="ru-RU" dirty="0" smtClean="0"/>
              <a:t> вида №24 «Кук чэчэк»  и 30 человек дистанционно. Издана </a:t>
            </a:r>
            <a:r>
              <a:rPr lang="ru-RU" dirty="0"/>
              <a:t>Методика диагностики </a:t>
            </a:r>
            <a:r>
              <a:rPr lang="ru-RU" dirty="0" err="1"/>
              <a:t>психо</a:t>
            </a:r>
            <a:r>
              <a:rPr lang="ru-RU" dirty="0"/>
              <a:t>-речевого развития детей раннего возраста с наглядным </a:t>
            </a:r>
            <a:r>
              <a:rPr lang="ru-RU" dirty="0" smtClean="0"/>
              <a:t>материалом.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049217" cy="1363758"/>
          </a:xfrm>
        </p:spPr>
        <p:txBody>
          <a:bodyPr/>
          <a:lstStyle/>
          <a:p>
            <a:r>
              <a:rPr lang="ru-RU" sz="2400" b="1" dirty="0"/>
              <a:t>2.5.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258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132857"/>
            <a:ext cx="8208912" cy="432048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sz="2600" b="1" dirty="0"/>
              <a:t>Проект «Азбука: 33 ступеньки по дороге в школу» </a:t>
            </a:r>
            <a:r>
              <a:rPr lang="ru-RU" sz="2600" b="1" dirty="0" smtClean="0"/>
              <a:t>.</a:t>
            </a:r>
          </a:p>
          <a:p>
            <a:pPr marL="0" indent="0" algn="just">
              <a:buNone/>
            </a:pPr>
            <a:r>
              <a:rPr lang="ru-RU" sz="2600" dirty="0" smtClean="0"/>
              <a:t>Цель</a:t>
            </a:r>
            <a:r>
              <a:rPr lang="ru-RU" sz="2600" dirty="0"/>
              <a:t>: обеспечить детям 5-7 лет, не посещающим образовательные организации, детям с особыми образовательными потребностями, возможность комплексной подготовки к школе с применением дистанционных образовательных технологий. Планируемые результаты: создание 198 </a:t>
            </a:r>
            <a:r>
              <a:rPr lang="ru-RU" sz="2600" dirty="0" err="1"/>
              <a:t>видеозанятий</a:t>
            </a:r>
            <a:r>
              <a:rPr lang="ru-RU" sz="2600" dirty="0"/>
              <a:t>, 2 дидактических настольных игр, рабочей тетради для развития графических навыков, издание Методических рекомендаций для специалистов по подготовке детей к школьному обучению курс обучения прошли </a:t>
            </a:r>
            <a:r>
              <a:rPr lang="ru-RU" sz="2600" dirty="0" smtClean="0"/>
              <a:t>15 </a:t>
            </a:r>
            <a:r>
              <a:rPr lang="ru-RU" sz="2600" dirty="0"/>
              <a:t>детей непосредственно и </a:t>
            </a:r>
            <a:r>
              <a:rPr lang="ru-RU" sz="2600" dirty="0" smtClean="0"/>
              <a:t>8 </a:t>
            </a:r>
            <a:r>
              <a:rPr lang="ru-RU" sz="2600" dirty="0"/>
              <a:t>детей дистанционно.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8520" y="570156"/>
            <a:ext cx="8784976" cy="1562700"/>
          </a:xfrm>
        </p:spPr>
        <p:txBody>
          <a:bodyPr/>
          <a:lstStyle/>
          <a:p>
            <a:r>
              <a:rPr lang="ru-RU" sz="2400" b="1" dirty="0" smtClean="0"/>
              <a:t>2.5</a:t>
            </a:r>
            <a:r>
              <a:rPr lang="ru-RU" sz="2400" b="1" dirty="0"/>
              <a:t>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665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3" y="2132856"/>
            <a:ext cx="7977209" cy="4464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Раздел 3. Результаты участия в проектной деятельности, социально- </a:t>
            </a:r>
            <a:r>
              <a:rPr lang="ru-RU" b="1" dirty="0" smtClean="0"/>
              <a:t>образовательных </a:t>
            </a:r>
            <a:r>
              <a:rPr lang="ru-RU" b="1" dirty="0"/>
              <a:t>инициативах.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3.1. Руководство проектной деятельностью, разработка и реализация собственных проектов; участие в проектах, социально образовательных инициативах. </a:t>
            </a:r>
          </a:p>
          <a:p>
            <a:pPr marL="0" indent="0">
              <a:buNone/>
            </a:pPr>
            <a:r>
              <a:rPr lang="ru-RU" b="1" dirty="0"/>
              <a:t>Раздел 4. Результаты внеурочной деятельности.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4.1. Результаты внеурочной деятельности, направленной на развитие способностей обучающихся.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5923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1"/>
            <a:ext cx="8121225" cy="47525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Раздел 5. Результаты обучения и воспитания обучающихся.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5.1. Результаты освоения обучающимися образовательных программ и показатели динамики их достижений, за последние 5 лет по итогам мониторингов. </a:t>
            </a:r>
          </a:p>
          <a:p>
            <a:pPr marL="0" indent="0">
              <a:buNone/>
            </a:pPr>
            <a:r>
              <a:rPr lang="ru-RU" dirty="0"/>
              <a:t>5.2. Развитие у обучающихся способностей к научной деятельности (участие учащихся в научно-практических конференциях). </a:t>
            </a:r>
          </a:p>
          <a:p>
            <a:pPr marL="0" indent="0">
              <a:buNone/>
            </a:pPr>
            <a:r>
              <a:rPr lang="ru-RU" dirty="0"/>
              <a:t>5.3. Развитие у обучающихся способностей к творческой, физкультурно-спортивной деятельности (результаты участия учащихся (воспитанников) в конкурсах, фестивалях, соревнованиях). </a:t>
            </a:r>
          </a:p>
          <a:p>
            <a:pPr marL="0" indent="0">
              <a:buNone/>
            </a:pPr>
            <a:r>
              <a:rPr lang="ru-RU" dirty="0"/>
              <a:t>5.4. Развитие у обучающихся способностей к интеллектуальной деятельности (результаты участия обучающихся в олимпиадах).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7408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442101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Раздел 7. Работа с родителями и социальными партнерами.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7.1. Результаты работы с родителями и социальными партнерами. </a:t>
            </a:r>
          </a:p>
          <a:p>
            <a:pPr marL="0" indent="0">
              <a:buNone/>
            </a:pPr>
            <a:r>
              <a:rPr lang="ru-RU" dirty="0"/>
              <a:t>В данном разделе размещаются материалы, отражающие систему работы педагога с родителями и социальными партнерами.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58103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04864"/>
            <a:ext cx="8121225" cy="44644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4. Максимальные значения в баллах по должностям педагогических работников </a:t>
            </a:r>
            <a:r>
              <a:rPr lang="ru-RU" dirty="0" smtClean="0"/>
              <a:t>представлены </a:t>
            </a:r>
            <a:r>
              <a:rPr lang="ru-RU" dirty="0"/>
              <a:t>в таблице согласно Приложению 2 к настоящему Положению. </a:t>
            </a:r>
          </a:p>
          <a:p>
            <a:pPr marL="0" indent="0">
              <a:buNone/>
            </a:pPr>
            <a:r>
              <a:rPr lang="ru-RU" dirty="0"/>
              <a:t>По должности </a:t>
            </a:r>
            <a:r>
              <a:rPr lang="ru-RU" b="1" dirty="0"/>
              <a:t>УЧИТЕЛЬ-ЛОГОПЕД – </a:t>
            </a:r>
            <a:r>
              <a:rPr lang="ru-RU" b="1" dirty="0" smtClean="0"/>
              <a:t>80 </a:t>
            </a:r>
            <a:r>
              <a:rPr lang="ru-RU" b="1" dirty="0"/>
              <a:t>баллов ( 1 кв. категория), </a:t>
            </a:r>
            <a:r>
              <a:rPr lang="ru-RU" b="1" dirty="0" smtClean="0"/>
              <a:t>100 </a:t>
            </a:r>
            <a:r>
              <a:rPr lang="ru-RU" b="1" dirty="0"/>
              <a:t>баллов (высшая кв. категория).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Для установления соответствующей квалификационной категории необходимо набрать </a:t>
            </a:r>
            <a:r>
              <a:rPr lang="ru-RU" b="1" dirty="0"/>
              <a:t>не менее 75% от максимальной суммы баллов.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6. Педагог выражает свое согласие на обработку персональных </a:t>
            </a:r>
            <a:r>
              <a:rPr lang="ru-RU" dirty="0" smtClean="0"/>
              <a:t>данных технической службой поддержки сайта </a:t>
            </a:r>
            <a:r>
              <a:rPr lang="ru-RU" b="1" dirty="0" smtClean="0"/>
              <a:t>http://edu.</a:t>
            </a:r>
            <a:r>
              <a:rPr lang="en-US" b="1" dirty="0" err="1" smtClean="0"/>
              <a:t>tatar</a:t>
            </a:r>
            <a:r>
              <a:rPr lang="ru-RU" b="1" dirty="0" smtClean="0"/>
              <a:t>.</a:t>
            </a:r>
            <a:r>
              <a:rPr lang="ru-RU" b="1" dirty="0" err="1" smtClean="0"/>
              <a:t>ru</a:t>
            </a:r>
            <a:r>
              <a:rPr lang="ru-RU" b="1" dirty="0" smtClean="0"/>
              <a:t> </a:t>
            </a:r>
            <a:r>
              <a:rPr lang="ru-RU" dirty="0"/>
              <a:t>на отражение персональных данных в ≪</a:t>
            </a:r>
            <a:r>
              <a:rPr lang="ru-RU" b="1" dirty="0"/>
              <a:t>Личном кабинете</a:t>
            </a:r>
            <a:r>
              <a:rPr lang="ru-RU" dirty="0"/>
              <a:t>≫ педагогического работника на сайте</a:t>
            </a:r>
            <a:r>
              <a:rPr lang="ru-RU" b="1" dirty="0"/>
              <a:t>: http</a:t>
            </a:r>
            <a:r>
              <a:rPr lang="ru-RU" b="1" dirty="0" smtClean="0"/>
              <a:t>://edu.</a:t>
            </a:r>
            <a:r>
              <a:rPr lang="en-US" b="1" dirty="0" err="1" smtClean="0"/>
              <a:t>tatar</a:t>
            </a:r>
            <a:r>
              <a:rPr lang="ru-RU" b="1" dirty="0" smtClean="0"/>
              <a:t>.</a:t>
            </a:r>
            <a:r>
              <a:rPr lang="ru-RU" b="1" dirty="0" err="1" smtClean="0"/>
              <a:t>ru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93288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2248347"/>
            <a:ext cx="7761184" cy="442101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sz="2800" dirty="0"/>
              <a:t>систематичность и регулярность работы педагогического работника на протяжении всего </a:t>
            </a:r>
            <a:r>
              <a:rPr lang="ru-RU" sz="2800" dirty="0" err="1"/>
              <a:t>межаттестационного</a:t>
            </a:r>
            <a:r>
              <a:rPr lang="ru-RU" sz="2800" dirty="0"/>
              <a:t> периода; </a:t>
            </a:r>
          </a:p>
          <a:p>
            <a:pPr marL="0" indent="0">
              <a:buNone/>
            </a:pPr>
            <a:r>
              <a:rPr lang="ru-RU" sz="2800" dirty="0"/>
              <a:t>•достоверность, полнота и конкретность представленных сведений; </a:t>
            </a:r>
          </a:p>
          <a:p>
            <a:pPr marL="0" indent="0">
              <a:buNone/>
            </a:pPr>
            <a:r>
              <a:rPr lang="ru-RU" sz="2800" dirty="0"/>
              <a:t>•объективность информации, </a:t>
            </a:r>
            <a:r>
              <a:rPr lang="ru-RU" sz="2800" dirty="0" err="1"/>
              <a:t>аналитичность</a:t>
            </a:r>
            <a:r>
              <a:rPr lang="ru-RU" sz="2800" dirty="0"/>
              <a:t>; </a:t>
            </a:r>
          </a:p>
          <a:p>
            <a:pPr marL="0" indent="0">
              <a:buNone/>
            </a:pPr>
            <a:r>
              <a:rPr lang="ru-RU" sz="2800" dirty="0"/>
              <a:t>•предоставление информации о факте и содержании проведённых мероприятий.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33193" cy="1291750"/>
          </a:xfrm>
        </p:spPr>
        <p:txBody>
          <a:bodyPr/>
          <a:lstStyle/>
          <a:p>
            <a:r>
              <a:rPr lang="ru-RU" sz="2400" b="1" dirty="0"/>
              <a:t>Материалы в электронном виде, подтверждающие результативность профессиональной деятельности педагогических работников Пермского края, должны соответствовать следующим требованиям: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6693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049217" cy="4869159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 smtClean="0"/>
              <a:t>результативность </a:t>
            </a:r>
            <a:r>
              <a:rPr lang="ru-RU" dirty="0"/>
              <a:t>деятельности педагогического работника, подтвержденная соответствующими Материалами, размещенными на сайте; 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профилю деятельности; </a:t>
            </a:r>
          </a:p>
          <a:p>
            <a:r>
              <a:rPr lang="ru-RU" dirty="0" smtClean="0"/>
              <a:t>систематичность </a:t>
            </a:r>
            <a:r>
              <a:rPr lang="ru-RU" dirty="0"/>
              <a:t>работы педагога и отражение её в Материалах, представленных за весь аттестационный период; </a:t>
            </a:r>
          </a:p>
          <a:p>
            <a:r>
              <a:rPr lang="ru-RU" dirty="0" smtClean="0"/>
              <a:t>содержательная </a:t>
            </a:r>
            <a:r>
              <a:rPr lang="ru-RU" dirty="0"/>
              <a:t>ценность Материалов; </a:t>
            </a:r>
          </a:p>
          <a:p>
            <a:r>
              <a:rPr lang="ru-RU" dirty="0" smtClean="0"/>
              <a:t>количество </a:t>
            </a:r>
            <a:r>
              <a:rPr lang="ru-RU" dirty="0"/>
              <a:t>и доля обучающихся, охваченных разными формами воспитательной (в том числе внеурочной) деятельности; </a:t>
            </a:r>
          </a:p>
          <a:p>
            <a:r>
              <a:rPr lang="ru-RU" dirty="0" smtClean="0"/>
              <a:t>направленность </a:t>
            </a:r>
            <a:r>
              <a:rPr lang="ru-RU" dirty="0"/>
              <a:t>педагога на создание условий для успешной социализации каждого обучающегося (воспитанника); </a:t>
            </a:r>
          </a:p>
          <a:p>
            <a:r>
              <a:rPr lang="ru-RU" dirty="0" smtClean="0"/>
              <a:t>качество </a:t>
            </a:r>
            <a:r>
              <a:rPr lang="ru-RU" dirty="0"/>
              <a:t>представленных Материалов; 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тенденциям развития системы образования.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Оценка Материалов педагогического работника проводится экспертом на основании следующих критериев: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5700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449302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9.1 Материалы формируются педагогическим работником в течение всего </a:t>
            </a:r>
            <a:r>
              <a:rPr lang="ru-RU" dirty="0" err="1"/>
              <a:t>межаттестационного</a:t>
            </a:r>
            <a:r>
              <a:rPr lang="ru-RU" dirty="0"/>
              <a:t> периода на протяжении 5 лет; </a:t>
            </a:r>
          </a:p>
          <a:p>
            <a:pPr marL="0" indent="0">
              <a:buNone/>
            </a:pPr>
            <a:r>
              <a:rPr lang="ru-RU" dirty="0"/>
              <a:t>9.2 Педагогический работник выбирает экспертную группу в соответствии с квалификационной категорией и должностью (специальностью), указанной в заявлении (</a:t>
            </a:r>
            <a:r>
              <a:rPr lang="ru-RU" b="1" dirty="0"/>
              <a:t>Экспертная группа по должности: учитель-логопед; логопед</a:t>
            </a:r>
            <a:r>
              <a:rPr lang="ru-RU" dirty="0"/>
              <a:t>);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824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248347"/>
            <a:ext cx="7905200" cy="427699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9.3. Педагогический работник направляет заявку на проведение экспертизы своих Материалов руководителю экспертной группы. Направление заявки осуществляется в срок </a:t>
            </a:r>
            <a:r>
              <a:rPr lang="ru-RU" b="1" dirty="0"/>
              <a:t>с 1 по 15 число месяца, предшествующего заседанию аттестационной комиссии</a:t>
            </a:r>
            <a:r>
              <a:rPr lang="ru-RU" dirty="0"/>
              <a:t>. После 15 числа месяца, предшествующего заседанию аттестационной комиссии, на сайте автоматически блокируется функция ≪Отправка заявки≫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142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/>
              <a:t>Аттестация педагогических работников организаций</a:t>
            </a:r>
            <a:r>
              <a:rPr lang="ru-RU" sz="2800" dirty="0"/>
              <a:t>, осуществляющих образовательную деятельность в сфере образования на территории </a:t>
            </a:r>
            <a:r>
              <a:rPr lang="ru-RU" sz="2800" dirty="0" smtClean="0"/>
              <a:t>Республики Татарстан </a:t>
            </a:r>
            <a:r>
              <a:rPr lang="ru-RU" sz="2800" dirty="0"/>
              <a:t>(государственных, муниципальных и частных) проводится </a:t>
            </a:r>
            <a:r>
              <a:rPr lang="ru-RU" sz="2800" b="1" dirty="0"/>
              <a:t>аттестационной комиссией, сформированной Министерством образования и науки </a:t>
            </a:r>
            <a:r>
              <a:rPr lang="ru-RU" sz="2800" b="1" dirty="0" smtClean="0"/>
              <a:t> Республики Татарстан </a:t>
            </a:r>
            <a:endParaRPr lang="ru-RU" sz="2800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20688"/>
            <a:ext cx="8424936" cy="1003718"/>
          </a:xfrm>
        </p:spPr>
        <p:txBody>
          <a:bodyPr/>
          <a:lstStyle/>
          <a:p>
            <a:pPr algn="just"/>
            <a:r>
              <a:rPr lang="ru-RU" sz="2400" dirty="0"/>
              <a:t>Приказ МО и Н РТ № под-1139/20 от 30.10.2020 "О проведении аттестации педагогических работников ОО РТ"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55246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248347"/>
            <a:ext cx="7977208" cy="434900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9.4. Уведомление с идентификационным номером заявки поступает в ≪Личный кабинет≫ педагогического работника в течение 20-ти минут с момента отправления заявки; </a:t>
            </a:r>
          </a:p>
          <a:p>
            <a:pPr marL="0" indent="0">
              <a:buNone/>
            </a:pPr>
            <a:r>
              <a:rPr lang="ru-RU" dirty="0"/>
              <a:t>9.5. Доступ к Материалам на сайте для педагогического работника открывается через 50 дней;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8552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48347"/>
            <a:ext cx="8049217" cy="4276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9.6. Экспертное заключение направляется экспертом в электронном виде в ≪Личный кабинет≫ педагогического работника в срок </a:t>
            </a:r>
            <a:r>
              <a:rPr lang="ru-RU" sz="3200" b="1" dirty="0"/>
              <a:t>с 25 по 30(31) число месяца, предшествующего заседанию аттестационной комиссии</a:t>
            </a:r>
            <a:r>
              <a:rPr lang="ru-RU" sz="3200" dirty="0"/>
              <a:t>. После отправки экспертного заключения в Личный кабинет эксперта поступает уведомление об этом.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1913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248347"/>
            <a:ext cx="7905200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11. Эксперт при проведении всестороннего анализа представленных Материалов при необходимости имеет право запрашивать у педагогического работника оригиналы (подлинники) документов для рассмотрения их на заседании аттестационной комиссии, фиксирует это требование в бланке экспертного заключения.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78035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12. </a:t>
            </a:r>
            <a:r>
              <a:rPr lang="ru-RU" sz="3200" b="1" dirty="0"/>
              <a:t>Экспертное заключение выполняется на официальном бланке сайта http</a:t>
            </a:r>
            <a:r>
              <a:rPr lang="ru-RU" sz="3200" b="1" dirty="0" smtClean="0"/>
              <a:t>://edu.</a:t>
            </a:r>
            <a:r>
              <a:rPr lang="en-US" sz="3200" b="1" dirty="0" err="1" smtClean="0"/>
              <a:t>tatar</a:t>
            </a:r>
            <a:r>
              <a:rPr lang="ru-RU" sz="3200" b="1" dirty="0" smtClean="0"/>
              <a:t>.</a:t>
            </a:r>
            <a:r>
              <a:rPr lang="ru-RU" sz="3200" b="1" dirty="0" err="1" smtClean="0"/>
              <a:t>ru</a:t>
            </a:r>
            <a:r>
              <a:rPr lang="ru-RU" sz="3200" b="1" dirty="0" smtClean="0"/>
              <a:t> </a:t>
            </a:r>
            <a:r>
              <a:rPr lang="ru-RU" sz="3200" dirty="0"/>
              <a:t>По каждому из разделов Материалов эксперт пишет развернутый комментарий с обоснованием выставленных баллов. Оценка каждого из разделов Материалов указывается в баллах. Итоговая оценка Материалов указывается в баллах и процентах.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Алгоритм работы с Материалами в период проведения аттестации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755157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916833"/>
            <a:ext cx="7833193" cy="4680520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ru-RU" sz="3200" b="1" dirty="0" smtClean="0"/>
              <a:t>Главное </a:t>
            </a:r>
            <a:r>
              <a:rPr lang="ru-RU" sz="3200" b="1" dirty="0"/>
              <a:t>назначение портфолио</a:t>
            </a:r>
            <a:r>
              <a:rPr lang="ru-RU" sz="3200" dirty="0"/>
              <a:t>– продемонстрировать наиболее значимые результаты практической деятельности для оценки своей профессиональной компетенции. </a:t>
            </a:r>
          </a:p>
          <a:p>
            <a:r>
              <a:rPr lang="ru-RU" sz="3200" dirty="0" smtClean="0"/>
              <a:t>Портфолио </a:t>
            </a:r>
            <a:r>
              <a:rPr lang="ru-RU" sz="3200" dirty="0"/>
              <a:t>позволяет педагогу проанализировать, обобщить и систематизировать результаты своей работы, объективно оценить свои возможности и спланировать действия по преодолению трудностей и достижению более высоких результатов. 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387424"/>
            <a:ext cx="7905201" cy="86409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sz="2800" b="1" dirty="0"/>
              <a:t>Методические рекомендации по созданию документов в портфолио учителя-логопеда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8138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988841"/>
            <a:ext cx="7761184" cy="413732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Демонстрация </a:t>
            </a:r>
            <a:r>
              <a:rPr lang="ru-RU" dirty="0"/>
              <a:t>личного вклада педагогического работника в повышение качества образования на основе совершенствования методов обучения и воспитания. </a:t>
            </a:r>
          </a:p>
          <a:p>
            <a:r>
              <a:rPr lang="ru-RU" dirty="0" smtClean="0"/>
              <a:t>Демонстрация </a:t>
            </a:r>
            <a:r>
              <a:rPr lang="ru-RU" dirty="0"/>
              <a:t>инновационной деятельности педагогического работника. </a:t>
            </a:r>
          </a:p>
          <a:p>
            <a:r>
              <a:rPr lang="ru-RU" dirty="0" smtClean="0"/>
              <a:t>Трансляция </a:t>
            </a:r>
            <a:r>
              <a:rPr lang="ru-RU" dirty="0"/>
              <a:t>и распространение собственного педагогического опыта. </a:t>
            </a:r>
          </a:p>
          <a:p>
            <a:r>
              <a:rPr lang="ru-RU" dirty="0" smtClean="0"/>
              <a:t>Стабильность </a:t>
            </a:r>
            <a:r>
              <a:rPr lang="ru-RU" dirty="0"/>
              <a:t>позитивных результатов профессиональной педагогической деятельности. </a:t>
            </a:r>
          </a:p>
          <a:p>
            <a:r>
              <a:rPr lang="ru-RU" dirty="0" smtClean="0"/>
              <a:t>Наличие </a:t>
            </a:r>
            <a:r>
              <a:rPr lang="ru-RU" dirty="0"/>
              <a:t>динамики результатов.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7905201" cy="98072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b="1" dirty="0"/>
              <a:t>Критерии составления портфолио педагогического работника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3567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7"/>
            <a:ext cx="8193233" cy="4968552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/>
              <a:t>В этот раздел педагоги могут вставить следующие документы: </a:t>
            </a:r>
          </a:p>
          <a:p>
            <a:r>
              <a:rPr lang="ru-RU" dirty="0" smtClean="0"/>
              <a:t>Информационно-аналитический </a:t>
            </a:r>
            <a:r>
              <a:rPr lang="ru-RU" dirty="0"/>
              <a:t>отчет, заверенный руководителем образовательной организации. </a:t>
            </a:r>
          </a:p>
          <a:p>
            <a:r>
              <a:rPr lang="ru-RU" dirty="0" smtClean="0"/>
              <a:t>Сканированные </a:t>
            </a:r>
            <a:r>
              <a:rPr lang="ru-RU" dirty="0"/>
              <a:t>сертификаты, дипломы, справки, подтверждающие участие в методической работе. </a:t>
            </a:r>
          </a:p>
          <a:p>
            <a:r>
              <a:rPr lang="ru-RU" dirty="0" smtClean="0"/>
              <a:t>Заверенные </a:t>
            </a:r>
            <a:r>
              <a:rPr lang="ru-RU" dirty="0"/>
              <a:t>материалы, отражающие содержание деятельности и факт их проведения: конспекты уроков (занятий, мероприятий), сценарии (сценарные ходы); </a:t>
            </a:r>
          </a:p>
          <a:p>
            <a:r>
              <a:rPr lang="ru-RU" dirty="0" smtClean="0"/>
              <a:t>планы </a:t>
            </a:r>
            <a:r>
              <a:rPr lang="ru-RU" dirty="0"/>
              <a:t>работы методического объединения, временного творческого коллектива, проблемной группы (приказ или план группы, повестка заседания, аналитическая справка) заверенные руководителем образовательной организации; </a:t>
            </a:r>
          </a:p>
          <a:p>
            <a:r>
              <a:rPr lang="ru-RU" dirty="0" smtClean="0"/>
              <a:t>копии </a:t>
            </a:r>
            <a:r>
              <a:rPr lang="ru-RU" dirty="0"/>
              <a:t>документов о работе со студентами в период педагогической практики; </a:t>
            </a:r>
          </a:p>
          <a:p>
            <a:r>
              <a:rPr lang="ru-RU" dirty="0" smtClean="0"/>
              <a:t>приказ</a:t>
            </a:r>
            <a:r>
              <a:rPr lang="ru-RU" dirty="0"/>
              <a:t>, план, повестки заседаний </a:t>
            </a:r>
            <a:r>
              <a:rPr lang="ru-RU" dirty="0" err="1"/>
              <a:t>ПМПк</a:t>
            </a:r>
            <a:r>
              <a:rPr lang="ru-RU" dirty="0"/>
              <a:t>, аналитические справки заверенные руководителем образовательной организации;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531440"/>
            <a:ext cx="8049217" cy="2155846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2.1. Активное участие в работе методических объединений педагогических работников организаций, проблемных групп, временных творческих коллективов и др.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07619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060848"/>
            <a:ext cx="7833193" cy="4320479"/>
          </a:xfrm>
        </p:spPr>
        <p:txBody>
          <a:bodyPr>
            <a:normAutofit/>
          </a:bodyPr>
          <a:lstStyle/>
          <a:p>
            <a:r>
              <a:rPr lang="ru-RU" dirty="0" smtClean="0"/>
              <a:t>-Качество </a:t>
            </a:r>
            <a:r>
              <a:rPr lang="ru-RU" dirty="0"/>
              <a:t>и содержательность аналитических материалов, в которых отражены формы участия в работе методических объединений, проблемных групп, временных творческих коллективов. </a:t>
            </a:r>
          </a:p>
          <a:p>
            <a:r>
              <a:rPr lang="ru-RU" dirty="0" smtClean="0"/>
              <a:t>Продуктивность </a:t>
            </a:r>
            <a:r>
              <a:rPr lang="ru-RU" dirty="0"/>
              <a:t>деятельности. </a:t>
            </a:r>
          </a:p>
          <a:p>
            <a:r>
              <a:rPr lang="ru-RU" dirty="0" smtClean="0"/>
              <a:t>Систематичность</a:t>
            </a:r>
            <a:r>
              <a:rPr lang="ru-RU" dirty="0"/>
              <a:t>. 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профилю деятельности. </a:t>
            </a:r>
          </a:p>
          <a:p>
            <a:r>
              <a:rPr lang="ru-RU" dirty="0" smtClean="0"/>
              <a:t>Личный </a:t>
            </a:r>
            <a:r>
              <a:rPr lang="ru-RU" dirty="0"/>
              <a:t>вклад педагога в работу методических объединений, проблемных групп, временных творческих коллективов и др.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2.1 Критерии, показатели оценки профессиональной деятельности педагогических работников: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0166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248347"/>
            <a:ext cx="7833192" cy="420498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данный раздел размещается информационно-аналитический отчет, заверенный руководителем образовательной организации. </a:t>
            </a:r>
          </a:p>
          <a:p>
            <a:r>
              <a:rPr lang="ru-RU" dirty="0" smtClean="0"/>
              <a:t>Копии </a:t>
            </a:r>
            <a:r>
              <a:rPr lang="ru-RU" dirty="0"/>
              <a:t>приказов, справки о включении педагогического работника в соответствующие комиссии, экспертные группы, жюри конкурсов, олимпиад, соревнований, судейский состав. </a:t>
            </a:r>
          </a:p>
          <a:p>
            <a:r>
              <a:rPr lang="ru-RU" dirty="0" smtClean="0"/>
              <a:t>Критерии </a:t>
            </a:r>
            <a:r>
              <a:rPr lang="ru-RU" dirty="0"/>
              <a:t>профессиональной деятельности: </a:t>
            </a:r>
          </a:p>
          <a:p>
            <a:r>
              <a:rPr lang="ru-RU" dirty="0" smtClean="0"/>
              <a:t>Систематичность </a:t>
            </a:r>
            <a:endParaRPr lang="ru-RU" dirty="0"/>
          </a:p>
          <a:p>
            <a:r>
              <a:rPr lang="ru-RU" dirty="0" smtClean="0"/>
              <a:t>Соответствие </a:t>
            </a:r>
            <a:r>
              <a:rPr lang="ru-RU" dirty="0"/>
              <a:t>профилю профессиональной деятельности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77209" cy="1507774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2.2. Выступления на конференциях, семинарах, мероприятиях; проведение семинаров, мастер-классов, открытых уроков (занятий, мероприятий), публикации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7905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248347"/>
            <a:ext cx="7689176" cy="4060973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/>
              <a:t>Подтверждающие </a:t>
            </a:r>
            <a:r>
              <a:rPr lang="ru-RU" sz="2600" dirty="0"/>
              <a:t>документы: </a:t>
            </a:r>
          </a:p>
          <a:p>
            <a:r>
              <a:rPr lang="ru-RU" sz="2600" dirty="0" smtClean="0"/>
              <a:t> </a:t>
            </a:r>
            <a:r>
              <a:rPr lang="ru-RU" sz="2600" dirty="0"/>
              <a:t>Информационно-аналитический отчет, заверенный руководителем образовательной организации. </a:t>
            </a:r>
          </a:p>
          <a:p>
            <a:r>
              <a:rPr lang="ru-RU" sz="2600" dirty="0" smtClean="0"/>
              <a:t> </a:t>
            </a:r>
            <a:r>
              <a:rPr lang="ru-RU" sz="2600" dirty="0"/>
              <a:t>Копии приказов, справки о включении педагогического работника в соответствующие комиссии, экспертные группы, жюри конкурсов, олимпиад, соревнований, судейский состав. </a:t>
            </a:r>
          </a:p>
          <a:p>
            <a:r>
              <a:rPr lang="ru-RU" sz="2600" b="1" dirty="0"/>
              <a:t>Критерии, показатели оценки профессиональной деятельности педагогических работников: </a:t>
            </a:r>
            <a:endParaRPr lang="ru-RU" sz="2600" dirty="0"/>
          </a:p>
          <a:p>
            <a:r>
              <a:rPr lang="ru-RU" sz="2600" dirty="0" smtClean="0"/>
              <a:t>Систематичность</a:t>
            </a:r>
            <a:r>
              <a:rPr lang="ru-RU" sz="2600" dirty="0"/>
              <a:t>. </a:t>
            </a:r>
          </a:p>
          <a:p>
            <a:r>
              <a:rPr lang="ru-RU" sz="2600" dirty="0" smtClean="0"/>
              <a:t> </a:t>
            </a:r>
            <a:r>
              <a:rPr lang="ru-RU" sz="2600" dirty="0"/>
              <a:t>Соответствие профилю профессиональной деятельности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05201" cy="115212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2.3. Экспертная деятельность педагога (работа в качестве эксперта, члена жюри конкурсов, олимпиад, соревнований; рецензирование и др.)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303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5.2. По результатам проведённой аттестации комиссия принимает по каждому педагогическому работнику одно из решений: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b="1" dirty="0"/>
              <a:t>установить первую (высшую) квалификационную категорию </a:t>
            </a:r>
            <a:r>
              <a:rPr lang="ru-RU" dirty="0"/>
              <a:t>(указывается должность педагогического работника, по которой устанавливается квалификационная категория);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b="1" dirty="0"/>
              <a:t>отказать в установлении первой (высшей) квалификационной категории </a:t>
            </a:r>
            <a:r>
              <a:rPr lang="ru-RU" dirty="0"/>
              <a:t>(указывается должность, по которой педагогическому работнику отказывается в установлении квалификационной категории).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84976" cy="859702"/>
          </a:xfrm>
        </p:spPr>
        <p:txBody>
          <a:bodyPr/>
          <a:lstStyle/>
          <a:p>
            <a:r>
              <a:rPr lang="ru-RU" sz="2400" dirty="0"/>
              <a:t>Приказ МО и Н РТ № под-1139/20 от 30.10.2020 "О проведении аттестации педагогических работников ОО РТ"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88055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 smtClean="0"/>
              <a:t>Приказы </a:t>
            </a:r>
            <a:r>
              <a:rPr lang="ru-RU" sz="3200" dirty="0"/>
              <a:t>о том, что входили в состав </a:t>
            </a:r>
            <a:r>
              <a:rPr lang="ru-RU" sz="3200" dirty="0" err="1"/>
              <a:t>жюри+самоанализ+протоколы</a:t>
            </a:r>
            <a:r>
              <a:rPr lang="ru-RU" sz="3200" dirty="0"/>
              <a:t> конкурса; </a:t>
            </a:r>
          </a:p>
          <a:p>
            <a:r>
              <a:rPr lang="ru-RU" sz="3200" dirty="0" smtClean="0"/>
              <a:t>Рецензии </a:t>
            </a:r>
            <a:r>
              <a:rPr lang="ru-RU" sz="3200" dirty="0"/>
              <a:t>на методические и педагогические продукты коллег, студентов; </a:t>
            </a:r>
          </a:p>
          <a:p>
            <a:r>
              <a:rPr lang="ru-RU" sz="3200" dirty="0" smtClean="0"/>
              <a:t>Отзывы</a:t>
            </a:r>
            <a:r>
              <a:rPr lang="ru-RU" sz="3200" dirty="0"/>
              <a:t>, благодарности за работы в качестве эксперта. </a:t>
            </a:r>
          </a:p>
          <a:p>
            <a:pPr marL="0" indent="0">
              <a:buNone/>
            </a:pPr>
            <a:endParaRPr lang="ru-RU" sz="3200" b="1" dirty="0" smtClean="0"/>
          </a:p>
          <a:p>
            <a:pPr marL="0" indent="0" algn="ctr">
              <a:buNone/>
            </a:pPr>
            <a:r>
              <a:rPr lang="ru-RU" b="1" dirty="0" smtClean="0"/>
              <a:t>Важно</a:t>
            </a:r>
            <a:r>
              <a:rPr lang="ru-RU" b="1" dirty="0"/>
              <a:t>! Уровень: Город, Край, Россия!!!!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</a:t>
            </a:r>
            <a:r>
              <a:rPr lang="ru-RU" b="1" dirty="0"/>
              <a:t>загружать?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094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132856"/>
            <a:ext cx="7761185" cy="4176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Конкурсы </a:t>
            </a:r>
            <a:r>
              <a:rPr lang="ru-RU" dirty="0"/>
              <a:t>различного </a:t>
            </a:r>
            <a:r>
              <a:rPr lang="ru-RU" dirty="0" smtClean="0"/>
              <a:t>уровня;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Что ценится? </a:t>
            </a:r>
          </a:p>
          <a:p>
            <a:r>
              <a:rPr lang="ru-RU" dirty="0" smtClean="0"/>
              <a:t>Логопед </a:t>
            </a:r>
            <a:r>
              <a:rPr lang="ru-RU" dirty="0"/>
              <a:t>и К; </a:t>
            </a:r>
          </a:p>
          <a:p>
            <a:r>
              <a:rPr lang="ru-RU" dirty="0" err="1" smtClean="0"/>
              <a:t>ЛогоФест</a:t>
            </a:r>
            <a:r>
              <a:rPr lang="ru-RU" dirty="0"/>
              <a:t>; </a:t>
            </a:r>
          </a:p>
          <a:p>
            <a:r>
              <a:rPr lang="ru-RU" dirty="0" smtClean="0"/>
              <a:t>Логопедические </a:t>
            </a:r>
            <a:r>
              <a:rPr lang="ru-RU" dirty="0"/>
              <a:t>находки; </a:t>
            </a:r>
          </a:p>
          <a:p>
            <a:r>
              <a:rPr lang="ru-RU" dirty="0" smtClean="0"/>
              <a:t>Воспитатель  </a:t>
            </a:r>
            <a:r>
              <a:rPr lang="ru-RU" dirty="0"/>
              <a:t>года; </a:t>
            </a:r>
          </a:p>
          <a:p>
            <a:r>
              <a:rPr lang="ru-RU" dirty="0" smtClean="0"/>
              <a:t>Соревновательные </a:t>
            </a:r>
            <a:r>
              <a:rPr lang="ru-RU" dirty="0"/>
              <a:t>системы и т.д.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dirty="0"/>
              <a:t>Загружаются Дипломы, сертификаты, грамоты (желательно с материалами конкурса)!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0"/>
            <a:ext cx="7761185" cy="126876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2.4. Конкурсы профессионального мастерства (для высшей категории)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77594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7977209" cy="4752527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В данном разделе размещаются следующие документы: </a:t>
            </a:r>
          </a:p>
          <a:p>
            <a:r>
              <a:rPr lang="ru-RU" dirty="0" smtClean="0"/>
              <a:t>Сканированные </a:t>
            </a:r>
            <a:r>
              <a:rPr lang="ru-RU" dirty="0"/>
              <a:t>сертификаты, заверенные справки от организаторов проектов, подтверждающие участие педагога в одной из форм инновационной деятельности региона. </a:t>
            </a:r>
          </a:p>
          <a:p>
            <a:r>
              <a:rPr lang="ru-RU" dirty="0" smtClean="0"/>
              <a:t>Перечень </a:t>
            </a:r>
            <a:r>
              <a:rPr lang="ru-RU" dirty="0"/>
              <a:t>(описание) разработанных программно-методических, дидактических, контрольно- измерительных материалов, заверенный руководителем образовательной организации. </a:t>
            </a:r>
          </a:p>
          <a:p>
            <a:r>
              <a:rPr lang="ru-RU" dirty="0" smtClean="0"/>
              <a:t>Справка</a:t>
            </a:r>
            <a:r>
              <a:rPr lang="ru-RU" dirty="0"/>
              <a:t>, подтверждающая участие в разработке основной образовательной программы, заверенная руководителем образовательной организации. </a:t>
            </a:r>
          </a:p>
          <a:p>
            <a:r>
              <a:rPr lang="ru-RU" dirty="0" smtClean="0"/>
              <a:t>Отзывы</a:t>
            </a:r>
            <a:r>
              <a:rPr lang="ru-RU" dirty="0"/>
              <a:t>, рецензии, экспертные заключения на продукты педагогической деятельности и др., заверенные экспертом (рецензентом)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484784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2.5. Экспериментальная и инновационная деятельность педагога, в </a:t>
            </a:r>
            <a:r>
              <a:rPr lang="ru-RU" sz="2400" b="1" dirty="0" err="1"/>
              <a:t>т.ч</a:t>
            </a:r>
            <a:r>
              <a:rPr lang="ru-RU" sz="2400" b="1" dirty="0"/>
              <a:t>. Разработка программно-методического сопровождения образовательного процесса (для высшей категории)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22325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988840"/>
            <a:ext cx="7905201" cy="45365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Сертификаты </a:t>
            </a:r>
            <a:r>
              <a:rPr lang="ru-RU" dirty="0"/>
              <a:t>и материалы, презентаций продуктов на Ярмарках инноваций; </a:t>
            </a:r>
          </a:p>
          <a:p>
            <a:r>
              <a:rPr lang="ru-RU" dirty="0" smtClean="0"/>
              <a:t>АООП</a:t>
            </a:r>
            <a:r>
              <a:rPr lang="ru-RU" dirty="0"/>
              <a:t>, АОП, ИПК; </a:t>
            </a:r>
          </a:p>
          <a:p>
            <a:r>
              <a:rPr lang="ru-RU" dirty="0" smtClean="0"/>
              <a:t>Программы </a:t>
            </a:r>
            <a:r>
              <a:rPr lang="ru-RU" dirty="0"/>
              <a:t>КОП речевой направленности; </a:t>
            </a:r>
          </a:p>
          <a:p>
            <a:r>
              <a:rPr lang="ru-RU" dirty="0" smtClean="0"/>
              <a:t>Информация</a:t>
            </a:r>
            <a:r>
              <a:rPr lang="ru-RU" dirty="0"/>
              <a:t>, материалы, ссылки на дистанционную работу; </a:t>
            </a:r>
          </a:p>
          <a:p>
            <a:r>
              <a:rPr lang="ru-RU" dirty="0" smtClean="0"/>
              <a:t>Патенты</a:t>
            </a:r>
            <a:r>
              <a:rPr lang="ru-RU" dirty="0"/>
              <a:t>; </a:t>
            </a:r>
          </a:p>
          <a:p>
            <a:r>
              <a:rPr lang="ru-RU" dirty="0" smtClean="0"/>
              <a:t>Отзывы </a:t>
            </a:r>
            <a:r>
              <a:rPr lang="ru-RU" dirty="0"/>
              <a:t>на инновационные продукты; </a:t>
            </a:r>
          </a:p>
          <a:p>
            <a:r>
              <a:rPr lang="ru-RU" dirty="0" smtClean="0"/>
              <a:t>Информация </a:t>
            </a:r>
            <a:r>
              <a:rPr lang="ru-RU" dirty="0"/>
              <a:t>и ссылки на личные сайты; </a:t>
            </a:r>
          </a:p>
          <a:p>
            <a:r>
              <a:rPr lang="ru-RU" dirty="0" smtClean="0"/>
              <a:t>Планирование </a:t>
            </a:r>
            <a:r>
              <a:rPr lang="ru-RU" dirty="0"/>
              <a:t>коррекционной и индивидуальной работы с детьми с ОВЗ и т.д.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0"/>
            <a:ext cx="7689177" cy="90872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Что загружать?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664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59" y="1916832"/>
            <a:ext cx="8208913" cy="4752527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b="1" dirty="0"/>
              <a:t>Что показательно? </a:t>
            </a:r>
            <a:endParaRPr lang="ru-RU" dirty="0"/>
          </a:p>
          <a:p>
            <a:r>
              <a:rPr lang="ru-RU" dirty="0" smtClean="0"/>
              <a:t>Руководство </a:t>
            </a:r>
            <a:r>
              <a:rPr lang="ru-RU" dirty="0"/>
              <a:t>педагогическими и/или ученическими </a:t>
            </a:r>
            <a:r>
              <a:rPr lang="ru-RU" b="1" dirty="0"/>
              <a:t>проектами </a:t>
            </a:r>
            <a:r>
              <a:rPr lang="ru-RU" dirty="0"/>
              <a:t>(в </a:t>
            </a:r>
            <a:r>
              <a:rPr lang="ru-RU" dirty="0" err="1"/>
              <a:t>т.ч</a:t>
            </a:r>
            <a:r>
              <a:rPr lang="ru-RU" dirty="0"/>
              <a:t>. разработка, реализация или участие в чужих проектах «со своим маневром»), сопровождение проектов ОО, профессиональных объединений, отдельных педагогов. 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и реализация </a:t>
            </a:r>
            <a:r>
              <a:rPr lang="ru-RU" b="1" dirty="0"/>
              <a:t>образовательных практик коллегиального исполнения</a:t>
            </a:r>
            <a:r>
              <a:rPr lang="ru-RU" dirty="0"/>
              <a:t>, сопровождение образовательных практик коллегиального исполнения (например, </a:t>
            </a:r>
            <a:r>
              <a:rPr lang="ru-RU" dirty="0" err="1"/>
              <a:t>интенсивов</a:t>
            </a:r>
            <a:r>
              <a:rPr lang="ru-RU" dirty="0"/>
              <a:t>). 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и реализация </a:t>
            </a:r>
            <a:r>
              <a:rPr lang="ru-RU" b="1" dirty="0"/>
              <a:t>профессиональных конкурсов</a:t>
            </a:r>
            <a:r>
              <a:rPr lang="ru-RU" dirty="0"/>
              <a:t>. 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и реализация </a:t>
            </a:r>
            <a:r>
              <a:rPr lang="ru-RU" b="1" dirty="0"/>
              <a:t>социально-образовательных инициатив</a:t>
            </a:r>
            <a:r>
              <a:rPr lang="ru-RU" dirty="0"/>
              <a:t>, участие в социально-образовательных инициативах других, НО при наличии «своего маневра».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7977209" cy="126876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3.1. Руководство проектной деятельностью, разработка и реализация собственных проектов; участие в проектах, социально –образовательных инициативах.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40914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248347"/>
            <a:ext cx="7833192" cy="442101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данном разделе размещаются материалы, подтверждающие участие в проектной деятельности и социально-образовательных инициативах. </a:t>
            </a:r>
          </a:p>
          <a:p>
            <a:r>
              <a:rPr lang="ru-RU" b="1" dirty="0"/>
              <a:t>Подтверждающие документы: </a:t>
            </a:r>
            <a:endParaRPr lang="ru-RU" dirty="0"/>
          </a:p>
          <a:p>
            <a:r>
              <a:rPr lang="ru-RU" dirty="0" smtClean="0"/>
              <a:t>информационно-аналитический </a:t>
            </a:r>
            <a:r>
              <a:rPr lang="ru-RU" dirty="0"/>
              <a:t>отчет об участии в проектах разного уровня, заверенный руководителем образовательной организации; </a:t>
            </a:r>
          </a:p>
          <a:p>
            <a:r>
              <a:rPr lang="ru-RU" dirty="0" smtClean="0"/>
              <a:t>аннотации </a:t>
            </a:r>
            <a:r>
              <a:rPr lang="ru-RU" dirty="0"/>
              <a:t>к проекту; </a:t>
            </a:r>
          </a:p>
          <a:p>
            <a:r>
              <a:rPr lang="ru-RU" dirty="0" smtClean="0"/>
              <a:t>планы-графики </a:t>
            </a:r>
            <a:r>
              <a:rPr lang="ru-RU" dirty="0"/>
              <a:t>реализации к проекту; </a:t>
            </a:r>
          </a:p>
          <a:p>
            <a:r>
              <a:rPr lang="ru-RU" dirty="0" smtClean="0"/>
              <a:t>отзывы </a:t>
            </a:r>
            <a:r>
              <a:rPr lang="ru-RU" dirty="0"/>
              <a:t>социальных партнеров; </a:t>
            </a:r>
          </a:p>
          <a:p>
            <a:r>
              <a:rPr lang="ru-RU" dirty="0" smtClean="0"/>
              <a:t>публикации </a:t>
            </a:r>
            <a:r>
              <a:rPr lang="ru-RU" dirty="0"/>
              <a:t>в СМИ о ходе реализации проекта или его результатах; </a:t>
            </a:r>
          </a:p>
          <a:p>
            <a:r>
              <a:rPr lang="ru-RU" dirty="0" smtClean="0"/>
              <a:t>отчет </a:t>
            </a:r>
            <a:r>
              <a:rPr lang="ru-RU" dirty="0"/>
              <a:t>о руководстве проектами обучающихся.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77209" cy="1435766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3.1. Руководство проектной деятельностью, разработка и реализация собственных проектов; участие в проектах, социально –образовательных инициативах.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25432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1700808"/>
            <a:ext cx="8424936" cy="504056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sz="3200" b="1" dirty="0"/>
              <a:t>Проект </a:t>
            </a:r>
            <a:r>
              <a:rPr lang="ru-RU" sz="3200" dirty="0"/>
              <a:t>– «бросок в будущее». Проект предполагает наличие проблемы/затруднения, которое решается в рамках проекта. Т.е. Проект – это всегда поиск и апробация («</a:t>
            </a:r>
            <a:r>
              <a:rPr lang="ru-RU" sz="3200" dirty="0" err="1"/>
              <a:t>нащупывание</a:t>
            </a:r>
            <a:r>
              <a:rPr lang="ru-RU" sz="3200" dirty="0"/>
              <a:t>») нового (средства, условия). Новое может быть объективно новым, относительно новым, субъективно новым. В проекте важен не только результат (к чему пришли), но и процесс (как двигались) как предмет рефлексии. </a:t>
            </a:r>
          </a:p>
          <a:p>
            <a:r>
              <a:rPr lang="ru-RU" sz="3200" dirty="0"/>
              <a:t>Может быть личный профессиональный проект. Ценность его ничуть не меньше (даже больше), чем участие в муниципальном/региональном. В проекте всегда есть элемент неопределенности. проект НИКОГДА не реализует замысел полностью. Структурные части проекта: замысел- реализация- рефлексия. </a:t>
            </a:r>
          </a:p>
          <a:p>
            <a:r>
              <a:rPr lang="ru-RU" sz="3200" dirty="0"/>
              <a:t>Статус </a:t>
            </a:r>
            <a:r>
              <a:rPr lang="ru-RU" sz="3200" dirty="0" err="1"/>
              <a:t>апробационных</a:t>
            </a:r>
            <a:r>
              <a:rPr lang="ru-RU" sz="3200" dirty="0"/>
              <a:t>, инновационных площадок – это проектный статус. Статус опорных школ – не всегда. Необходимо смотреть на содержание работ. </a:t>
            </a:r>
          </a:p>
          <a:p>
            <a:r>
              <a:rPr lang="ru-RU" sz="3200" b="1" dirty="0"/>
              <a:t>Программа </a:t>
            </a:r>
            <a:r>
              <a:rPr lang="ru-RU" sz="3200" dirty="0"/>
              <a:t>– описание последовательности шагов и сроков исполнения. Могут быть несколько направлений, </a:t>
            </a:r>
            <a:r>
              <a:rPr lang="ru-RU" sz="3200" dirty="0" err="1"/>
              <a:t>преамбульные</a:t>
            </a:r>
            <a:r>
              <a:rPr lang="ru-RU" sz="3200" dirty="0"/>
              <a:t> (концептуальные) части. В программе нет элемента неопределенности, присущего проекту. Программа должна быть исполнена согласно замыслу. </a:t>
            </a:r>
          </a:p>
          <a:p>
            <a:r>
              <a:rPr lang="ru-RU" sz="3200" b="1" dirty="0"/>
              <a:t>Мероприятие </a:t>
            </a:r>
            <a:r>
              <a:rPr lang="ru-RU" sz="3200" dirty="0"/>
              <a:t>– действие, локализованное во времени, пространстве, масштабе участия. Не обязано отличаться новизной. </a:t>
            </a:r>
          </a:p>
          <a:p>
            <a:r>
              <a:rPr lang="ru-RU" sz="3200" b="1" dirty="0"/>
              <a:t>Акция </a:t>
            </a:r>
            <a:r>
              <a:rPr lang="ru-RU" sz="3200" dirty="0"/>
              <a:t>– тоже мероприятие, но имеющее конкретную информационно-мотивационную направленность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05201" cy="1008112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Понятия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1890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248347"/>
            <a:ext cx="7833192" cy="420498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Качество </a:t>
            </a:r>
            <a:r>
              <a:rPr lang="ru-RU" dirty="0"/>
              <a:t>и содержательность аналитических материалов, в которых отражены результаты проектной деятельности. 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проектов направлению профессиональной деятельности. </a:t>
            </a:r>
          </a:p>
          <a:p>
            <a:r>
              <a:rPr lang="ru-RU" dirty="0" smtClean="0"/>
              <a:t>Отражение </a:t>
            </a:r>
            <a:r>
              <a:rPr lang="ru-RU" dirty="0"/>
              <a:t>личного вклада педагога в проект (разработка, реализация). </a:t>
            </a:r>
          </a:p>
          <a:p>
            <a:r>
              <a:rPr lang="ru-RU" dirty="0" smtClean="0"/>
              <a:t>Стабильность </a:t>
            </a:r>
            <a:r>
              <a:rPr lang="ru-RU" dirty="0"/>
              <a:t>количества проектных работ обучающихся под руководством педагогического работника </a:t>
            </a:r>
          </a:p>
          <a:p>
            <a:r>
              <a:rPr lang="ru-RU" dirty="0" smtClean="0"/>
              <a:t>Динамика </a:t>
            </a:r>
            <a:r>
              <a:rPr lang="ru-RU" dirty="0"/>
              <a:t>количества обучающихся, участвующих в проектах.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3.1. Критерии, показатели оценки профессиональной деятельности педагогических работников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27112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7"/>
            <a:ext cx="8712968" cy="432048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8000" b="1" dirty="0"/>
              <a:t>Что смотрят эксперты</a:t>
            </a:r>
            <a:r>
              <a:rPr lang="ru-RU" sz="8000" dirty="0"/>
              <a:t>: </a:t>
            </a:r>
          </a:p>
          <a:p>
            <a:pPr marL="0" indent="0">
              <a:buNone/>
            </a:pPr>
            <a:r>
              <a:rPr lang="ru-RU" sz="8000" dirty="0"/>
              <a:t>1.Проектная компетентность аттестуемого (может «положить замысел», который будет содержательно логичен, реализуем и т.д., осмысленность реализации проекта, рефлексивные способности). Личный опыт реализации проектов, личный вклад в реализацию проекта. </a:t>
            </a:r>
          </a:p>
          <a:p>
            <a:pPr marL="0" indent="0">
              <a:buNone/>
            </a:pPr>
            <a:r>
              <a:rPr lang="ru-RU" sz="8000" dirty="0"/>
              <a:t>2.Компетентность в вопросах руководства и сопровождения проектов. Личный опыт сопровождения. </a:t>
            </a:r>
          </a:p>
          <a:p>
            <a:pPr marL="0" indent="0">
              <a:buNone/>
            </a:pPr>
            <a:r>
              <a:rPr lang="ru-RU" sz="8000" dirty="0"/>
              <a:t>3.Социальная, социально-педагогическая компетентность (понимание того, как потенциал условий (например, социума) может влиять на результаты образования и, наоборот, как можно достичь образовательных результатов за счет открытости и использование потенциала условий). </a:t>
            </a:r>
          </a:p>
          <a:p>
            <a:pPr marL="0" indent="0">
              <a:buNone/>
            </a:pPr>
            <a:r>
              <a:rPr lang="ru-RU" sz="8000" b="1" dirty="0" smtClean="0"/>
              <a:t>Подтверждающие </a:t>
            </a:r>
            <a:r>
              <a:rPr lang="ru-RU" sz="8000" b="1" dirty="0"/>
              <a:t>документы</a:t>
            </a:r>
            <a:r>
              <a:rPr lang="ru-RU" sz="8000" dirty="0"/>
              <a:t>: замыслы, отзывы, справки, в </a:t>
            </a:r>
            <a:r>
              <a:rPr lang="ru-RU" sz="8000" dirty="0" err="1"/>
              <a:t>т.ч</a:t>
            </a:r>
            <a:r>
              <a:rPr lang="ru-RU" sz="8000" dirty="0"/>
              <a:t>. тексты самоанализа, рефлексивные тексты, статьи, ссылки на записи, аналитические отчеты по результатам реализации проекта, другое. </a:t>
            </a:r>
          </a:p>
          <a:p>
            <a:pPr marL="0" indent="0">
              <a:buNone/>
            </a:pPr>
            <a:r>
              <a:rPr lang="ru-RU" sz="8000" b="1" dirty="0"/>
              <a:t>Подмена: </a:t>
            </a:r>
            <a:r>
              <a:rPr lang="ru-RU" sz="8000" dirty="0"/>
              <a:t>справки с перечислением действий участия (был, участвовал) без описания замысла - результата, артефакты участия в различных социальных, культурных мероприятиях в качестве исполнителя (вышел дерево посадить), социальные инициативы без образовательного контекста и эффекта (прочитали стихи перед мамами).</a:t>
            </a:r>
            <a:endParaRPr lang="ru-RU" sz="8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3.1. Критерии, показатели оценки профессиональной деятельности педагогических работников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29703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2248347"/>
            <a:ext cx="7761184" cy="434900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dirty="0"/>
              <a:t>В данном разделе размещаются материалы, подтверждающие развитие способностей обучающихся к научной (интеллектуальной), проектной, творческой, трудовой (производственной), физкультурно-спортивной, туристско-краеведческой и др. деятельности); </a:t>
            </a:r>
          </a:p>
          <a:p>
            <a:r>
              <a:rPr lang="ru-RU" dirty="0" smtClean="0"/>
              <a:t> </a:t>
            </a:r>
            <a:r>
              <a:rPr lang="ru-RU" dirty="0"/>
              <a:t>результаты реализации программ внеурочной деятельности; </a:t>
            </a:r>
          </a:p>
          <a:p>
            <a:r>
              <a:rPr lang="ru-RU" dirty="0" smtClean="0"/>
              <a:t> </a:t>
            </a:r>
            <a:r>
              <a:rPr lang="ru-RU" dirty="0"/>
              <a:t>краткие аналитические отчеты, подтверждающие динамику продвижения обучающихся в собственном развитии; </a:t>
            </a:r>
          </a:p>
          <a:p>
            <a:r>
              <a:rPr lang="ru-RU" dirty="0" smtClean="0"/>
              <a:t> </a:t>
            </a:r>
            <a:r>
              <a:rPr lang="ru-RU" dirty="0"/>
              <a:t>анализ использования новых образовательных технологий во внеурочной деятельности.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05201" cy="1291750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4.1. Результаты внеурочной деятельности, направленной на развитие способностей обучающихся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8396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248347"/>
            <a:ext cx="7689176" cy="40609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5.5. На основании решения аттестационной комиссии об аттестации </a:t>
            </a:r>
            <a:r>
              <a:rPr lang="ru-RU" sz="2800" dirty="0" smtClean="0"/>
              <a:t> педагогических </a:t>
            </a:r>
            <a:r>
              <a:rPr lang="ru-RU" sz="2800" dirty="0"/>
              <a:t>работников издается приказ Министерства. </a:t>
            </a:r>
          </a:p>
          <a:p>
            <a:pPr marL="0" indent="0" algn="just">
              <a:buNone/>
            </a:pPr>
            <a:r>
              <a:rPr lang="ru-RU" sz="2800" dirty="0"/>
              <a:t>5.6. Результаты аттестации педагогический работник вправе обжаловать в </a:t>
            </a:r>
            <a:r>
              <a:rPr lang="ru-RU" sz="2800" dirty="0" smtClean="0"/>
              <a:t> соответствии </a:t>
            </a:r>
            <a:r>
              <a:rPr lang="ru-RU" sz="2800" dirty="0"/>
              <a:t>с законодательством Российской Федерации.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059974" cy="1054250"/>
          </a:xfrm>
        </p:spPr>
        <p:txBody>
          <a:bodyPr/>
          <a:lstStyle/>
          <a:p>
            <a:r>
              <a:rPr lang="ru-RU" sz="2400" dirty="0"/>
              <a:t>Приказ МО и Н РТ № под-1139/20 от 30.10.2020 "О проведении аттестации педагогических работников ОО РТ"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522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248347"/>
            <a:ext cx="7689176" cy="420498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Социальное </a:t>
            </a:r>
            <a:r>
              <a:rPr lang="ru-RU" i="1" dirty="0"/>
              <a:t>(акции, встречи с интересными людьми, посещение библиотек и т.д.) </a:t>
            </a:r>
            <a:endParaRPr lang="ru-RU" dirty="0"/>
          </a:p>
          <a:p>
            <a:r>
              <a:rPr lang="ru-RU" dirty="0" smtClean="0"/>
              <a:t>Творческое </a:t>
            </a:r>
            <a:r>
              <a:rPr lang="ru-RU" i="1" dirty="0"/>
              <a:t>(концерты, праздники, тематические развлечения и т.д.) </a:t>
            </a:r>
            <a:endParaRPr lang="ru-RU" dirty="0"/>
          </a:p>
          <a:p>
            <a:r>
              <a:rPr lang="ru-RU" dirty="0" smtClean="0"/>
              <a:t>Интеллектуальное </a:t>
            </a:r>
            <a:r>
              <a:rPr lang="ru-RU" i="1" dirty="0"/>
              <a:t>(викторины, </a:t>
            </a:r>
            <a:r>
              <a:rPr lang="ru-RU" i="1" dirty="0" err="1"/>
              <a:t>ДОПы</a:t>
            </a:r>
            <a:r>
              <a:rPr lang="ru-RU" i="1" dirty="0"/>
              <a:t>, </a:t>
            </a:r>
            <a:r>
              <a:rPr lang="ru-RU" i="1" dirty="0" err="1"/>
              <a:t>КОПы</a:t>
            </a:r>
            <a:r>
              <a:rPr lang="ru-RU" i="1" dirty="0"/>
              <a:t> и </a:t>
            </a:r>
            <a:r>
              <a:rPr lang="ru-RU" i="1" dirty="0" err="1"/>
              <a:t>т.д</a:t>
            </a:r>
            <a:r>
              <a:rPr lang="ru-RU" i="1" dirty="0"/>
              <a:t>) </a:t>
            </a:r>
            <a:endParaRPr lang="ru-RU" dirty="0"/>
          </a:p>
          <a:p>
            <a:r>
              <a:rPr lang="ru-RU" dirty="0" smtClean="0"/>
              <a:t>Общекультурное </a:t>
            </a:r>
            <a:r>
              <a:rPr lang="ru-RU" i="1" dirty="0"/>
              <a:t>(посещение музеев, организация выставок и т.д.) </a:t>
            </a:r>
            <a:endParaRPr lang="ru-RU" dirty="0"/>
          </a:p>
          <a:p>
            <a:r>
              <a:rPr lang="ru-RU" dirty="0" smtClean="0"/>
              <a:t>Физическое </a:t>
            </a:r>
            <a:r>
              <a:rPr lang="ru-RU" i="1" dirty="0"/>
              <a:t>(соревнования, тематические спортивно-оздоровительные мероприятия и т.д.) </a:t>
            </a:r>
            <a:endParaRPr lang="ru-RU" dirty="0"/>
          </a:p>
          <a:p>
            <a:r>
              <a:rPr lang="ru-RU" dirty="0" smtClean="0"/>
              <a:t>Гражданско-патриотическое </a:t>
            </a:r>
            <a:r>
              <a:rPr lang="ru-RU" dirty="0"/>
              <a:t>развитие </a:t>
            </a:r>
            <a:r>
              <a:rPr lang="ru-RU" i="1" dirty="0"/>
              <a:t>(беседы, изготовление </a:t>
            </a:r>
            <a:r>
              <a:rPr lang="ru-RU" i="1" dirty="0" err="1"/>
              <a:t>лэпбуков</a:t>
            </a:r>
            <a:r>
              <a:rPr lang="ru-RU" i="1" dirty="0"/>
              <a:t> и т.д.)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049217" cy="162440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b="1" dirty="0"/>
              <a:t>Направления внеурочной деятельности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773566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3" y="1988840"/>
            <a:ext cx="7977209" cy="4869159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информационно-аналитический отчет, заверенный руководителем образовательной организации; </a:t>
            </a:r>
          </a:p>
          <a:p>
            <a:r>
              <a:rPr lang="ru-RU" dirty="0" smtClean="0"/>
              <a:t>сканированные </a:t>
            </a:r>
            <a:r>
              <a:rPr lang="ru-RU" dirty="0"/>
              <a:t>копии приказов о ведении внеурочной деятельности; </a:t>
            </a:r>
          </a:p>
          <a:p>
            <a:r>
              <a:rPr lang="ru-RU" dirty="0" smtClean="0"/>
              <a:t>рецензии </a:t>
            </a:r>
            <a:r>
              <a:rPr lang="ru-RU" dirty="0"/>
              <a:t>на программу внеурочной деятельности; </a:t>
            </a:r>
          </a:p>
          <a:p>
            <a:r>
              <a:rPr lang="ru-RU" dirty="0" smtClean="0"/>
              <a:t>заверенные </a:t>
            </a:r>
            <a:r>
              <a:rPr lang="ru-RU" dirty="0"/>
              <a:t>справки о результатах внеурочной деятельности; </a:t>
            </a:r>
          </a:p>
          <a:p>
            <a:r>
              <a:rPr lang="ru-RU" dirty="0" smtClean="0"/>
              <a:t>планы </a:t>
            </a:r>
            <a:r>
              <a:rPr lang="ru-RU" dirty="0"/>
              <a:t>работы с детским коллективом; </a:t>
            </a:r>
          </a:p>
          <a:p>
            <a:r>
              <a:rPr lang="ru-RU" dirty="0" smtClean="0"/>
              <a:t>заверенные </a:t>
            </a:r>
            <a:r>
              <a:rPr lang="ru-RU" dirty="0"/>
              <a:t>материалы, отражающие содержание деятельности и факт их проведения: тезисы успешно проведенных мероприятий, отзывы учащихся и родителей о работе педагога; </a:t>
            </a:r>
          </a:p>
          <a:p>
            <a:r>
              <a:rPr lang="ru-RU" dirty="0" smtClean="0"/>
              <a:t>сканированные </a:t>
            </a:r>
            <a:r>
              <a:rPr lang="ru-RU" dirty="0"/>
              <a:t>справки, заверенный руководителем образовательной организации о проценте посещаемости учебных занятий учащимися класса и количестве детей, совершивших правонарушения, преступления и др.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049217" cy="162440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b="1" dirty="0"/>
              <a:t>4.1. Подтверждающие документы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614156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132856"/>
            <a:ext cx="7905201" cy="446449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Качество </a:t>
            </a:r>
            <a:r>
              <a:rPr lang="ru-RU" dirty="0"/>
              <a:t>и содержательность аналитических материалов, в которых отражены направления, способы достижения результатов внеурочной деятельности; </a:t>
            </a:r>
          </a:p>
          <a:p>
            <a:r>
              <a:rPr lang="ru-RU" dirty="0" smtClean="0"/>
              <a:t>Систематичность </a:t>
            </a:r>
            <a:r>
              <a:rPr lang="ru-RU" dirty="0"/>
              <a:t>работы; </a:t>
            </a:r>
          </a:p>
          <a:p>
            <a:r>
              <a:rPr lang="ru-RU" dirty="0" smtClean="0"/>
              <a:t> </a:t>
            </a:r>
            <a:r>
              <a:rPr lang="ru-RU" dirty="0"/>
              <a:t>Соответствие профилю; </a:t>
            </a:r>
          </a:p>
          <a:p>
            <a:r>
              <a:rPr lang="ru-RU" dirty="0" smtClean="0"/>
              <a:t> </a:t>
            </a:r>
            <a:r>
              <a:rPr lang="ru-RU" dirty="0"/>
              <a:t>Результативность; </a:t>
            </a:r>
          </a:p>
          <a:p>
            <a:r>
              <a:rPr lang="ru-RU" dirty="0" smtClean="0"/>
              <a:t>Количество </a:t>
            </a:r>
            <a:r>
              <a:rPr lang="ru-RU" dirty="0"/>
              <a:t>и % обучающихся (воспитанников), участвующих в различных формах внеурочной деятельности (индивидуальные занятия для детей «группы риска», одаренных детей, дополнительные занятия, факультативы, кружки и др.) по направлению. </a:t>
            </a:r>
          </a:p>
          <a:p>
            <a:r>
              <a:rPr lang="ru-RU" dirty="0" smtClean="0"/>
              <a:t>Эффективное </a:t>
            </a:r>
            <a:r>
              <a:rPr lang="ru-RU" dirty="0"/>
              <a:t>использование новых образовательных технологий во внеурочной деятельности.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05201" cy="1363758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4.1. Критерии, показатели оценки профессиональной деятельности педагогических работников 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4873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049217" cy="4869159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r>
              <a:rPr lang="ru-RU" dirty="0"/>
              <a:t>В данном разделе размещаются результаты освоения обучающимися образовательных программ по итогам мониторингов, проводимых образовательной организацией, мониторингов регионального и федерального уровней. </a:t>
            </a:r>
          </a:p>
          <a:p>
            <a:r>
              <a:rPr lang="ru-RU" dirty="0" smtClean="0"/>
              <a:t> </a:t>
            </a:r>
            <a:r>
              <a:rPr lang="ru-RU" dirty="0"/>
              <a:t>Копии справок руководителя образовательной организации о качестве образования за последние 5 лет. </a:t>
            </a:r>
          </a:p>
          <a:p>
            <a:r>
              <a:rPr lang="ru-RU" dirty="0" smtClean="0"/>
              <a:t>Краткие </a:t>
            </a:r>
            <a:r>
              <a:rPr lang="ru-RU" dirty="0"/>
              <a:t>аналитические отчеты, подтверждающие динамику продвижения ребенка или стабильные результаты в освоении образовательной программы; сохранность контингента. </a:t>
            </a:r>
          </a:p>
          <a:p>
            <a:r>
              <a:rPr lang="ru-RU" dirty="0" smtClean="0"/>
              <a:t>Результаты </a:t>
            </a:r>
            <a:r>
              <a:rPr lang="ru-RU" dirty="0"/>
              <a:t>педагогической диагностики для детей с ОВЗ. </a:t>
            </a:r>
          </a:p>
          <a:p>
            <a:r>
              <a:rPr lang="ru-RU" dirty="0" smtClean="0"/>
              <a:t>Результаты </a:t>
            </a:r>
            <a:r>
              <a:rPr lang="ru-RU" dirty="0"/>
              <a:t>профессиональной деятельности учителей-логопедов в динамике.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7977209" cy="1124744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5.1.1. Результаты освоения обучающимися образовательных программ по итогам мониторингов, проводимых организацией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89496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Сканированные </a:t>
            </a:r>
            <a:r>
              <a:rPr lang="ru-RU" dirty="0"/>
              <a:t>копии сертификатов, дипломов воспитанников, принимавших участие в конкурсах соревнованиях, куратором которых является учитель-логопед. </a:t>
            </a:r>
          </a:p>
          <a:p>
            <a:r>
              <a:rPr lang="ru-RU" dirty="0" smtClean="0"/>
              <a:t>Ссылки </a:t>
            </a:r>
            <a:r>
              <a:rPr lang="ru-RU" dirty="0"/>
              <a:t>на Интернет- ресурсы организаторов конкурсов, соревнований и др. </a:t>
            </a:r>
          </a:p>
          <a:p>
            <a:r>
              <a:rPr lang="ru-RU" dirty="0" smtClean="0"/>
              <a:t>Аналитические </a:t>
            </a:r>
            <a:r>
              <a:rPr lang="ru-RU" dirty="0"/>
              <a:t>материалы, в которых отражены: методы выявления и развития обучающихся способностей к творческой, физкультурно-спортивной деятельности. </a:t>
            </a:r>
          </a:p>
          <a:p>
            <a:r>
              <a:rPr lang="ru-RU" dirty="0" smtClean="0"/>
              <a:t>Справка</a:t>
            </a:r>
            <a:r>
              <a:rPr lang="ru-RU" dirty="0"/>
              <a:t>, заверенная руководителем, что дети действительно </a:t>
            </a:r>
            <a:r>
              <a:rPr lang="ru-RU" dirty="0" err="1"/>
              <a:t>Оу</a:t>
            </a:r>
            <a:r>
              <a:rPr lang="ru-RU" dirty="0"/>
              <a:t> или СОШ.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193233" cy="1196752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b="1" dirty="0"/>
              <a:t>5.3. Развитие у обучающихся способностей к творческой, физкультурно-спортивной деятельности (результаты участия учащихся (воспитанников) в конкурсах, фестивалях, соревнованиях)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483478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996952"/>
            <a:ext cx="7905200" cy="31292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3 столбце отмечаем направление работы: это может быть: </a:t>
            </a:r>
          </a:p>
          <a:p>
            <a:pPr marL="0" indent="0">
              <a:buNone/>
            </a:pPr>
            <a:r>
              <a:rPr lang="ru-RU" dirty="0"/>
              <a:t>•информационно- аналитический блок, </a:t>
            </a:r>
          </a:p>
          <a:p>
            <a:pPr marL="0" indent="0">
              <a:buNone/>
            </a:pPr>
            <a:r>
              <a:rPr lang="ru-RU" dirty="0"/>
              <a:t>•блок коррекционно-педагогического просвещения; </a:t>
            </a:r>
          </a:p>
          <a:p>
            <a:pPr marL="0" indent="0">
              <a:buNone/>
            </a:pPr>
            <a:r>
              <a:rPr lang="ru-RU" dirty="0"/>
              <a:t>•блок привлечения родителей в коррекционно-образовательный процесс создания партнерских взаимоотношений с родителями и соц. партнёрами и т.п.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7.1</a:t>
            </a:r>
            <a:r>
              <a:rPr lang="ru-RU" sz="2800" b="1" dirty="0"/>
              <a:t>. Работа с родителями и социальными партнерами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914400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9681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248347"/>
            <a:ext cx="7833192" cy="42769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Формы </a:t>
            </a:r>
            <a:r>
              <a:rPr lang="ru-RU" b="1" dirty="0"/>
              <a:t>и технологии работы с родителями и социальными партнерами: </a:t>
            </a:r>
            <a:endParaRPr lang="ru-RU" dirty="0"/>
          </a:p>
          <a:p>
            <a:r>
              <a:rPr lang="ru-RU" i="1" dirty="0" smtClean="0"/>
              <a:t> </a:t>
            </a:r>
            <a:r>
              <a:rPr lang="ru-RU" i="1" dirty="0"/>
              <a:t>групповая форма работы, совместная игровая деятельность совместная творческая деятельность, подгрупповая форма работы, индивидуальная и т.д. </a:t>
            </a:r>
            <a:endParaRPr lang="ru-RU" dirty="0"/>
          </a:p>
          <a:p>
            <a:r>
              <a:rPr lang="ru-RU" i="1" dirty="0" smtClean="0"/>
              <a:t> </a:t>
            </a:r>
            <a:r>
              <a:rPr lang="ru-RU" i="1" dirty="0"/>
              <a:t>игровые. коммуникативные, интерактивные, информационные технологии 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Подтверждающие </a:t>
            </a:r>
            <a:r>
              <a:rPr lang="ru-RU" b="1" dirty="0"/>
              <a:t>документы: 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i="1" dirty="0"/>
              <a:t>справки от социальных партнеров (на фирменных бланках) </a:t>
            </a:r>
            <a:endParaRPr lang="ru-RU" dirty="0"/>
          </a:p>
          <a:p>
            <a:r>
              <a:rPr lang="ru-RU" i="1" dirty="0" smtClean="0"/>
              <a:t> </a:t>
            </a:r>
            <a:r>
              <a:rPr lang="ru-RU" i="1" dirty="0"/>
              <a:t>сценарии мероприятий с родителями (заверенные методистом/руководителем, фотоотчет или отзыв родителей о мероприятии). </a:t>
            </a:r>
            <a:endParaRPr lang="ru-RU" dirty="0"/>
          </a:p>
          <a:p>
            <a:r>
              <a:rPr lang="ru-RU" i="1" dirty="0" smtClean="0"/>
              <a:t> </a:t>
            </a:r>
            <a:r>
              <a:rPr lang="ru-RU" i="1" dirty="0"/>
              <a:t>приказы + справки по результатам работы с родителями (например: участие в Едином родительском дне). </a:t>
            </a:r>
            <a:endParaRPr lang="ru-RU" dirty="0"/>
          </a:p>
          <a:p>
            <a:r>
              <a:rPr lang="ru-RU" i="1" dirty="0" smtClean="0"/>
              <a:t>благодарности </a:t>
            </a:r>
            <a:r>
              <a:rPr lang="ru-RU" i="1" dirty="0"/>
              <a:t>и отзывы о сотрудничестве.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7.1</a:t>
            </a:r>
            <a:r>
              <a:rPr lang="ru-RU" sz="2800" b="1" dirty="0"/>
              <a:t>. Работа с родителями и социальными партнерами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08395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248347"/>
            <a:ext cx="7905200" cy="427699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Качество </a:t>
            </a:r>
            <a:r>
              <a:rPr lang="ru-RU" dirty="0"/>
              <a:t>и содержательность аналитических материалов, в которых отражены направления, способы работы с родителями и социальными партнерами. </a:t>
            </a:r>
          </a:p>
          <a:p>
            <a:r>
              <a:rPr lang="ru-RU" dirty="0" smtClean="0"/>
              <a:t>Систематичность</a:t>
            </a:r>
            <a:r>
              <a:rPr lang="ru-RU" dirty="0"/>
              <a:t>. </a:t>
            </a:r>
          </a:p>
          <a:p>
            <a:r>
              <a:rPr lang="ru-RU" dirty="0" smtClean="0"/>
              <a:t>Степень </a:t>
            </a:r>
            <a:r>
              <a:rPr lang="ru-RU" dirty="0"/>
              <a:t>удовлетворенности родителей обучающихся качеством предоставляемых образовательных услуг. </a:t>
            </a:r>
          </a:p>
          <a:p>
            <a:r>
              <a:rPr lang="ru-RU" dirty="0" smtClean="0"/>
              <a:t>Эффективность </a:t>
            </a:r>
            <a:r>
              <a:rPr lang="ru-RU" dirty="0"/>
              <a:t>использования новых форм, технологий работы с родителями и социальными партнерами. </a:t>
            </a:r>
          </a:p>
          <a:p>
            <a:r>
              <a:rPr lang="ru-RU" dirty="0" smtClean="0"/>
              <a:t>Эстетика </a:t>
            </a:r>
            <a:r>
              <a:rPr lang="ru-RU" dirty="0"/>
              <a:t>и качество оформления Портфолио 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материалов Портфолио профилю деятельности и теме самообразования.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Критерии</a:t>
            </a:r>
            <a:r>
              <a:rPr lang="ru-RU" sz="2400" b="1" dirty="0"/>
              <a:t>, показатели оценки профессиональной деятельности учителя-логопеда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691106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48347"/>
            <a:ext cx="8049217" cy="44210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аттестации необходимо готовиться серьезно и систематически вести электронное Портфолио пополняя его новыми необходимыми материалами. </a:t>
            </a:r>
          </a:p>
          <a:p>
            <a:pPr marL="0" indent="0">
              <a:buNone/>
            </a:pPr>
            <a:r>
              <a:rPr lang="ru-RU" dirty="0" smtClean="0"/>
              <a:t>Все </a:t>
            </a:r>
            <a:r>
              <a:rPr lang="ru-RU" dirty="0"/>
              <a:t>загружаемые документы должны быть заверены администрацией (методист, заведующий, зам. зав. по ВМР). </a:t>
            </a:r>
          </a:p>
          <a:p>
            <a:pPr marL="0" indent="0">
              <a:buNone/>
            </a:pPr>
            <a:r>
              <a:rPr lang="ru-RU" dirty="0" smtClean="0"/>
              <a:t>Документы </a:t>
            </a:r>
            <a:r>
              <a:rPr lang="ru-RU" dirty="0"/>
              <a:t>должны отражать систему работы учителя-логопеда по всем направлениям деятельности. </a:t>
            </a:r>
          </a:p>
          <a:p>
            <a:pPr marL="0" indent="0">
              <a:buNone/>
            </a:pPr>
            <a:r>
              <a:rPr lang="ru-RU" dirty="0" smtClean="0"/>
              <a:t>Тема </a:t>
            </a:r>
            <a:r>
              <a:rPr lang="ru-RU" dirty="0"/>
              <a:t>самообразования должна отражаться в материалах Портфолио. </a:t>
            </a:r>
          </a:p>
          <a:p>
            <a:pPr marL="0" indent="0">
              <a:buNone/>
            </a:pPr>
            <a:r>
              <a:rPr lang="ru-RU" dirty="0" smtClean="0"/>
              <a:t>Эксперты </a:t>
            </a:r>
            <a:r>
              <a:rPr lang="ru-RU" dirty="0"/>
              <a:t>оценивают не только сами документы и их содержание, но и общий вид Портфолио (эстетика, качество, системность, последовательность).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449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132857"/>
            <a:ext cx="8064895" cy="399330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7.1. </a:t>
            </a:r>
            <a:r>
              <a:rPr lang="ru-RU" sz="2800" b="1" dirty="0"/>
              <a:t>Экспертиза </a:t>
            </a:r>
            <a:r>
              <a:rPr lang="ru-RU" sz="2800" dirty="0"/>
              <a:t>проводится на основе представленных </a:t>
            </a:r>
            <a:r>
              <a:rPr lang="ru-RU" sz="2800" b="1" dirty="0"/>
              <a:t>в электронном </a:t>
            </a:r>
            <a:r>
              <a:rPr lang="ru-RU" sz="2800" b="1" dirty="0" smtClean="0"/>
              <a:t> виде </a:t>
            </a:r>
            <a:r>
              <a:rPr lang="ru-RU" sz="2800" b="1" dirty="0"/>
              <a:t>материалов, подтверждающих результативность деятельности </a:t>
            </a:r>
            <a:r>
              <a:rPr lang="ru-RU" sz="2800" dirty="0" smtClean="0"/>
              <a:t>педагогических </a:t>
            </a:r>
            <a:r>
              <a:rPr lang="ru-RU" sz="2800" dirty="0"/>
              <a:t>работников. </a:t>
            </a:r>
          </a:p>
          <a:p>
            <a:pPr marL="0" indent="0" algn="just">
              <a:buNone/>
            </a:pPr>
            <a:r>
              <a:rPr lang="ru-RU" sz="2800" dirty="0"/>
              <a:t>7.3. </a:t>
            </a:r>
            <a:r>
              <a:rPr lang="ru-RU" sz="2800" b="1" dirty="0"/>
              <a:t>Эксперт: </a:t>
            </a:r>
            <a:endParaRPr lang="ru-RU" sz="2800" dirty="0"/>
          </a:p>
          <a:p>
            <a:pPr marL="0" indent="0" algn="just">
              <a:buNone/>
            </a:pPr>
            <a:r>
              <a:rPr lang="ru-RU" sz="2800" dirty="0"/>
              <a:t>- осуществляет всесторонний анализ материалов в электронном виде; </a:t>
            </a:r>
          </a:p>
          <a:p>
            <a:pPr marL="0" indent="0" algn="just">
              <a:buNone/>
            </a:pPr>
            <a:r>
              <a:rPr lang="ru-RU" sz="2800" dirty="0"/>
              <a:t>- оформляет на официальном бланке сайта </a:t>
            </a:r>
            <a:r>
              <a:rPr lang="ru-RU" sz="2800" b="1" dirty="0"/>
              <a:t>http</a:t>
            </a:r>
            <a:r>
              <a:rPr lang="ru-RU" sz="2800" b="1" dirty="0" smtClean="0"/>
              <a:t>://edu</a:t>
            </a:r>
            <a:r>
              <a:rPr lang="ru-RU" sz="2800" b="1" dirty="0"/>
              <a:t>.</a:t>
            </a:r>
            <a:r>
              <a:rPr lang="en-US" sz="2800" b="1" dirty="0" err="1" smtClean="0"/>
              <a:t>tatar</a:t>
            </a:r>
            <a:r>
              <a:rPr lang="ru-RU" sz="2800" b="1" dirty="0" smtClean="0"/>
              <a:t>.</a:t>
            </a:r>
            <a:r>
              <a:rPr lang="ru-RU" sz="2800" b="1" dirty="0" err="1" smtClean="0"/>
              <a:t>ru</a:t>
            </a:r>
            <a:r>
              <a:rPr lang="ru-RU" sz="2800" b="1" dirty="0"/>
              <a:t>/ </a:t>
            </a:r>
            <a:r>
              <a:rPr lang="ru-RU" sz="2800" b="1" dirty="0" smtClean="0"/>
              <a:t> </a:t>
            </a:r>
            <a:r>
              <a:rPr lang="ru-RU" sz="2800" dirty="0" smtClean="0"/>
              <a:t>экспертное </a:t>
            </a:r>
            <a:r>
              <a:rPr lang="ru-RU" sz="2800" dirty="0"/>
              <a:t>заключение; </a:t>
            </a:r>
            <a:endParaRPr lang="ru-RU" sz="28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203990" cy="1054250"/>
          </a:xfrm>
        </p:spPr>
        <p:txBody>
          <a:bodyPr/>
          <a:lstStyle/>
          <a:p>
            <a:r>
              <a:rPr lang="ru-RU" sz="2400" dirty="0"/>
              <a:t>Приказ МО и Н РТ № под-1139/20 от 30.10.2020 "О проведении аттестации педагогических работников ОО РТ"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13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060849"/>
            <a:ext cx="7905200" cy="40653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- делает аналитические выводы в отношении результатов профессиональной деятельности аттестуемого педагогического работника, пишет комментарии, включая положительные аспекты в его деятельности и рекомендации по профессиональному развитию; </a:t>
            </a:r>
          </a:p>
          <a:p>
            <a:pPr marL="0" indent="0" algn="just">
              <a:buNone/>
            </a:pPr>
            <a:r>
              <a:rPr lang="ru-RU" sz="2800" dirty="0"/>
              <a:t>- направляет экспертное заключение аттестуемому педагогическому работнику в срок </a:t>
            </a:r>
            <a:r>
              <a:rPr lang="ru-RU" sz="2800" b="1" dirty="0"/>
              <a:t>с 25 по 30 (31) число месяца</a:t>
            </a:r>
            <a:r>
              <a:rPr lang="ru-RU" sz="2800" dirty="0"/>
              <a:t>, предшествующему заседанию Аттестационной комиссии Министерства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059974" cy="1054250"/>
          </a:xfrm>
        </p:spPr>
        <p:txBody>
          <a:bodyPr/>
          <a:lstStyle/>
          <a:p>
            <a:r>
              <a:rPr lang="ru-RU" sz="2400" dirty="0"/>
              <a:t>Приказ МО и Н РТ № под-1139/20 от 30.10.2020 "О проведении аттестации педагогических работников ОО РТ"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1953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8496944" cy="41764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2. </a:t>
            </a:r>
            <a:r>
              <a:rPr lang="ru-RU" sz="2800" b="1" dirty="0" smtClean="0"/>
              <a:t>Педагогический работник</a:t>
            </a:r>
            <a:r>
              <a:rPr lang="ru-RU" sz="2800" dirty="0" smtClean="0"/>
              <a:t>, аттестующийся в целях установления квалификационной категории (первой или высшей), размещает на с а й т е </a:t>
            </a:r>
            <a:r>
              <a:rPr lang="ru-RU" sz="2800" b="1" dirty="0" smtClean="0"/>
              <a:t>http://edu.</a:t>
            </a:r>
            <a:r>
              <a:rPr lang="en-US" sz="2800" b="1" dirty="0" err="1" smtClean="0"/>
              <a:t>tatar</a:t>
            </a:r>
            <a:r>
              <a:rPr lang="ru-RU" sz="2800" b="1" dirty="0" smtClean="0"/>
              <a:t>.</a:t>
            </a:r>
            <a:r>
              <a:rPr lang="ru-RU" sz="2800" b="1" dirty="0" err="1" smtClean="0"/>
              <a:t>ru</a:t>
            </a:r>
            <a:r>
              <a:rPr lang="ru-RU" sz="2800" b="1" dirty="0" smtClean="0"/>
              <a:t> </a:t>
            </a:r>
            <a:r>
              <a:rPr lang="ru-RU" sz="2800" dirty="0" smtClean="0"/>
              <a:t>материалы по заявленной должности для осуществления всестороннего анализа. </a:t>
            </a:r>
          </a:p>
          <a:p>
            <a:pPr marL="0" indent="0">
              <a:buNone/>
            </a:pPr>
            <a:r>
              <a:rPr lang="ru-RU" sz="2800" dirty="0" smtClean="0"/>
              <a:t>3. Педагогический работник, аттестующийся в целях установления квалификационной категории (первой или высшей), </a:t>
            </a:r>
            <a:r>
              <a:rPr lang="ru-RU" sz="2800" b="1" dirty="0" smtClean="0"/>
              <a:t>размещает на сайте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 smtClean="0"/>
              <a:t>материалы по разделам: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7116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568951" cy="4137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Раздел 1. Портрет</a:t>
            </a:r>
            <a:r>
              <a:rPr lang="ru-RU" dirty="0"/>
              <a:t>, который включает в себя следующую информацию о педагоге: </a:t>
            </a:r>
          </a:p>
          <a:p>
            <a:pPr marL="0" indent="0">
              <a:buNone/>
            </a:pPr>
            <a:r>
              <a:rPr lang="ru-RU" b="1" dirty="0"/>
              <a:t>1.1. Общие сведения о педагоге</a:t>
            </a:r>
            <a:r>
              <a:rPr lang="ru-RU" dirty="0"/>
              <a:t>, на основании которых формируется индивидуальный профиль педагога на сайте http</a:t>
            </a:r>
            <a:r>
              <a:rPr lang="ru-RU" dirty="0" smtClean="0"/>
              <a:t>://edu.</a:t>
            </a:r>
            <a:r>
              <a:rPr lang="en-US" dirty="0" err="1" smtClean="0"/>
              <a:t>tatar</a:t>
            </a:r>
            <a:r>
              <a:rPr lang="ru-RU" dirty="0" smtClean="0"/>
              <a:t>.</a:t>
            </a:r>
            <a:r>
              <a:rPr lang="ru-RU" dirty="0" err="1" smtClean="0"/>
              <a:t>ru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/>
              <a:t>- Ф.И.О. педагога; </a:t>
            </a:r>
          </a:p>
          <a:p>
            <a:pPr marL="0" indent="0">
              <a:buNone/>
            </a:pPr>
            <a:r>
              <a:rPr lang="ru-RU" dirty="0"/>
              <a:t>- заявленная квалификационная категория; </a:t>
            </a:r>
          </a:p>
          <a:p>
            <a:pPr marL="0" indent="0">
              <a:buNone/>
            </a:pPr>
            <a:r>
              <a:rPr lang="ru-RU" dirty="0"/>
              <a:t>-должность, по которой педагог аттестуется (</a:t>
            </a:r>
            <a:r>
              <a:rPr lang="ru-RU" b="1" dirty="0"/>
              <a:t>УЧИТЕЛЬ-ЛОГОПЕД</a:t>
            </a:r>
            <a:r>
              <a:rPr lang="ru-RU" dirty="0"/>
              <a:t>); 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место работы (полное название организации в соответствии с уставом); </a:t>
            </a:r>
          </a:p>
          <a:p>
            <a:pPr marL="0" indent="0">
              <a:buNone/>
            </a:pPr>
            <a:r>
              <a:rPr lang="ru-RU" dirty="0"/>
              <a:t>- наименование муниципального района </a:t>
            </a:r>
            <a:r>
              <a:rPr lang="ru-RU" dirty="0" smtClean="0"/>
              <a:t>Республики Татарстан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Положение о порядке предоставления материалов в электронном виде, подтверждающих результативность профессиональной деятельности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1289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154</TotalTime>
  <Words>4135</Words>
  <Application>Microsoft Office PowerPoint</Application>
  <PresentationFormat>Экран (4:3)</PresentationFormat>
  <Paragraphs>326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Твердый переплет</vt:lpstr>
      <vt:lpstr>АТТЕСТАЦИЯ</vt:lpstr>
      <vt:lpstr>Нормативные документы: </vt:lpstr>
      <vt:lpstr>Приказ МО и Н РТ № под-1139/20 от 30.10.2020 "О проведении аттестации педагогических работников ОО РТ" </vt:lpstr>
      <vt:lpstr>Приказ МО и Н РТ № под-1139/20 от 30.10.2020 "О проведении аттестации педагогических работников ОО РТ" </vt:lpstr>
      <vt:lpstr>Приказ МО и Н РТ № под-1139/20 от 30.10.2020 "О проведении аттестации педагогических работников ОО РТ" </vt:lpstr>
      <vt:lpstr>Приказ МО и Н РТ № под-1139/20 от 30.10.2020 "О проведении аттестации педагогических работников ОО РТ" </vt:lpstr>
      <vt:lpstr>Приказ МО и Н РТ № под-1139/20 от 30.10.2020 "О проведении аттестации педагогических работников ОО РТ" </vt:lpstr>
      <vt:lpstr>Положение о порядке предоставления материалов в электронном виде, подтверждающих результативность профессиональной деятельности </vt:lpstr>
      <vt:lpstr>Положение о порядке предоставления материалов в электронном виде, подтверждающих результативность профессиональной деятельности </vt:lpstr>
      <vt:lpstr>Положение о порядке предоставления материалов в электронном виде, подтверждающих результативность профессиональной деятельности </vt:lpstr>
      <vt:lpstr>  Карта результативности педагогического работника   </vt:lpstr>
      <vt:lpstr>Карта результативности педагогического работника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2.1. Активное участие в работе методических объединений педагогических работников организаций, проблемных групп, временных творческих коллективов и др.</vt:lpstr>
      <vt:lpstr>Презентация PowerPoint</vt:lpstr>
      <vt:lpstr> 2.2. Выступления на конференциях, семинарах, мероприятиях; проведение семинаров, мастер-классов, открытых уроков (занятий, мероприятий), публикации</vt:lpstr>
      <vt:lpstr>2.3. Экспертная деятельность педагога (работа в качестве эксперта, члена жюри конкурсов, олимпиад, соревнований; рецензирование и др.)</vt:lpstr>
      <vt:lpstr> 2.5.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vt:lpstr>
      <vt:lpstr>2.5.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</vt:lpstr>
      <vt:lpstr>2.5. Экспериментальная и инновационная деятельность педагога, в том числе разработка программно-методического сопровождения образовательного процесса (для высшей категории) 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Положение о порядке предоставления материалов в электронном виде, подтверждающих результативность профессиональной деятельности</vt:lpstr>
      <vt:lpstr>Материалы в электронном виде, подтверждающие результативность профессиональной деятельности педагогических работников Пермского края, должны соответствовать следующим требованиям:</vt:lpstr>
      <vt:lpstr>Оценка Материалов педагогического работника проводится экспертом на основании следующих критериев:</vt:lpstr>
      <vt:lpstr>Алгоритм работы с Материалами в период проведения аттестации педагогических работников:</vt:lpstr>
      <vt:lpstr>Алгоритм работы с Материалами в период проведения аттестации педагогических работников:</vt:lpstr>
      <vt:lpstr>Алгоритм работы с Материалами в период проведения аттестации педагогических работников:</vt:lpstr>
      <vt:lpstr>Алгоритм работы с Материалами в период проведения аттестации педагогических работников:</vt:lpstr>
      <vt:lpstr>Алгоритм работы с Материалами в период проведения аттестации педагогических работников:</vt:lpstr>
      <vt:lpstr>Алгоритм работы с Материалами в период проведения аттестации педагогических работников:</vt:lpstr>
      <vt:lpstr>   Методические рекомендации по созданию документов в портфолио учителя-логопеда</vt:lpstr>
      <vt:lpstr> Критерии составления портфолио педагогического работника</vt:lpstr>
      <vt:lpstr> 2.1. Активное участие в работе методических объединений педагогических работников организаций, проблемных групп, временных творческих коллективов и др.</vt:lpstr>
      <vt:lpstr> 2.1 Критерии, показатели оценки профессиональной деятельности педагогических работников:</vt:lpstr>
      <vt:lpstr> 2.2. Выступления на конференциях, семинарах, мероприятиях; проведение семинаров, мастер-классов, открытых уроков (занятий, мероприятий), публикации</vt:lpstr>
      <vt:lpstr> 2.3. Экспертная деятельность педагога (работа в качестве эксперта, члена жюри конкурсов, олимпиад, соревнований; рецензирование и др.)</vt:lpstr>
      <vt:lpstr>Что загружать?</vt:lpstr>
      <vt:lpstr> 2.4. Конкурсы профессионального мастерства (для высшей категории)</vt:lpstr>
      <vt:lpstr> 2.5. Экспериментальная и инновационная деятельность педагога, в т.ч. Разработка программно-методического сопровождения образовательного процесса (для высшей категории)</vt:lpstr>
      <vt:lpstr> Что загружать?</vt:lpstr>
      <vt:lpstr> 3.1. Руководство проектной деятельностью, разработка и реализация собственных проектов; участие в проектах, социально –образовательных инициативах.</vt:lpstr>
      <vt:lpstr> 3.1. Руководство проектной деятельностью, разработка и реализация собственных проектов; участие в проектах, социально –образовательных инициативах.</vt:lpstr>
      <vt:lpstr> Понятия</vt:lpstr>
      <vt:lpstr> 3.1. Критерии, показатели оценки профессиональной деятельности педагогических работников</vt:lpstr>
      <vt:lpstr> 3.1. Критерии, показатели оценки профессиональной деятельности педагогических работников</vt:lpstr>
      <vt:lpstr> 4.1. Результаты внеурочной деятельности, направленной на развитие способностей обучающихся</vt:lpstr>
      <vt:lpstr> Направления внеурочной деятельности</vt:lpstr>
      <vt:lpstr> 4.1. Подтверждающие документы</vt:lpstr>
      <vt:lpstr> 4.1. Критерии, показатели оценки профессиональной деятельности педагогических работников :</vt:lpstr>
      <vt:lpstr> 5.1.1. Результаты освоения обучающимися образовательных программ по итогам мониторингов, проводимых организацией</vt:lpstr>
      <vt:lpstr> 5.3. Развитие у обучающихся способностей к творческой, физкультурно-спортивной деятельности (результаты участия учащихся (воспитанников) в конкурсах, фестивалях, соревнованиях)</vt:lpstr>
      <vt:lpstr>7.1. Работа с родителями и социальными партнерами</vt:lpstr>
      <vt:lpstr>7.1. Работа с родителями и социальными партнерами</vt:lpstr>
      <vt:lpstr>Критерии, показатели оценки профессиональной деятельности учителя-логопеда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62</cp:revision>
  <dcterms:created xsi:type="dcterms:W3CDTF">2023-06-25T08:55:17Z</dcterms:created>
  <dcterms:modified xsi:type="dcterms:W3CDTF">2023-06-25T11:35:28Z</dcterms:modified>
</cp:coreProperties>
</file>