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8" r:id="rId4"/>
    <p:sldId id="287" r:id="rId5"/>
    <p:sldId id="286" r:id="rId6"/>
    <p:sldId id="289" r:id="rId7"/>
    <p:sldId id="296" r:id="rId8"/>
    <p:sldId id="293" r:id="rId9"/>
    <p:sldId id="302" r:id="rId10"/>
    <p:sldId id="299" r:id="rId11"/>
    <p:sldId id="304" r:id="rId12"/>
    <p:sldId id="300" r:id="rId13"/>
    <p:sldId id="291" r:id="rId14"/>
    <p:sldId id="310" r:id="rId15"/>
    <p:sldId id="311" r:id="rId16"/>
    <p:sldId id="308" r:id="rId17"/>
    <p:sldId id="309" r:id="rId18"/>
    <p:sldId id="30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800000"/>
    <a:srgbClr val="FFFFCC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47" y="-32486"/>
            <a:ext cx="9172494" cy="689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66974" y="649491"/>
            <a:ext cx="61770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«Экологические  ай-стопперы, </a:t>
            </a:r>
          </a:p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как одна из современных технологий в формировании экологического сознания у детей и их родителей»</a:t>
            </a:r>
            <a:endParaRPr lang="ru-RU" sz="40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6408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Georgia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200" b="1" dirty="0">
                <a:latin typeface="Georgia" pitchFamily="18" charset="0"/>
              </a:rPr>
              <a:t>«Центр развития ребенка – детский сад №44 «Росинка» г. Альметьевска»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00669" y="3861048"/>
            <a:ext cx="62164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(</a:t>
            </a:r>
            <a:r>
              <a:rPr lang="en-US" b="1" dirty="0" smtClean="0">
                <a:latin typeface="Georgia" pitchFamily="18" charset="0"/>
              </a:rPr>
              <a:t>XII</a:t>
            </a:r>
            <a:r>
              <a:rPr lang="ru-RU" b="1" dirty="0" smtClean="0">
                <a:latin typeface="Georgia" pitchFamily="18" charset="0"/>
              </a:rPr>
              <a:t>  Фестиваль  </a:t>
            </a:r>
            <a:r>
              <a:rPr lang="ru-RU" b="1" dirty="0">
                <a:latin typeface="Georgia" pitchFamily="18" charset="0"/>
              </a:rPr>
              <a:t>педагогических идей </a:t>
            </a:r>
            <a:r>
              <a:rPr lang="ru-RU" b="1" dirty="0" smtClean="0">
                <a:latin typeface="Georgia" pitchFamily="18" charset="0"/>
              </a:rPr>
              <a:t>по </a:t>
            </a:r>
            <a:r>
              <a:rPr lang="ru-RU" b="1" dirty="0">
                <a:latin typeface="Georgia" pitchFamily="18" charset="0"/>
              </a:rPr>
              <a:t>экологическому </a:t>
            </a:r>
            <a:r>
              <a:rPr lang="ru-RU" b="1" dirty="0" smtClean="0">
                <a:latin typeface="Georgia" pitchFamily="18" charset="0"/>
              </a:rPr>
              <a:t>образованию)</a:t>
            </a:r>
          </a:p>
          <a:p>
            <a:pPr algn="ctr"/>
            <a:endParaRPr lang="ru-RU" b="1" dirty="0" smtClean="0">
              <a:solidFill>
                <a:srgbClr val="000066"/>
              </a:solidFill>
              <a:latin typeface="Georgia" pitchFamily="18" charset="0"/>
            </a:endParaRPr>
          </a:p>
          <a:p>
            <a:pPr algn="ctr"/>
            <a:endParaRPr lang="ru-RU" b="1" dirty="0">
              <a:solidFill>
                <a:srgbClr val="000066"/>
              </a:solidFill>
              <a:latin typeface="Georgia" pitchFamily="18" charset="0"/>
            </a:endParaRPr>
          </a:p>
          <a:p>
            <a:pPr algn="ctr"/>
            <a:endParaRPr lang="ru-RU" b="1" dirty="0" smtClean="0">
              <a:solidFill>
                <a:srgbClr val="000066"/>
              </a:solidFill>
              <a:latin typeface="Georgia" pitchFamily="18" charset="0"/>
            </a:endParaRPr>
          </a:p>
          <a:p>
            <a:pPr algn="r"/>
            <a:r>
              <a:rPr lang="ru-RU" dirty="0" smtClean="0">
                <a:latin typeface="Georgia" pitchFamily="18" charset="0"/>
              </a:rPr>
              <a:t>Старший воспитатель </a:t>
            </a:r>
          </a:p>
          <a:p>
            <a:pPr algn="r"/>
            <a:r>
              <a:rPr lang="ru-RU" dirty="0" smtClean="0">
                <a:latin typeface="Georgia" pitchFamily="18" charset="0"/>
              </a:rPr>
              <a:t>МБДОУ «ЦРР –д/с №44 «Росинка»</a:t>
            </a:r>
          </a:p>
          <a:p>
            <a:pPr algn="r"/>
            <a:r>
              <a:rPr lang="ru-RU" dirty="0" smtClean="0">
                <a:latin typeface="Georgia" pitchFamily="18" charset="0"/>
              </a:rPr>
              <a:t>Бондарева С.А., </a:t>
            </a:r>
            <a:r>
              <a:rPr lang="ru-RU" dirty="0" err="1" smtClean="0">
                <a:latin typeface="Georgia" pitchFamily="18" charset="0"/>
              </a:rPr>
              <a:t>высш.кв.кат</a:t>
            </a:r>
            <a:r>
              <a:rPr lang="ru-RU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649491"/>
            <a:ext cx="2762291" cy="4723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820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7" r="26627"/>
          <a:stretch/>
        </p:blipFill>
        <p:spPr bwMode="auto">
          <a:xfrm>
            <a:off x="493665" y="1242136"/>
            <a:ext cx="4062713" cy="52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1440071"/>
            <a:ext cx="3749675" cy="49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665" y="116632"/>
            <a:ext cx="8332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Акция по сбору пластиковых крышек </a:t>
            </a:r>
          </a:p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«Чудеса из крышек»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4298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3" t="17397" r="6185" b="5927"/>
          <a:stretch/>
        </p:blipFill>
        <p:spPr bwMode="auto">
          <a:xfrm>
            <a:off x="1187624" y="1196752"/>
            <a:ext cx="6493068" cy="545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5025" y="0"/>
            <a:ext cx="8332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Природоохранная акция  </a:t>
            </a:r>
          </a:p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«Сортируем мусор – бережем природу!»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08795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2022-2023\конкурсы\доу\экологические ай стопперы\20221019_1352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03" r="53871" b="18494"/>
          <a:stretch/>
        </p:blipFill>
        <p:spPr bwMode="auto">
          <a:xfrm>
            <a:off x="1475656" y="1340768"/>
            <a:ext cx="6568417" cy="519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5025" y="0"/>
            <a:ext cx="8332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Природоохранная акция  </a:t>
            </a:r>
          </a:p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«Сортируем мусор – бережем природу!»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1882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37" y="1209477"/>
            <a:ext cx="7133239" cy="533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5025" y="0"/>
            <a:ext cx="8332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Природоохранная акция  </a:t>
            </a:r>
          </a:p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«Сортируем мусор – бережем природу!»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42871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9" y="-15373"/>
            <a:ext cx="8660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Ай – стопперы на территории ДОУ</a:t>
            </a:r>
          </a:p>
        </p:txBody>
      </p:sp>
      <p:pic>
        <p:nvPicPr>
          <p:cNvPr id="1027" name="Picture 3" descr="C:\Users\Пользователь\Desktop\2022-2023\фото\космос\20230412_1009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631832" cy="572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581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9" y="-15373"/>
            <a:ext cx="8660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Ай – стопперы на территории ДОУ</a:t>
            </a:r>
          </a:p>
        </p:txBody>
      </p:sp>
      <p:pic>
        <p:nvPicPr>
          <p:cNvPr id="2050" name="Picture 2" descr="C:\Users\Пользователь\Desktop\2022-2023\фото\космос\20230412_1005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513"/>
            <a:ext cx="7812360" cy="585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75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373"/>
            <a:ext cx="9172494" cy="690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9" y="-15373"/>
            <a:ext cx="8660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990000"/>
                </a:solidFill>
                <a:latin typeface="Monotype Corsiva" pitchFamily="66" charset="0"/>
              </a:rPr>
              <a:t>А</a:t>
            </a:r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й </a:t>
            </a:r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– </a:t>
            </a:r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стопперы</a:t>
            </a:r>
            <a:endParaRPr lang="ru-RU" sz="4000" b="1" dirty="0" smtClean="0">
              <a:solidFill>
                <a:srgbClr val="990000"/>
              </a:solidFill>
              <a:latin typeface="Monotype Corsiva" pitchFamily="66" charset="0"/>
            </a:endParaRPr>
          </a:p>
          <a:p>
            <a:pPr lvl="0"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в центрах  наука/ природа</a:t>
            </a:r>
          </a:p>
        </p:txBody>
      </p:sp>
      <p:pic>
        <p:nvPicPr>
          <p:cNvPr id="1028" name="Picture 4" descr="C:\Users\Пользователь\Desktop\Зеленый флаг\22-23\семинар\20230406_103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06790"/>
            <a:ext cx="6380307" cy="478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3752" y="5657671"/>
            <a:ext cx="8332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«Береги родную природу, не оставляй мусор!»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13042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25"/>
          <a:stretch/>
        </p:blipFill>
        <p:spPr bwMode="auto">
          <a:xfrm>
            <a:off x="596792" y="188640"/>
            <a:ext cx="3268128" cy="5280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721" y="5551487"/>
            <a:ext cx="4464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000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990000"/>
                </a:solidFill>
                <a:latin typeface="Monotype Corsiva" pitchFamily="66" charset="0"/>
              </a:rPr>
              <a:t>«Мы должны беречь планету, ведь другой подобной нету!»</a:t>
            </a:r>
            <a:endParaRPr lang="ru-RU" sz="2800" dirty="0"/>
          </a:p>
        </p:txBody>
      </p:sp>
      <p:pic>
        <p:nvPicPr>
          <p:cNvPr id="1026" name="Picture 2" descr="C:\Users\Пользователь\Desktop\Зеленый флаг\22-23\семинар\20230406_1017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511" y="188639"/>
            <a:ext cx="3992399" cy="532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33355" y="5700148"/>
            <a:ext cx="44644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000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990000"/>
                </a:solidFill>
                <a:latin typeface="Monotype Corsiva" pitchFamily="66" charset="0"/>
              </a:rPr>
              <a:t>«Сбережем  природу  планеты</a:t>
            </a:r>
            <a:r>
              <a:rPr lang="ru-RU" sz="2800" b="1" dirty="0" smtClean="0">
                <a:solidFill>
                  <a:srgbClr val="990000"/>
                </a:solidFill>
                <a:latin typeface="Monotype Corsiva" pitchFamily="66" charset="0"/>
              </a:rPr>
              <a:t>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66871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2780928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800000"/>
                </a:solidFill>
                <a:latin typeface="Monotype Corsiva" pitchFamily="66" charset="0"/>
              </a:rPr>
              <a:t>Спасибо за внимание</a:t>
            </a:r>
            <a:endParaRPr lang="ru-RU" sz="6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64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7260" y="476672"/>
            <a:ext cx="840521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>
                <a:solidFill>
                  <a:srgbClr val="990000"/>
                </a:solidFill>
                <a:latin typeface="Georgia" pitchFamily="18" charset="0"/>
              </a:rPr>
              <a:t>Ай-стоппер </a:t>
            </a:r>
            <a:r>
              <a:rPr lang="ru-RU" sz="4400" dirty="0" smtClean="0">
                <a:latin typeface="Georgia" pitchFamily="18" charset="0"/>
              </a:rPr>
              <a:t>(</a:t>
            </a:r>
            <a:r>
              <a:rPr lang="ru-RU" sz="4400" dirty="0">
                <a:latin typeface="Georgia" pitchFamily="18" charset="0"/>
              </a:rPr>
              <a:t>от англ. </a:t>
            </a:r>
            <a:r>
              <a:rPr lang="ru-RU" sz="4400" dirty="0" err="1">
                <a:latin typeface="Georgia" pitchFamily="18" charset="0"/>
              </a:rPr>
              <a:t>Eye</a:t>
            </a:r>
            <a:r>
              <a:rPr lang="ru-RU" sz="4400" dirty="0">
                <a:latin typeface="Georgia" pitchFamily="18" charset="0"/>
              </a:rPr>
              <a:t> </a:t>
            </a:r>
            <a:r>
              <a:rPr lang="ru-RU" sz="4400" dirty="0" err="1">
                <a:latin typeface="Georgia" pitchFamily="18" charset="0"/>
              </a:rPr>
              <a:t>stopper</a:t>
            </a:r>
            <a:r>
              <a:rPr lang="ru-RU" sz="4400" dirty="0">
                <a:latin typeface="Georgia" pitchFamily="18" charset="0"/>
              </a:rPr>
              <a:t> - ловушка для глаза) - яркий, неординарный, выделяющийся элемент или необычный способ подачи информации, привлекающий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3556639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4" y="260648"/>
            <a:ext cx="858450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000" b="1" dirty="0" smtClean="0">
                <a:solidFill>
                  <a:srgbClr val="990000"/>
                </a:solidFill>
                <a:latin typeface="Monotype Corsiva" pitchFamily="66" charset="0"/>
              </a:rPr>
              <a:t>Задачи ай- стоппера:</a:t>
            </a:r>
          </a:p>
          <a:p>
            <a:pPr marL="571500" indent="-571500" algn="just">
              <a:buFont typeface="Arial" pitchFamily="34" charset="0"/>
              <a:buChar char="•"/>
            </a:pPr>
            <a:r>
              <a:rPr lang="ru-RU" sz="5400" dirty="0" smtClean="0">
                <a:latin typeface="Georgia" pitchFamily="18" charset="0"/>
              </a:rPr>
              <a:t>остановить </a:t>
            </a:r>
            <a:r>
              <a:rPr lang="ru-RU" sz="5400" dirty="0">
                <a:latin typeface="Georgia" pitchFamily="18" charset="0"/>
              </a:rPr>
              <a:t>случайно брошенный взгляд, </a:t>
            </a:r>
            <a:endParaRPr lang="ru-RU" sz="5400" dirty="0" smtClean="0">
              <a:latin typeface="Georgia" pitchFamily="18" charset="0"/>
            </a:endParaRPr>
          </a:p>
          <a:p>
            <a:pPr marL="571500" indent="-571500" algn="just">
              <a:buFont typeface="Arial" pitchFamily="34" charset="0"/>
              <a:buChar char="•"/>
            </a:pPr>
            <a:r>
              <a:rPr lang="ru-RU" sz="5400" dirty="0" smtClean="0">
                <a:latin typeface="Georgia" pitchFamily="18" charset="0"/>
              </a:rPr>
              <a:t>вызвать </a:t>
            </a:r>
            <a:r>
              <a:rPr lang="ru-RU" sz="5400" dirty="0">
                <a:latin typeface="Georgia" pitchFamily="18" charset="0"/>
              </a:rPr>
              <a:t>любопытство, </a:t>
            </a:r>
            <a:endParaRPr lang="ru-RU" sz="5400" dirty="0" smtClean="0">
              <a:latin typeface="Georgia" pitchFamily="18" charset="0"/>
            </a:endParaRPr>
          </a:p>
          <a:p>
            <a:pPr marL="571500" indent="-571500" algn="just">
              <a:buFont typeface="Arial" pitchFamily="34" charset="0"/>
              <a:buChar char="•"/>
            </a:pPr>
            <a:r>
              <a:rPr lang="ru-RU" sz="5400" dirty="0" smtClean="0">
                <a:latin typeface="Georgia" pitchFamily="18" charset="0"/>
              </a:rPr>
              <a:t>приковать внимание.</a:t>
            </a:r>
            <a:endParaRPr lang="ru-RU" sz="5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715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-46836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9" y="-15373"/>
            <a:ext cx="8660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Конкурс:  </a:t>
            </a:r>
          </a:p>
          <a:p>
            <a:pPr lvl="0"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«Экологический ай-стоппер»</a:t>
            </a:r>
            <a:endParaRPr lang="ru-RU" sz="4000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38" y="1322881"/>
            <a:ext cx="4079190" cy="472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98888" y="6060920"/>
            <a:ext cx="4014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«Задумайтесь, люди!»</a:t>
            </a:r>
            <a:endParaRPr lang="ru-RU" sz="3600" b="1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8" y="1180465"/>
            <a:ext cx="3621087" cy="486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 rot="20487475">
            <a:off x="490649" y="1789742"/>
            <a:ext cx="2692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Спаси Землю!</a:t>
            </a:r>
            <a:endParaRPr lang="ru-RU" sz="40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5452" y="6172570"/>
            <a:ext cx="3040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«Спаси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Землю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!»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715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81" y="116632"/>
            <a:ext cx="394343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517231"/>
            <a:ext cx="4411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«Какую сторону выберешь ты?»</a:t>
            </a:r>
            <a:endParaRPr lang="ru-RU" sz="4000" b="1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106" y="80658"/>
            <a:ext cx="3122884" cy="543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81164" y="5555559"/>
            <a:ext cx="4962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«Не  засоряйте водоемы!»</a:t>
            </a:r>
            <a:endParaRPr lang="ru-RU" sz="4000" b="1" dirty="0">
              <a:solidFill>
                <a:srgbClr val="99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715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286"/>
            <a:ext cx="9279998" cy="688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51" y="492914"/>
            <a:ext cx="476428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Пользователь\Desktop\Эколидер\Эколидер\20221013_112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14" y="492913"/>
            <a:ext cx="3758486" cy="501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71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544" y="156592"/>
            <a:ext cx="3960876" cy="526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91511" y="5571124"/>
            <a:ext cx="45524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990000"/>
                </a:solidFill>
                <a:latin typeface="Monotype Corsiva" pitchFamily="66" charset="0"/>
              </a:rPr>
              <a:t>«Береги свою планету!»</a:t>
            </a:r>
            <a:endParaRPr lang="ru-RU" sz="4000" b="1" dirty="0">
              <a:solidFill>
                <a:srgbClr val="99000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Пользователь\Desktop\2022-2023\конкурсы\доу\экологические ай стопперы\20221021_1523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2" b="24086"/>
          <a:stretch/>
        </p:blipFill>
        <p:spPr bwMode="auto">
          <a:xfrm>
            <a:off x="251520" y="156592"/>
            <a:ext cx="4636710" cy="485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2" y="5419335"/>
            <a:ext cx="3384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«Береги  меня!»</a:t>
            </a:r>
            <a:endParaRPr lang="ru-RU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061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" y="0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4" y="332656"/>
            <a:ext cx="843210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990000"/>
                </a:solidFill>
                <a:latin typeface="Monotype Corsiva" pitchFamily="66" charset="0"/>
              </a:rPr>
              <a:t>Решение экологических проблем: </a:t>
            </a:r>
            <a:endParaRPr lang="ru-RU" sz="4400" b="1" dirty="0">
              <a:solidFill>
                <a:srgbClr val="990000"/>
              </a:solidFill>
              <a:latin typeface="Monotype Corsiva" pitchFamily="66" charset="0"/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3200" dirty="0">
                <a:latin typeface="Georgia" pitchFamily="18" charset="0"/>
              </a:rPr>
              <a:t>не выбрасывать использованные батарейки, а сдавать;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3200" dirty="0">
                <a:latin typeface="Georgia" pitchFamily="18" charset="0"/>
              </a:rPr>
              <a:t>сортировать мусор;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3200" dirty="0">
                <a:latin typeface="Georgia" pitchFamily="18" charset="0"/>
              </a:rPr>
              <a:t>беречь представителей животного и растительного мира;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3200" dirty="0">
                <a:latin typeface="Georgia" pitchFamily="18" charset="0"/>
              </a:rPr>
              <a:t>не загрязнять водоемы;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3200" dirty="0">
                <a:latin typeface="Georgia" pitchFamily="18" charset="0"/>
              </a:rPr>
              <a:t>беречь лесные массивы;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3200" dirty="0">
                <a:latin typeface="Georgia" pitchFamily="18" charset="0"/>
              </a:rPr>
              <a:t>не мусорить  на улице.</a:t>
            </a:r>
          </a:p>
        </p:txBody>
      </p:sp>
    </p:spTree>
    <p:extLst>
      <p:ext uri="{BB962C8B-B14F-4D97-AF65-F5344CB8AC3E}">
        <p14:creationId xmlns:p14="http://schemas.microsoft.com/office/powerpoint/2010/main" val="2242871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фон - 6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981" y="6537"/>
            <a:ext cx="9172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0"/>
            <a:ext cx="86409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800000"/>
                </a:solidFill>
                <a:latin typeface="Monotype Corsiva" pitchFamily="66" charset="0"/>
              </a:rPr>
              <a:t>Ай-стопперы</a:t>
            </a:r>
          </a:p>
          <a:p>
            <a:pPr algn="ctr"/>
            <a:r>
              <a:rPr lang="ru-RU" sz="4400" b="1" dirty="0" smtClean="0">
                <a:solidFill>
                  <a:srgbClr val="800000"/>
                </a:solidFill>
                <a:latin typeface="Monotype Corsiva" pitchFamily="66" charset="0"/>
              </a:rPr>
              <a:t> для  природоохранных  акций  </a:t>
            </a:r>
            <a:endParaRPr lang="ru-RU" sz="44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5" name="Picture 4" descr="C:\Users\Пользователь\Desktop\2022-2023\конкурсы\доу\экологические ай стопперы\20221027_0800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0" r="11148"/>
          <a:stretch/>
        </p:blipFill>
        <p:spPr bwMode="auto">
          <a:xfrm>
            <a:off x="827584" y="1556792"/>
            <a:ext cx="2966303" cy="50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83798" y="2558374"/>
            <a:ext cx="49086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Акция по сбору использованных батареек</a:t>
            </a:r>
          </a:p>
          <a:p>
            <a:pPr algn="ctr"/>
            <a:r>
              <a:rPr lang="ru-RU" sz="3600" b="1" dirty="0" smtClean="0">
                <a:solidFill>
                  <a:srgbClr val="990000"/>
                </a:solidFill>
                <a:latin typeface="Monotype Corsiva" pitchFamily="66" charset="0"/>
              </a:rPr>
              <a:t>«Батарейки, сдавайтесь!»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19810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285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65</cp:revision>
  <dcterms:created xsi:type="dcterms:W3CDTF">2022-10-17T07:26:20Z</dcterms:created>
  <dcterms:modified xsi:type="dcterms:W3CDTF">2023-04-14T04:44:40Z</dcterms:modified>
</cp:coreProperties>
</file>