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63" r:id="rId2"/>
    <p:sldId id="264" r:id="rId3"/>
    <p:sldId id="265" r:id="rId4"/>
    <p:sldId id="259" r:id="rId5"/>
    <p:sldId id="257" r:id="rId6"/>
    <p:sldId id="256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51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7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1815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088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1402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501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83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69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5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1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55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4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8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7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91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2E20D-BEC8-47FD-8619-FCACD31578CF}" type="datetimeFigureOut">
              <a:rPr lang="ru-RU" smtClean="0"/>
              <a:pPr/>
              <a:t>24.03.2022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05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12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1" Type="http://schemas.openxmlformats.org/officeDocument/2006/relationships/audio" Target="file:///C:\Users\&#1052;&#1072;&#1096;&#1072;\Downloads\&#1076;&#1077;&#1090;&#1089;&#1082;&#1072;&#1103;%20&#1084;&#1077;&#1083;&#1086;&#1076;&#1080;&#1103;%20-%20&#1084;&#1086;&#1080;%20&#1084;&#1072;&#1083;&#1077;&#1085;&#1100;&#1082;&#1080;&#1077;%20&#1083;&#1086;&#1096;&#1072;&#1076;&#1082;&#1080;.mp3" TargetMode="Externa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gif"/><Relationship Id="rId9" Type="http://schemas.openxmlformats.org/officeDocument/2006/relationships/image" Target="../media/image7.gif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9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76;&#1077;&#1090;&#1089;&#1082;&#1072;&#1103;-&#1052;&#1091;&#1079;&#1099;&#1082;&#1072;&#1083;&#1100;&#1085;&#1072;&#1103;%20&#1096;&#1082;&#1072;&#1090;&#1091;&#1083;&#1082;&#1072;%20-%20&#1052;&#1077;&#1083;&#1086;&#1076;&#1080;&#1103;%20&#1082;&#1091;&#1082;&#1083;&#1099;.mp3" TargetMode="External"/><Relationship Id="rId6" Type="http://schemas.openxmlformats.org/officeDocument/2006/relationships/image" Target="../media/image3.gif"/><Relationship Id="rId11" Type="http://schemas.openxmlformats.org/officeDocument/2006/relationships/image" Target="../media/image23.png"/><Relationship Id="rId5" Type="http://schemas.openxmlformats.org/officeDocument/2006/relationships/image" Target="../media/image2.gif"/><Relationship Id="rId10" Type="http://schemas.openxmlformats.org/officeDocument/2006/relationships/image" Target="../media/image6.gif"/><Relationship Id="rId4" Type="http://schemas.openxmlformats.org/officeDocument/2006/relationships/image" Target="../media/image20.png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15.jpeg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24.png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16.png"/><Relationship Id="rId5" Type="http://schemas.openxmlformats.org/officeDocument/2006/relationships/image" Target="../media/image22.gif"/><Relationship Id="rId10" Type="http://schemas.openxmlformats.org/officeDocument/2006/relationships/image" Target="../media/image30.png"/><Relationship Id="rId4" Type="http://schemas.openxmlformats.org/officeDocument/2006/relationships/image" Target="../media/image4.gif"/><Relationship Id="rId9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92E5F-A381-4D6D-AD80-A71FBB2FD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142870"/>
            <a:ext cx="8208912" cy="2664296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Муниципальное бюджетное дошкольное образовательное учреждение "Центр развития ребенка – детский сад №36 «Волшебный дворец» г. Альметьевска"/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Әлмәт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шәһәре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муниципаль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бюджет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мәктәпкәчә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белем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бирү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учреждениесе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"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Баланың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сәләтен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үстерү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үзәге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- 36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нчы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"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Тылсымлы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сарай"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балалар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бакчасы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C01AF16-D620-4E2B-BE30-C785A4C34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604" y="3502385"/>
            <a:ext cx="7128791" cy="1096899"/>
          </a:xfrm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>Игры на интерактивной доске на тему «Овощи и фрукты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» 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159545-BD75-438B-A7C3-1E015915BB1C}"/>
              </a:ext>
            </a:extLst>
          </p:cNvPr>
          <p:cNvSpPr txBox="1"/>
          <p:nvPr/>
        </p:nvSpPr>
        <p:spPr>
          <a:xfrm>
            <a:off x="4932040" y="5877272"/>
            <a:ext cx="4590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Воспитатель: Шарипова Г.Ф.</a:t>
            </a:r>
          </a:p>
        </p:txBody>
      </p:sp>
    </p:spTree>
    <p:extLst>
      <p:ext uri="{BB962C8B-B14F-4D97-AF65-F5344CB8AC3E}">
        <p14:creationId xmlns:p14="http://schemas.microsoft.com/office/powerpoint/2010/main" val="394578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CFFA61-BB7A-4A13-882C-848E1011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08" y="116632"/>
            <a:ext cx="7762292" cy="1080120"/>
          </a:xfrm>
        </p:spPr>
        <p:txBody>
          <a:bodyPr>
            <a:noAutofit/>
          </a:bodyPr>
          <a:lstStyle/>
          <a:p>
            <a:r>
              <a:rPr lang="ru-RU" sz="2400" dirty="0"/>
              <a:t>Актуальность использования познавательно-развивающих интерактивных игр в ДОУ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AEE6E4-7CDD-4029-A736-0179AE66F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80728"/>
            <a:ext cx="8064895" cy="5877272"/>
          </a:xfrm>
        </p:spPr>
        <p:txBody>
          <a:bodyPr>
            <a:noAutofit/>
          </a:bodyPr>
          <a:lstStyle/>
          <a:p>
            <a:r>
              <a:rPr lang="ru-RU" dirty="0"/>
              <a:t>Использование ИКТ (информационно-коммуникационных технологий) является одним из приоритетов образования. В современных условиях каждый ребенок должен владеть новым интеллектуальным орудием. Без повышения технологического уровня не мыслится современное образование. В условиях информатизации образования начинают формироваться новые формы и методы обучения детей дошкольного возраста.</a:t>
            </a:r>
          </a:p>
          <a:p>
            <a:r>
              <a:rPr lang="ru-RU" dirty="0"/>
              <a:t>В работе с компьютером у детей развиваются все психические процессы: внимание, мышление, память, речь, а также мелкая моторика. У старшего дошкольника лучше развито непроизвольное внимание, которое становится более концентрированным, когда ему интересно, изучающий материал отличается наглядностью, яркостью, вызывает у ребенка положительные эмоции. В играх новые знания усваиваются гораздо легче! Именно поэтому детские развивающие игры – это прекрасный способ сделать процесс обучения ребёнка увлекательным и более эффективным. В отличие от настольных развивающих игр, компьютерные игры привлекают их внимание анимацией, яркими образами, цепочкой последовательных действий и задач, предлагаемых ребенку для решения. </a:t>
            </a:r>
          </a:p>
        </p:txBody>
      </p:sp>
    </p:spTree>
    <p:extLst>
      <p:ext uri="{BB962C8B-B14F-4D97-AF65-F5344CB8AC3E}">
        <p14:creationId xmlns:p14="http://schemas.microsoft.com/office/powerpoint/2010/main" val="81150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267892-9BC9-4980-A6CA-B414EFCC1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399120"/>
            <a:ext cx="7924803" cy="60597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Динамика игры способствует тренировке внимания, формирует способность </a:t>
            </a:r>
            <a:r>
              <a:rPr lang="ru-RU" dirty="0" err="1"/>
              <a:t>целеобразования</a:t>
            </a:r>
            <a:r>
              <a:rPr lang="ru-RU" dirty="0"/>
              <a:t>, обеспечивающей понимание интеллектуальных задач, принятие их ребёнком, что является необходимым условием развёртывания детской мыслительной деятельности. Именно чёткое представление конечного результата, который должен быть получен в ходе решения, позволяет ребёнку целенаправленно анализировать условия задачи, способствует самостоятельному поиску решений.</a:t>
            </a:r>
          </a:p>
          <a:p>
            <a:r>
              <a:rPr lang="ru-RU" dirty="0"/>
              <a:t>Интерактивные игры в настоящее время применяются не только в процессе воспитания и развития детей, но и для формирования командных качеств.</a:t>
            </a:r>
          </a:p>
          <a:p>
            <a:r>
              <a:rPr lang="ru-RU" dirty="0"/>
              <a:t>В настоящее время ИКТ возможно использовать и на физкультурных занятиях.</a:t>
            </a:r>
          </a:p>
          <a:p>
            <a:r>
              <a:rPr lang="ru-RU" dirty="0"/>
              <a:t>Для повышения интереса к физической культуре, спорту и здоровому образу жизни у дошкольников, с использованием компьютерного дидактического материала возможно проводить: серии тематических познавательных  занятий в виде презентаций, занятия-викторины; игры развивающего характера.</a:t>
            </a:r>
          </a:p>
          <a:p>
            <a:r>
              <a:rPr lang="ru-RU" dirty="0"/>
              <a:t>Представленные ниже дидактические игры по физическому воспитанию способствуют закреплению у детей знаний, полученных на тематических занятиях по физическому воспитанию.</a:t>
            </a:r>
          </a:p>
          <a:p>
            <a:r>
              <a:rPr lang="ru-RU" dirty="0"/>
              <a:t>Цель работы: посредством интерактивных игр развивать познавательную и творческую активность детей.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Развитие логики, воображения, образного мышления;</a:t>
            </a:r>
          </a:p>
          <a:p>
            <a:r>
              <a:rPr lang="ru-RU" dirty="0"/>
              <a:t>знакомство детей с возможностями компьютерных технологий;</a:t>
            </a:r>
          </a:p>
          <a:p>
            <a:r>
              <a:rPr lang="ru-RU" dirty="0"/>
              <a:t>овладение навыками работы с интерактивной доской;</a:t>
            </a:r>
          </a:p>
          <a:p>
            <a:r>
              <a:rPr lang="ru-RU" dirty="0"/>
              <a:t>развитие раскрепощенной личности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45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829576" cy="58259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ВСЕ ОВОЩИ</a:t>
            </a:r>
          </a:p>
        </p:txBody>
      </p:sp>
      <p:pic>
        <p:nvPicPr>
          <p:cNvPr id="6" name="Рисунок 5" descr="iva_item_0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7" y="4714884"/>
            <a:ext cx="3238503" cy="2428877"/>
          </a:xfrm>
          <a:prstGeom prst="rect">
            <a:avLst/>
          </a:prstGeom>
        </p:spPr>
      </p:pic>
      <p:pic>
        <p:nvPicPr>
          <p:cNvPr id="9" name="Рисунок 8" descr="0_1864b_e2c62d6b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571480"/>
            <a:ext cx="2548377" cy="1695451"/>
          </a:xfrm>
          <a:prstGeom prst="rect">
            <a:avLst/>
          </a:prstGeom>
        </p:spPr>
      </p:pic>
      <p:pic>
        <p:nvPicPr>
          <p:cNvPr id="10" name="Рисунок 9" descr="0_1868f_2d2ecc0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306" y="5072074"/>
            <a:ext cx="1557335" cy="1537214"/>
          </a:xfrm>
          <a:prstGeom prst="rect">
            <a:avLst/>
          </a:prstGeom>
        </p:spPr>
      </p:pic>
      <p:pic>
        <p:nvPicPr>
          <p:cNvPr id="11" name="Рисунок 10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928670"/>
            <a:ext cx="2764628" cy="1785950"/>
          </a:xfrm>
          <a:prstGeom prst="rect">
            <a:avLst/>
          </a:prstGeom>
        </p:spPr>
      </p:pic>
      <p:pic>
        <p:nvPicPr>
          <p:cNvPr id="13" name="Рисунок 12" descr="plum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4" y="905599"/>
            <a:ext cx="1905000" cy="1466850"/>
          </a:xfrm>
          <a:prstGeom prst="rect">
            <a:avLst/>
          </a:prstGeom>
        </p:spPr>
      </p:pic>
      <p:pic>
        <p:nvPicPr>
          <p:cNvPr id="14" name="Рисунок 13" descr="limon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379" y="3214686"/>
            <a:ext cx="2571769" cy="1714512"/>
          </a:xfrm>
          <a:prstGeom prst="rect">
            <a:avLst/>
          </a:prstGeom>
        </p:spPr>
      </p:pic>
      <p:pic>
        <p:nvPicPr>
          <p:cNvPr id="15" name="Рисунок 14" descr="58_onion-red_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16" y="2357430"/>
            <a:ext cx="2047876" cy="2047876"/>
          </a:xfrm>
          <a:prstGeom prst="rect">
            <a:avLst/>
          </a:prstGeom>
        </p:spPr>
      </p:pic>
      <p:pic>
        <p:nvPicPr>
          <p:cNvPr id="16" name="Рисунок 15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10" y="5110719"/>
            <a:ext cx="2700344" cy="1747281"/>
          </a:xfrm>
          <a:prstGeom prst="rect">
            <a:avLst/>
          </a:prstGeom>
        </p:spPr>
      </p:pic>
      <p:pic>
        <p:nvPicPr>
          <p:cNvPr id="17" name="Рисунок 16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8294" y="2619070"/>
            <a:ext cx="2138368" cy="2138368"/>
          </a:xfrm>
          <a:prstGeom prst="rect">
            <a:avLst/>
          </a:prstGeom>
        </p:spPr>
      </p:pic>
      <p:pic>
        <p:nvPicPr>
          <p:cNvPr id="18" name="Рисунок 17" descr="kapust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75662" y="2835535"/>
            <a:ext cx="2351234" cy="2089986"/>
          </a:xfrm>
          <a:prstGeom prst="rect">
            <a:avLst/>
          </a:prstGeom>
        </p:spPr>
      </p:pic>
      <p:pic>
        <p:nvPicPr>
          <p:cNvPr id="19" name="Рисунок 18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132" y="4929198"/>
            <a:ext cx="1607154" cy="1038221"/>
          </a:xfrm>
          <a:prstGeom prst="rect">
            <a:avLst/>
          </a:prstGeom>
        </p:spPr>
      </p:pic>
      <p:pic>
        <p:nvPicPr>
          <p:cNvPr id="20" name="Рисунок 19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5907" y="5472135"/>
            <a:ext cx="1258595" cy="814385"/>
          </a:xfrm>
          <a:prstGeom prst="rect">
            <a:avLst/>
          </a:prstGeom>
        </p:spPr>
      </p:pic>
      <p:pic>
        <p:nvPicPr>
          <p:cNvPr id="21" name="Рисунок 20" descr="58_onion-red_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715272" y="5000636"/>
            <a:ext cx="1119182" cy="1119182"/>
          </a:xfrm>
          <a:prstGeom prst="rect">
            <a:avLst/>
          </a:prstGeom>
        </p:spPr>
      </p:pic>
      <p:pic>
        <p:nvPicPr>
          <p:cNvPr id="22" name="Рисунок 21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0892" y="4714884"/>
            <a:ext cx="1066798" cy="1066798"/>
          </a:xfrm>
          <a:prstGeom prst="rect">
            <a:avLst/>
          </a:prstGeom>
        </p:spPr>
      </p:pic>
      <p:pic>
        <p:nvPicPr>
          <p:cNvPr id="23" name="Рисунок 22" descr="kapust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421292" y="5551286"/>
            <a:ext cx="898795" cy="798929"/>
          </a:xfrm>
          <a:prstGeom prst="rect">
            <a:avLst/>
          </a:prstGeom>
        </p:spPr>
      </p:pic>
      <p:pic>
        <p:nvPicPr>
          <p:cNvPr id="26" name="детская мелодия - мои маленькие лошад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4000">
                <p:cTn id="7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986714" cy="785818"/>
          </a:xfrm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ЛИШНЕЕ</a:t>
            </a:r>
          </a:p>
        </p:txBody>
      </p:sp>
      <p:pic>
        <p:nvPicPr>
          <p:cNvPr id="5" name="Рисунок 4" descr="pineapp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714488"/>
            <a:ext cx="2090361" cy="3123885"/>
          </a:xfrm>
          <a:prstGeom prst="rect">
            <a:avLst/>
          </a:prstGeom>
        </p:spPr>
      </p:pic>
      <p:pic>
        <p:nvPicPr>
          <p:cNvPr id="6" name="Рисунок 5" descr="2_apple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2214554"/>
            <a:ext cx="2016441" cy="2124080"/>
          </a:xfrm>
          <a:prstGeom prst="rect">
            <a:avLst/>
          </a:prstGeom>
        </p:spPr>
      </p:pic>
      <p:pic>
        <p:nvPicPr>
          <p:cNvPr id="7" name="Рисунок 6" descr="112318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8" y="3071810"/>
            <a:ext cx="3452820" cy="22305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57356" y="5500702"/>
            <a:ext cx="52149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</a:p>
        </p:txBody>
      </p:sp>
      <p:pic>
        <p:nvPicPr>
          <p:cNvPr id="9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C 0.00243 -0.01965 0.00556 -0.04347 0.01233 -0.06151 C 0.01719 -0.0932 0.01372 -0.12581 0.01077 -0.15772 C 0.01216 -0.21415 0.00764 -0.25624 0.01841 -0.30527 C 0.0224 -0.35245 0.01858 -0.30365 0.02153 -0.39963 C 0.02188 -0.40911 0.02136 -0.41905 0.02309 -0.4283 C 0.02396 -0.43316 0.02917 -0.44056 0.02917 -0.44056 C 0.03021 -0.44611 0.0316 -0.45351 0.03229 -0.45906 C 0.03351 -0.46993 0.03542 -0.4919 0.03542 -0.4919 C 0.0349 -0.50346 0.03577 -0.51526 0.03386 -0.52659 C 0.03108 -0.54301 0.02743 -0.53399 0.02466 -0.54509 C 0.02101 -0.55943 0.01841 -0.57076 0.01841 -0.58603 " pathEditMode="relative" ptsTypes="fffffffffffA">
                                      <p:cBhvr>
                                        <p:cTn id="3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00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build="allAtOnce"/>
      <p:bldP spid="8" grpId="1" build="allAtOnce"/>
      <p:bldP spid="8" grpId="2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8058152" cy="64291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ФРУКТЫ ЖЕЛТОГО ЦВЕТА</a:t>
            </a:r>
          </a:p>
        </p:txBody>
      </p:sp>
      <p:pic>
        <p:nvPicPr>
          <p:cNvPr id="9" name="Рисунок 8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4919423"/>
            <a:ext cx="2641113" cy="1938577"/>
          </a:xfrm>
          <a:prstGeom prst="rect">
            <a:avLst/>
          </a:prstGeom>
        </p:spPr>
      </p:pic>
      <p:pic>
        <p:nvPicPr>
          <p:cNvPr id="1026" name="Picture 2" descr="C:\Users\Маша\Downloads\iva_item_0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642918"/>
            <a:ext cx="3622684" cy="2717013"/>
          </a:xfrm>
          <a:prstGeom prst="rect">
            <a:avLst/>
          </a:prstGeom>
          <a:noFill/>
        </p:spPr>
      </p:pic>
      <p:pic>
        <p:nvPicPr>
          <p:cNvPr id="11" name="Рисунок 10" descr="0_1864b_e2c62d6b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14686"/>
            <a:ext cx="2833691" cy="1885272"/>
          </a:xfrm>
          <a:prstGeom prst="rect">
            <a:avLst/>
          </a:prstGeom>
        </p:spPr>
      </p:pic>
      <p:pic>
        <p:nvPicPr>
          <p:cNvPr id="12" name="Рисунок 11" descr="0_78022_3d527f0f_l.jpg-269x30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5074" y="2357430"/>
            <a:ext cx="1852616" cy="2066114"/>
          </a:xfrm>
          <a:prstGeom prst="rect">
            <a:avLst/>
          </a:prstGeom>
        </p:spPr>
      </p:pic>
      <p:pic>
        <p:nvPicPr>
          <p:cNvPr id="13" name="Рисунок 12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6446" y="4500570"/>
            <a:ext cx="3107517" cy="2071678"/>
          </a:xfrm>
          <a:prstGeom prst="rect">
            <a:avLst/>
          </a:prstGeom>
        </p:spPr>
      </p:pic>
      <p:pic>
        <p:nvPicPr>
          <p:cNvPr id="14" name="Рисунок 13" descr="kiwi3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7554" y="5028432"/>
            <a:ext cx="2276485" cy="1829568"/>
          </a:xfrm>
          <a:prstGeom prst="rect">
            <a:avLst/>
          </a:prstGeom>
        </p:spPr>
      </p:pic>
      <p:pic>
        <p:nvPicPr>
          <p:cNvPr id="15" name="Рисунок 14" descr="plum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7554" y="3071810"/>
            <a:ext cx="2461660" cy="1895478"/>
          </a:xfrm>
          <a:prstGeom prst="rect">
            <a:avLst/>
          </a:prstGeom>
        </p:spPr>
      </p:pic>
      <p:pic>
        <p:nvPicPr>
          <p:cNvPr id="16" name="Рисунок 15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928670"/>
            <a:ext cx="1505307" cy="1104895"/>
          </a:xfrm>
          <a:prstGeom prst="rect">
            <a:avLst/>
          </a:prstGeom>
        </p:spPr>
      </p:pic>
      <p:pic>
        <p:nvPicPr>
          <p:cNvPr id="18" name="Рисунок 17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7422" y="785794"/>
            <a:ext cx="1757346" cy="1171564"/>
          </a:xfrm>
          <a:prstGeom prst="rect">
            <a:avLst/>
          </a:prstGeom>
        </p:spPr>
      </p:pic>
      <p:pic>
        <p:nvPicPr>
          <p:cNvPr id="17" name="детская-Музыкальная шкатулка - Мелодия кукл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9000">
                <p:cTn id="4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8_onion-red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298"/>
            <a:ext cx="2643206" cy="2643206"/>
          </a:xfrm>
          <a:prstGeom prst="rect">
            <a:avLst/>
          </a:prstGeom>
        </p:spPr>
      </p:pic>
      <p:pic>
        <p:nvPicPr>
          <p:cNvPr id="8" name="Рисунок 7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44" y="2643182"/>
            <a:ext cx="3893079" cy="2857520"/>
          </a:xfrm>
          <a:prstGeom prst="rect">
            <a:avLst/>
          </a:prstGeom>
        </p:spPr>
      </p:pic>
      <p:pic>
        <p:nvPicPr>
          <p:cNvPr id="12" name="Рисунок 11" descr="kapus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071942"/>
            <a:ext cx="2431602" cy="2161424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286676" cy="64294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ЗАГАДКИ</a:t>
            </a:r>
          </a:p>
        </p:txBody>
      </p:sp>
      <p:sp>
        <p:nvSpPr>
          <p:cNvPr id="19" name="Облако 18"/>
          <p:cNvSpPr/>
          <p:nvPr/>
        </p:nvSpPr>
        <p:spPr>
          <a:xfrm>
            <a:off x="285720" y="1214422"/>
            <a:ext cx="3714776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Сидит дед, во сто шуб одет,</a:t>
            </a:r>
          </a:p>
          <a:p>
            <a:pPr algn="ctr"/>
            <a:r>
              <a:rPr lang="ru-RU" dirty="0"/>
              <a:t>Кто его раздевает,</a:t>
            </a:r>
          </a:p>
          <a:p>
            <a:pPr algn="ctr"/>
            <a:r>
              <a:rPr lang="ru-RU" dirty="0"/>
              <a:t>Тот слёзы проливает.</a:t>
            </a:r>
          </a:p>
        </p:txBody>
      </p:sp>
      <p:sp>
        <p:nvSpPr>
          <p:cNvPr id="20" name="Облако 19"/>
          <p:cNvSpPr/>
          <p:nvPr/>
        </p:nvSpPr>
        <p:spPr>
          <a:xfrm>
            <a:off x="285720" y="3857628"/>
            <a:ext cx="3571900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Уродилась я на славу,</a:t>
            </a:r>
          </a:p>
          <a:p>
            <a:pPr algn="ctr"/>
            <a:r>
              <a:rPr lang="ru-RU" dirty="0"/>
              <a:t>Голова бела, кудрява.</a:t>
            </a:r>
          </a:p>
          <a:p>
            <a:pPr algn="ctr"/>
            <a:r>
              <a:rPr lang="ru-RU" dirty="0"/>
              <a:t>Кто любит щи – </a:t>
            </a:r>
          </a:p>
          <a:p>
            <a:pPr algn="ctr"/>
            <a:r>
              <a:rPr lang="ru-RU" dirty="0"/>
              <a:t>Меня в них ищи.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4071934" y="2500306"/>
            <a:ext cx="4857784" cy="314327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Огурцы они как будто,</a:t>
            </a:r>
          </a:p>
          <a:p>
            <a:pPr algn="ctr"/>
            <a:r>
              <a:rPr lang="ru-RU" dirty="0"/>
              <a:t>Только связками растут,</a:t>
            </a:r>
          </a:p>
          <a:p>
            <a:pPr algn="ctr"/>
            <a:r>
              <a:rPr lang="ru-RU" dirty="0"/>
              <a:t>И на завтрак эти фрукты</a:t>
            </a:r>
          </a:p>
          <a:p>
            <a:pPr algn="ctr"/>
            <a:r>
              <a:rPr lang="ru-RU" dirty="0"/>
              <a:t>Обезьянам подают.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8b24_853e9bf8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286256"/>
            <a:ext cx="2359434" cy="1752141"/>
          </a:xfrm>
          <a:prstGeom prst="rect">
            <a:avLst/>
          </a:prstGeom>
        </p:spPr>
      </p:pic>
      <p:pic>
        <p:nvPicPr>
          <p:cNvPr id="5" name="Рисунок 4" descr="0_78022_3d527f0f_l.jpg-269x3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1665449" cy="1857378"/>
          </a:xfrm>
          <a:prstGeom prst="rect">
            <a:avLst/>
          </a:prstGeom>
        </p:spPr>
      </p:pic>
      <p:pic>
        <p:nvPicPr>
          <p:cNvPr id="6" name="Рисунок 5" descr="58_onion-red_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60" y="2071678"/>
            <a:ext cx="2262190" cy="2262190"/>
          </a:xfrm>
          <a:prstGeom prst="rect">
            <a:avLst/>
          </a:prstGeom>
        </p:spPr>
      </p:pic>
      <p:pic>
        <p:nvPicPr>
          <p:cNvPr id="7" name="Рисунок 6" descr="da2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1785926"/>
            <a:ext cx="2347911" cy="2347911"/>
          </a:xfrm>
          <a:prstGeom prst="rect">
            <a:avLst/>
          </a:prstGeom>
        </p:spPr>
      </p:pic>
      <p:pic>
        <p:nvPicPr>
          <p:cNvPr id="8" name="Рисунок 7" descr="tenfoods-tomato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306" y="2000240"/>
            <a:ext cx="1838325" cy="1905000"/>
          </a:xfrm>
          <a:prstGeom prst="rect">
            <a:avLst/>
          </a:prstGeom>
        </p:spPr>
      </p:pic>
      <p:pic>
        <p:nvPicPr>
          <p:cNvPr id="9" name="Рисунок 8" descr="morkovka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945633">
            <a:off x="6252304" y="4108412"/>
            <a:ext cx="2246732" cy="286702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42910" y="527021"/>
            <a:ext cx="6347713" cy="1320800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ОВОЩЕЙ «КАБАЧОК»</a:t>
            </a:r>
          </a:p>
        </p:txBody>
      </p:sp>
      <p:pic>
        <p:nvPicPr>
          <p:cNvPr id="11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9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043608" y="262520"/>
            <a:ext cx="6347713" cy="13208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ФРУКТОВ «ПЕРСИК»</a:t>
            </a:r>
          </a:p>
        </p:txBody>
      </p:sp>
      <p:pic>
        <p:nvPicPr>
          <p:cNvPr id="11" name="Рисунок 10" descr="0_1868f_2d2ecc0_X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4572008"/>
            <a:ext cx="1915460" cy="1890713"/>
          </a:xfrm>
          <a:prstGeom prst="rect">
            <a:avLst/>
          </a:prstGeom>
        </p:spPr>
      </p:pic>
      <p:pic>
        <p:nvPicPr>
          <p:cNvPr id="12" name="Рисунок 11" descr="kiwi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2490799" cy="2001808"/>
          </a:xfrm>
          <a:prstGeom prst="rect">
            <a:avLst/>
          </a:prstGeom>
        </p:spPr>
      </p:pic>
      <p:pic>
        <p:nvPicPr>
          <p:cNvPr id="13" name="Рисунок 12" descr="pineapp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1714488"/>
            <a:ext cx="2007728" cy="3000396"/>
          </a:xfrm>
          <a:prstGeom prst="rect">
            <a:avLst/>
          </a:prstGeom>
        </p:spPr>
      </p:pic>
      <p:pic>
        <p:nvPicPr>
          <p:cNvPr id="14" name="Рисунок 13" descr="0_1864b_e2c62d6b_XL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4805359"/>
            <a:ext cx="3085258" cy="2052641"/>
          </a:xfrm>
          <a:prstGeom prst="rect">
            <a:avLst/>
          </a:prstGeom>
        </p:spPr>
      </p:pic>
      <p:pic>
        <p:nvPicPr>
          <p:cNvPr id="15" name="Рисунок 14" descr="2_apple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1928802"/>
            <a:ext cx="2027301" cy="2135520"/>
          </a:xfrm>
          <a:prstGeom prst="rect">
            <a:avLst/>
          </a:prstGeom>
        </p:spPr>
      </p:pic>
      <p:pic>
        <p:nvPicPr>
          <p:cNvPr id="16" name="Рисунок 15" descr="plum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40" y="2214554"/>
            <a:ext cx="2647213" cy="2038354"/>
          </a:xfrm>
          <a:prstGeom prst="rect">
            <a:avLst/>
          </a:prstGeom>
        </p:spPr>
      </p:pic>
      <p:pic>
        <p:nvPicPr>
          <p:cNvPr id="17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2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2</TotalTime>
  <Words>489</Words>
  <Application>Microsoft Office PowerPoint</Application>
  <PresentationFormat>Экран (4:3)</PresentationFormat>
  <Paragraphs>35</Paragraphs>
  <Slides>9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Segoe Print</vt:lpstr>
      <vt:lpstr>Trebuchet MS</vt:lpstr>
      <vt:lpstr>Wingdings 3</vt:lpstr>
      <vt:lpstr>Аспект</vt:lpstr>
      <vt:lpstr>Муниципальное бюджетное дошкольное образовательное учреждение "Центр развития ребенка – детский сад №36 «Волшебный дворец» г. Альметьевска"/Әлмәт шәһәре муниципаль бюджет мәктәпкәчә белем бирү учреждениесе "Баланың сәләтен үстерү үзәге - 36 нчы "Тылсымлы сарай" балалар бакчасы</vt:lpstr>
      <vt:lpstr>Актуальность использования познавательно-развивающих интерактивных игр в ДОУ </vt:lpstr>
      <vt:lpstr>Презентация PowerPoint</vt:lpstr>
      <vt:lpstr>СОБЕРИ В КОРЗИНУ ВСЕ ОВОЩИ</vt:lpstr>
      <vt:lpstr>НАЙДИ ЛИШНЕЕ</vt:lpstr>
      <vt:lpstr>СОБЕРИ В КОРЗИНУ ФРУКТЫ ЖЕЛТОГО ЦВЕТА</vt:lpstr>
      <vt:lpstr>ЗАГАДКИ</vt:lpstr>
      <vt:lpstr>НАЙДИ СРЕДИ ОВОЩЕЙ «КАБАЧОК»</vt:lpstr>
      <vt:lpstr>НАЙДИ СРЕДИ ФРУКТОВ «ПЕРСИК»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лишнее</dc:title>
  <dc:creator>Маша</dc:creator>
  <cp:lastModifiedBy>User</cp:lastModifiedBy>
  <cp:revision>38</cp:revision>
  <dcterms:created xsi:type="dcterms:W3CDTF">2015-11-17T10:03:43Z</dcterms:created>
  <dcterms:modified xsi:type="dcterms:W3CDTF">2022-03-24T10:52:44Z</dcterms:modified>
</cp:coreProperties>
</file>