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58" r:id="rId5"/>
    <p:sldId id="266" r:id="rId6"/>
    <p:sldId id="259" r:id="rId7"/>
    <p:sldId id="265" r:id="rId8"/>
    <p:sldId id="267" r:id="rId9"/>
    <p:sldId id="260" r:id="rId10"/>
    <p:sldId id="264" r:id="rId11"/>
    <p:sldId id="268" r:id="rId12"/>
    <p:sldId id="262"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20612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203415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200613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2581838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69942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159372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278605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425885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10858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19675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65C78B7-AA16-4351-A604-40D0A6A028C6}" type="datetimeFigureOut">
              <a:rPr lang="ru-RU" smtClean="0"/>
              <a:pPr/>
              <a:t>21.11.2020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83110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C78B7-AA16-4351-A604-40D0A6A028C6}" type="datetimeFigureOut">
              <a:rPr lang="ru-RU" smtClean="0"/>
              <a:pPr/>
              <a:t>21.11.2020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A7634-98EA-4075-AB6E-A6AA17117015}" type="slidenum">
              <a:rPr lang="ru-RU" smtClean="0"/>
              <a:pPr/>
              <a:t>‹#›</a:t>
            </a:fld>
            <a:endParaRPr lang="ru-RU"/>
          </a:p>
        </p:txBody>
      </p:sp>
    </p:spTree>
    <p:extLst>
      <p:ext uri="{BB962C8B-B14F-4D97-AF65-F5344CB8AC3E}">
        <p14:creationId xmlns:p14="http://schemas.microsoft.com/office/powerpoint/2010/main" xmlns="" val="4044594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9218" name="Picture 2" descr="http://fotohomka.ru/images/Jan/09/b093f08b9d47bcc3d9b52996a760f2b5/mini_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91242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3995936" y="548680"/>
            <a:ext cx="4680519" cy="2308324"/>
          </a:xfrm>
          <a:prstGeom prst="rect">
            <a:avLst/>
          </a:prstGeom>
          <a:noFill/>
        </p:spPr>
        <p:txBody>
          <a:bodyPr wrap="square" rtlCol="0">
            <a:spAutoFit/>
          </a:bodyPr>
          <a:lstStyle/>
          <a:p>
            <a:r>
              <a:rPr lang="ru-RU" sz="4800" b="1" i="1" dirty="0" smtClean="0">
                <a:solidFill>
                  <a:srgbClr val="002060"/>
                </a:solidFill>
                <a:latin typeface="Times New Roman" pitchFamily="18" charset="0"/>
                <a:cs typeface="Times New Roman" pitchFamily="18" charset="0"/>
              </a:rPr>
              <a:t>Дидактические игры по УМК</a:t>
            </a:r>
            <a:r>
              <a:rPr lang="en-US" sz="4800" b="1" i="1" dirty="0" smtClean="0">
                <a:solidFill>
                  <a:srgbClr val="002060"/>
                </a:solidFill>
                <a:latin typeface="Times New Roman" pitchFamily="18" charset="0"/>
                <a:cs typeface="Times New Roman" pitchFamily="18" charset="0"/>
              </a:rPr>
              <a:t> </a:t>
            </a:r>
            <a:r>
              <a:rPr lang="ru-RU" sz="4800" b="1" i="1" dirty="0" smtClean="0">
                <a:solidFill>
                  <a:srgbClr val="002060"/>
                </a:solidFill>
                <a:latin typeface="Times New Roman" pitchFamily="18" charset="0"/>
                <a:cs typeface="Times New Roman" pitchFamily="18" charset="0"/>
              </a:rPr>
              <a:t>из опыта работы</a:t>
            </a:r>
            <a:endParaRPr lang="ru-RU" sz="4800" b="1" i="1" dirty="0">
              <a:solidFill>
                <a:srgbClr val="002060"/>
              </a:solidFill>
              <a:latin typeface="Times New Roman" pitchFamily="18" charset="0"/>
              <a:cs typeface="Times New Roman" pitchFamily="18" charset="0"/>
            </a:endParaRPr>
          </a:p>
        </p:txBody>
      </p:sp>
      <p:sp>
        <p:nvSpPr>
          <p:cNvPr id="8" name="TextBox 7"/>
          <p:cNvSpPr txBox="1"/>
          <p:nvPr/>
        </p:nvSpPr>
        <p:spPr>
          <a:xfrm>
            <a:off x="285720" y="5786454"/>
            <a:ext cx="2714644" cy="954107"/>
          </a:xfrm>
          <a:prstGeom prst="rect">
            <a:avLst/>
          </a:prstGeom>
          <a:noFill/>
        </p:spPr>
        <p:txBody>
          <a:bodyPr wrap="square" rtlCol="0">
            <a:spAutoFit/>
          </a:bodyPr>
          <a:lstStyle/>
          <a:p>
            <a:r>
              <a:rPr lang="ru-RU" sz="1400" dirty="0" smtClean="0">
                <a:solidFill>
                  <a:srgbClr val="002060"/>
                </a:solidFill>
                <a:latin typeface="Times New Roman" pitchFamily="18" charset="0"/>
                <a:cs typeface="Times New Roman" pitchFamily="18" charset="0"/>
              </a:rPr>
              <a:t>Выполнила: </a:t>
            </a:r>
            <a:r>
              <a:rPr lang="ru-RU" sz="1400" dirty="0" err="1" smtClean="0">
                <a:solidFill>
                  <a:srgbClr val="002060"/>
                </a:solidFill>
                <a:latin typeface="Times New Roman" pitchFamily="18" charset="0"/>
                <a:cs typeface="Times New Roman" pitchFamily="18" charset="0"/>
              </a:rPr>
              <a:t>Муллагалиева</a:t>
            </a:r>
            <a:r>
              <a:rPr lang="ru-RU" sz="1400" dirty="0" smtClean="0">
                <a:solidFill>
                  <a:srgbClr val="002060"/>
                </a:solidFill>
                <a:latin typeface="Times New Roman" pitchFamily="18" charset="0"/>
                <a:cs typeface="Times New Roman" pitchFamily="18" charset="0"/>
              </a:rPr>
              <a:t> </a:t>
            </a:r>
          </a:p>
          <a:p>
            <a:r>
              <a:rPr lang="ru-RU" sz="1400" dirty="0" err="1" smtClean="0">
                <a:solidFill>
                  <a:srgbClr val="002060"/>
                </a:solidFill>
                <a:latin typeface="Times New Roman" pitchFamily="18" charset="0"/>
                <a:cs typeface="Times New Roman" pitchFamily="18" charset="0"/>
              </a:rPr>
              <a:t>Ильмира</a:t>
            </a:r>
            <a:r>
              <a:rPr lang="ru-RU" sz="1400" dirty="0" smtClean="0">
                <a:solidFill>
                  <a:srgbClr val="002060"/>
                </a:solidFill>
                <a:latin typeface="Times New Roman" pitchFamily="18" charset="0"/>
                <a:cs typeface="Times New Roman" pitchFamily="18" charset="0"/>
              </a:rPr>
              <a:t> </a:t>
            </a:r>
            <a:r>
              <a:rPr lang="ru-RU" sz="1400" dirty="0" err="1" smtClean="0">
                <a:solidFill>
                  <a:srgbClr val="002060"/>
                </a:solidFill>
                <a:latin typeface="Times New Roman" pitchFamily="18" charset="0"/>
                <a:cs typeface="Times New Roman" pitchFamily="18" charset="0"/>
              </a:rPr>
              <a:t>Ильгизовна</a:t>
            </a:r>
            <a:r>
              <a:rPr lang="ru-RU" sz="1400" dirty="0" smtClean="0">
                <a:solidFill>
                  <a:srgbClr val="002060"/>
                </a:solidFill>
                <a:latin typeface="Times New Roman" pitchFamily="18" charset="0"/>
                <a:cs typeface="Times New Roman" pitchFamily="18" charset="0"/>
              </a:rPr>
              <a:t> </a:t>
            </a:r>
          </a:p>
          <a:p>
            <a:r>
              <a:rPr lang="ru-RU" sz="1400" dirty="0" smtClean="0">
                <a:solidFill>
                  <a:srgbClr val="002060"/>
                </a:solidFill>
                <a:latin typeface="Times New Roman" pitchFamily="18" charset="0"/>
                <a:cs typeface="Times New Roman" pitchFamily="18" charset="0"/>
              </a:rPr>
              <a:t>Воспитатель МБДОУ№4 </a:t>
            </a:r>
          </a:p>
          <a:p>
            <a:r>
              <a:rPr lang="ru-RU" sz="1400" dirty="0" smtClean="0">
                <a:solidFill>
                  <a:srgbClr val="002060"/>
                </a:solidFill>
                <a:latin typeface="Times New Roman" pitchFamily="18" charset="0"/>
                <a:cs typeface="Times New Roman" pitchFamily="18" charset="0"/>
              </a:rPr>
              <a:t>«Красная Шапочка»</a:t>
            </a:r>
            <a:endParaRPr lang="ru-RU" sz="1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033199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http://www.pptbackgrounds.org/uploads/green-gradient-textures-powerpoint-backgrounds.jpg"/>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Объект 4"/>
          <p:cNvPicPr>
            <a:picLocks noChangeAspect="1"/>
          </p:cNvPicPr>
          <p:nvPr/>
        </p:nvPicPr>
        <p:blipFill>
          <a:blip r:embed="rId3" cstate="print"/>
          <a:stretch>
            <a:fillRect/>
          </a:stretch>
        </p:blipFill>
        <p:spPr>
          <a:xfrm>
            <a:off x="1000100" y="1428736"/>
            <a:ext cx="6643734" cy="4351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1928794" y="428604"/>
            <a:ext cx="5072098" cy="584775"/>
          </a:xfrm>
          <a:prstGeom prst="rect">
            <a:avLst/>
          </a:prstGeom>
        </p:spPr>
        <p:txBody>
          <a:bodyPr wrap="square">
            <a:spAutoFit/>
          </a:bodyPr>
          <a:lstStyle/>
          <a:p>
            <a:r>
              <a:rPr lang="ru-RU" sz="3200" b="1" dirty="0" smtClean="0">
                <a:solidFill>
                  <a:srgbClr val="002060"/>
                </a:solidFill>
                <a:latin typeface="Times New Roman" pitchFamily="18" charset="0"/>
                <a:cs typeface="Times New Roman" pitchFamily="18" charset="0"/>
              </a:rPr>
              <a:t>Дидактик </a:t>
            </a:r>
            <a:r>
              <a:rPr lang="ru-RU" sz="3200" b="1" dirty="0" err="1" smtClean="0">
                <a:solidFill>
                  <a:srgbClr val="002060"/>
                </a:solidFill>
                <a:latin typeface="Times New Roman" pitchFamily="18" charset="0"/>
                <a:cs typeface="Times New Roman" pitchFamily="18" charset="0"/>
              </a:rPr>
              <a:t>уен</a:t>
            </a:r>
            <a:r>
              <a:rPr lang="ru-RU" sz="3200" b="1" dirty="0" smtClean="0">
                <a:solidFill>
                  <a:srgbClr val="002060"/>
                </a:solidFill>
                <a:latin typeface="Times New Roman" pitchFamily="18" charset="0"/>
                <a:cs typeface="Times New Roman" pitchFamily="18" charset="0"/>
              </a:rPr>
              <a:t> «</a:t>
            </a:r>
            <a:r>
              <a:rPr lang="ru-RU" sz="3200" b="1" dirty="0" err="1" smtClean="0">
                <a:solidFill>
                  <a:srgbClr val="002060"/>
                </a:solidFill>
                <a:latin typeface="Times New Roman" pitchFamily="18" charset="0"/>
                <a:cs typeface="Times New Roman" pitchFamily="18" charset="0"/>
              </a:rPr>
              <a:t>Кибет</a:t>
            </a:r>
            <a:r>
              <a:rPr lang="ru-RU" sz="3200" b="1" dirty="0" smtClean="0">
                <a:solidFill>
                  <a:srgbClr val="002060"/>
                </a:solidFill>
                <a:latin typeface="Times New Roman" pitchFamily="18" charset="0"/>
                <a:cs typeface="Times New Roman" pitchFamily="18" charset="0"/>
              </a:rPr>
              <a:t> »</a:t>
            </a:r>
            <a:endParaRPr lang="ru-RU" sz="32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r>
              <a:rPr lang="ru-RU" b="1" dirty="0" err="1" smtClean="0">
                <a:solidFill>
                  <a:srgbClr val="002060"/>
                </a:solidFill>
                <a:latin typeface="Times New Roman" pitchFamily="18" charset="0"/>
                <a:cs typeface="Times New Roman" pitchFamily="18" charset="0"/>
              </a:rPr>
              <a:t>Лэпбук</a:t>
            </a:r>
            <a:endParaRPr lang="ru-RU" b="1" dirty="0">
              <a:solidFill>
                <a:srgbClr val="002060"/>
              </a:solidFill>
              <a:latin typeface="Times New Roman" pitchFamily="18" charset="0"/>
              <a:cs typeface="Times New Roman" pitchFamily="18" charset="0"/>
            </a:endParaRPr>
          </a:p>
        </p:txBody>
      </p:sp>
      <p:pic>
        <p:nvPicPr>
          <p:cNvPr id="24578" name="Picture 2" descr="D:\Users\Admin\Desktop\Ильмира\Новая папка (3)\загрузка\на семинар.jpg"/>
          <p:cNvPicPr>
            <a:picLocks noGrp="1" noChangeAspect="1" noChangeArrowheads="1"/>
          </p:cNvPicPr>
          <p:nvPr>
            <p:ph idx="1"/>
          </p:nvPr>
        </p:nvPicPr>
        <p:blipFill>
          <a:blip r:embed="rId3"/>
          <a:srcRect/>
          <a:stretch>
            <a:fillRect/>
          </a:stretch>
        </p:blipFill>
        <p:spPr bwMode="auto">
          <a:xfrm>
            <a:off x="857224" y="1714488"/>
            <a:ext cx="7512874" cy="452596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49" name="Rectangle 1"/>
          <p:cNvSpPr>
            <a:spLocks noChangeArrowheads="1"/>
          </p:cNvSpPr>
          <p:nvPr/>
        </p:nvSpPr>
        <p:spPr bwMode="auto">
          <a:xfrm>
            <a:off x="1571604" y="928670"/>
            <a:ext cx="607223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28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Мондый  уеннар белән  дөрес куллану программа материалын яхшы үзләштерүгә һәм белемнәрне тирәнәйтүгә ярдәм итә,сүзлек запасын тулыландыра һәм киңәйтә, уен формасындагы сөйләм материалын ныгытырга мөмкинлек бирә,фикерләүне үстерә, балаларда татар теленә кызыксыну тәрбияли һәм ярдәм итә.</a:t>
            </a:r>
            <a:endParaRPr kumimoji="0" lang="tt-RU" sz="2800" b="1" i="0" u="none" strike="noStrike" cap="none" normalizeH="0" baseline="0" dirty="0" smtClean="0">
              <a:ln>
                <a:noFill/>
              </a:ln>
              <a:solidFill>
                <a:srgbClr val="002060"/>
              </a:solidFill>
              <a:effectLst/>
              <a:latin typeface="Arial" pitchFamily="34" charset="0"/>
              <a:cs typeface="Arial" pitchFamily="34" charset="0"/>
            </a:endParaRPr>
          </a:p>
        </p:txBody>
      </p:sp>
    </p:spTree>
    <p:extLst>
      <p:ext uri="{BB962C8B-B14F-4D97-AF65-F5344CB8AC3E}">
        <p14:creationId xmlns:p14="http://schemas.microsoft.com/office/powerpoint/2010/main" xmlns="" val="3277660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5602" name="Picture 2" descr="D:\Users\Admin\Desktop\img6.jpg"/>
          <p:cNvPicPr>
            <a:picLocks noGrp="1" noChangeAspect="1" noChangeArrowheads="1"/>
          </p:cNvPicPr>
          <p:nvPr>
            <p:ph idx="1"/>
          </p:nvPr>
        </p:nvPicPr>
        <p:blipFill>
          <a:blip r:embed="rId2"/>
          <a:srcRect/>
          <a:stretch>
            <a:fillRect/>
          </a:stretch>
        </p:blipFill>
        <p:spPr bwMode="auto">
          <a:xfrm>
            <a:off x="1"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7170" name="Picture 2" descr="https://sun9-3.userapi.com/c840631/v840631707/5922c/_iTJNkCwluM.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43108" y="3286124"/>
            <a:ext cx="4357718" cy="3282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683568" y="620688"/>
            <a:ext cx="7200800" cy="707886"/>
          </a:xfrm>
          <a:prstGeom prst="rect">
            <a:avLst/>
          </a:prstGeom>
          <a:noFill/>
        </p:spPr>
        <p:txBody>
          <a:bodyPr wrap="square" rtlCol="0">
            <a:spAutoFit/>
          </a:bodyPr>
          <a:lstStyle/>
          <a:p>
            <a:endParaRPr lang="ru-RU" sz="4000" b="1" i="1" dirty="0">
              <a:solidFill>
                <a:srgbClr val="7030A0"/>
              </a:solidFill>
              <a:latin typeface="Times New Roman" pitchFamily="18" charset="0"/>
              <a:cs typeface="Times New Roman" pitchFamily="18" charset="0"/>
            </a:endParaRPr>
          </a:p>
        </p:txBody>
      </p:sp>
      <p:sp>
        <p:nvSpPr>
          <p:cNvPr id="7" name="Прямоугольник 6"/>
          <p:cNvSpPr/>
          <p:nvPr/>
        </p:nvSpPr>
        <p:spPr>
          <a:xfrm>
            <a:off x="1142976" y="357166"/>
            <a:ext cx="7500990" cy="1077218"/>
          </a:xfrm>
          <a:prstGeom prst="rect">
            <a:avLst/>
          </a:prstGeom>
        </p:spPr>
        <p:txBody>
          <a:bodyPr wrap="square">
            <a:spAutoFit/>
          </a:bodyPr>
          <a:lstStyle/>
          <a:p>
            <a:r>
              <a:rPr lang="ru-RU" sz="3200" b="1" dirty="0" smtClean="0">
                <a:solidFill>
                  <a:srgbClr val="002060"/>
                </a:solidFill>
                <a:latin typeface="Times New Roman" pitchFamily="18" charset="0"/>
                <a:cs typeface="Times New Roman" pitchFamily="18" charset="0"/>
              </a:rPr>
              <a:t>Дидактик </a:t>
            </a:r>
            <a:r>
              <a:rPr lang="ru-RU" sz="3200" b="1" dirty="0" err="1" smtClean="0">
                <a:solidFill>
                  <a:srgbClr val="002060"/>
                </a:solidFill>
                <a:latin typeface="Times New Roman" pitchFamily="18" charset="0"/>
                <a:cs typeface="Times New Roman" pitchFamily="18" charset="0"/>
              </a:rPr>
              <a:t>уен</a:t>
            </a:r>
            <a:r>
              <a:rPr lang="ru-RU" sz="3200" b="1" dirty="0" smtClean="0">
                <a:solidFill>
                  <a:srgbClr val="002060"/>
                </a:solidFill>
                <a:latin typeface="Times New Roman" pitchFamily="18" charset="0"/>
                <a:cs typeface="Times New Roman" pitchFamily="18" charset="0"/>
              </a:rPr>
              <a:t>: «</a:t>
            </a:r>
            <a:r>
              <a:rPr lang="ru-RU" sz="3200" b="1" dirty="0" err="1" smtClean="0">
                <a:solidFill>
                  <a:srgbClr val="002060"/>
                </a:solidFill>
                <a:latin typeface="Times New Roman" pitchFamily="18" charset="0"/>
                <a:cs typeface="Times New Roman" pitchFamily="18" charset="0"/>
              </a:rPr>
              <a:t>Бу</a:t>
            </a:r>
            <a:r>
              <a:rPr lang="ru-RU" sz="3200" b="1" dirty="0" smtClean="0">
                <a:solidFill>
                  <a:srgbClr val="002060"/>
                </a:solidFill>
                <a:latin typeface="Times New Roman" pitchFamily="18" charset="0"/>
                <a:cs typeface="Times New Roman" pitchFamily="18" charset="0"/>
              </a:rPr>
              <a:t> </a:t>
            </a:r>
            <a:r>
              <a:rPr lang="ru-RU" sz="3200" b="1" dirty="0" err="1" smtClean="0">
                <a:solidFill>
                  <a:srgbClr val="002060"/>
                </a:solidFill>
                <a:latin typeface="Times New Roman" pitchFamily="18" charset="0"/>
                <a:cs typeface="Times New Roman" pitchFamily="18" charset="0"/>
              </a:rPr>
              <a:t>нәрсә</a:t>
            </a:r>
            <a:r>
              <a:rPr lang="ru-RU" sz="3200" b="1" dirty="0" smtClean="0">
                <a:solidFill>
                  <a:srgbClr val="002060"/>
                </a:solidFill>
                <a:latin typeface="Times New Roman" pitchFamily="18" charset="0"/>
                <a:cs typeface="Times New Roman" pitchFamily="18" charset="0"/>
              </a:rPr>
              <a:t>?»</a:t>
            </a:r>
          </a:p>
          <a:p>
            <a:endParaRPr lang="ru-RU" sz="3200" dirty="0"/>
          </a:p>
        </p:txBody>
      </p:sp>
      <p:sp>
        <p:nvSpPr>
          <p:cNvPr id="8" name="Прямоугольник 7"/>
          <p:cNvSpPr/>
          <p:nvPr/>
        </p:nvSpPr>
        <p:spPr>
          <a:xfrm>
            <a:off x="785786" y="1000109"/>
            <a:ext cx="6072230" cy="1323439"/>
          </a:xfrm>
          <a:prstGeom prst="rect">
            <a:avLst/>
          </a:prstGeom>
        </p:spPr>
        <p:txBody>
          <a:bodyPr wrap="square">
            <a:spAutoFit/>
          </a:bodyPr>
          <a:lstStyle/>
          <a:p>
            <a:r>
              <a:rPr lang="ru-RU" sz="1600" b="1" dirty="0" err="1" smtClean="0">
                <a:solidFill>
                  <a:srgbClr val="002060"/>
                </a:solidFill>
                <a:latin typeface="Times New Roman" pitchFamily="18" charset="0"/>
                <a:cs typeface="Times New Roman" pitchFamily="18" charset="0"/>
              </a:rPr>
              <a:t>Максат</a:t>
            </a:r>
            <a:r>
              <a:rPr lang="ru-RU" sz="1600" b="1"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Гаилә әгъзаларының һәм ашамлыкларның, уенчыкларның исемнәрен хәтердә ныгыту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фикерләү сәләтен үстерү, игътибарларын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арттыру</a:t>
            </a:r>
            <a:r>
              <a:rPr lang="ru-RU" sz="1600" dirty="0" smtClean="0">
                <a:solidFill>
                  <a:srgbClr val="002060"/>
                </a:solidFill>
                <a:latin typeface="Times New Roman" pitchFamily="18" charset="0"/>
                <a:cs typeface="Times New Roman" pitchFamily="18" charset="0"/>
              </a:rPr>
              <a:t>.                                                               </a:t>
            </a:r>
            <a:endParaRPr lang="ru-RU" sz="1600" dirty="0" smtClean="0">
              <a:solidFill>
                <a:srgbClr val="002060"/>
              </a:solidFill>
              <a:latin typeface="Times New Roman" pitchFamily="18" charset="0"/>
              <a:cs typeface="Times New Roman" pitchFamily="18" charset="0"/>
            </a:endParaRPr>
          </a:p>
          <a:p>
            <a:r>
              <a:rPr lang="ru-RU" sz="1600" b="1" dirty="0" err="1" smtClean="0">
                <a:solidFill>
                  <a:srgbClr val="002060"/>
                </a:solidFill>
                <a:latin typeface="Times New Roman" pitchFamily="18" charset="0"/>
                <a:cs typeface="Times New Roman" pitchFamily="18" charset="0"/>
              </a:rPr>
              <a:t>Уен</a:t>
            </a:r>
            <a:r>
              <a:rPr lang="ru-RU" sz="1600" b="1" dirty="0" smtClean="0">
                <a:solidFill>
                  <a:srgbClr val="002060"/>
                </a:solidFill>
                <a:latin typeface="Times New Roman" pitchFamily="18" charset="0"/>
                <a:cs typeface="Times New Roman" pitchFamily="18" charset="0"/>
              </a:rPr>
              <a:t> </a:t>
            </a:r>
            <a:r>
              <a:rPr lang="ru-RU" sz="1600" b="1" dirty="0" err="1" smtClean="0">
                <a:solidFill>
                  <a:srgbClr val="002060"/>
                </a:solidFill>
                <a:latin typeface="Times New Roman" pitchFamily="18" charset="0"/>
                <a:cs typeface="Times New Roman" pitchFamily="18" charset="0"/>
              </a:rPr>
              <a:t>барышы</a:t>
            </a:r>
            <a:r>
              <a:rPr lang="ru-RU" sz="1600" b="1"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Уенда</a:t>
            </a:r>
            <a:r>
              <a:rPr lang="ru-RU" sz="1600" dirty="0" smtClean="0">
                <a:solidFill>
                  <a:srgbClr val="002060"/>
                </a:solidFill>
                <a:latin typeface="Times New Roman" pitchFamily="18" charset="0"/>
                <a:cs typeface="Times New Roman" pitchFamily="18" charset="0"/>
              </a:rPr>
              <a:t> 2 бала </a:t>
            </a:r>
            <a:r>
              <a:rPr lang="ru-RU" sz="1600" dirty="0" err="1" smtClean="0">
                <a:solidFill>
                  <a:srgbClr val="002060"/>
                </a:solidFill>
                <a:latin typeface="Times New Roman" pitchFamily="18" charset="0"/>
                <a:cs typeface="Times New Roman" pitchFamily="18" charset="0"/>
              </a:rPr>
              <a:t>катнаша</a:t>
            </a:r>
            <a:r>
              <a:rPr lang="ru-RU" sz="1600" dirty="0" smtClean="0">
                <a:solidFill>
                  <a:srgbClr val="002060"/>
                </a:solidFill>
                <a:latin typeface="Times New Roman" pitchFamily="18" charset="0"/>
                <a:cs typeface="Times New Roman" pitchFamily="18" charset="0"/>
              </a:rPr>
              <a:t> ала. </a:t>
            </a:r>
            <a:endParaRPr lang="ru-RU" sz="1600" dirty="0" smtClean="0">
              <a:solidFill>
                <a:srgbClr val="002060"/>
              </a:solidFill>
              <a:latin typeface="Times New Roman" pitchFamily="18" charset="0"/>
              <a:cs typeface="Times New Roman" pitchFamily="18" charset="0"/>
            </a:endParaRPr>
          </a:p>
          <a:p>
            <a:endParaRPr lang="ru-RU" sz="1600" dirty="0">
              <a:solidFill>
                <a:srgbClr val="002060"/>
              </a:solidFill>
              <a:latin typeface="Times New Roman" pitchFamily="18" charset="0"/>
              <a:cs typeface="Times New Roman" pitchFamily="18" charset="0"/>
            </a:endParaRPr>
          </a:p>
        </p:txBody>
      </p:sp>
      <p:sp>
        <p:nvSpPr>
          <p:cNvPr id="9" name="Прямоугольник 8"/>
          <p:cNvSpPr/>
          <p:nvPr/>
        </p:nvSpPr>
        <p:spPr>
          <a:xfrm>
            <a:off x="785786" y="2000240"/>
            <a:ext cx="6072214" cy="1077218"/>
          </a:xfrm>
          <a:prstGeom prst="rect">
            <a:avLst/>
          </a:prstGeom>
        </p:spPr>
        <p:txBody>
          <a:bodyPr wrap="square">
            <a:spAutoFit/>
          </a:bodyPr>
          <a:lstStyle/>
          <a:p>
            <a:r>
              <a:rPr lang="ru-RU" sz="1600" b="1" dirty="0" smtClean="0">
                <a:solidFill>
                  <a:srgbClr val="002060"/>
                </a:solidFill>
                <a:latin typeface="Times New Roman" pitchFamily="18" charset="0"/>
                <a:cs typeface="Times New Roman" pitchFamily="18" charset="0"/>
              </a:rPr>
              <a:t>1бала: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нәрсә?</a:t>
            </a:r>
            <a:endParaRPr lang="ru-RU" sz="1600" dirty="0" smtClean="0">
              <a:solidFill>
                <a:srgbClr val="002060"/>
              </a:solidFill>
              <a:latin typeface="Times New Roman" pitchFamily="18" charset="0"/>
              <a:cs typeface="Times New Roman" pitchFamily="18" charset="0"/>
            </a:endParaRPr>
          </a:p>
          <a:p>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Эт</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песи</a:t>
            </a:r>
            <a:r>
              <a:rPr lang="ru-RU" sz="1600" dirty="0" smtClean="0">
                <a:solidFill>
                  <a:srgbClr val="002060"/>
                </a:solidFill>
                <a:latin typeface="Times New Roman" pitchFamily="18" charset="0"/>
                <a:cs typeface="Times New Roman" pitchFamily="18" charset="0"/>
              </a:rPr>
              <a:t>, туп, </a:t>
            </a:r>
            <a:r>
              <a:rPr lang="ru-RU" sz="1600" dirty="0" err="1" smtClean="0">
                <a:solidFill>
                  <a:srgbClr val="002060"/>
                </a:solidFill>
                <a:latin typeface="Times New Roman" pitchFamily="18" charset="0"/>
                <a:cs typeface="Times New Roman" pitchFamily="18" charset="0"/>
              </a:rPr>
              <a:t>курчак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куян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аю</a:t>
            </a:r>
            <a:r>
              <a:rPr lang="ru-RU" sz="1600" dirty="0" smtClean="0">
                <a:solidFill>
                  <a:srgbClr val="002060"/>
                </a:solidFill>
                <a:latin typeface="Times New Roman" pitchFamily="18" charset="0"/>
                <a:cs typeface="Times New Roman" pitchFamily="18" charset="0"/>
              </a:rPr>
              <a:t> ).</a:t>
            </a:r>
          </a:p>
          <a:p>
            <a:r>
              <a:rPr lang="ru-RU" sz="1600" b="1" dirty="0" smtClean="0">
                <a:solidFill>
                  <a:srgbClr val="002060"/>
                </a:solidFill>
                <a:latin typeface="Times New Roman" pitchFamily="18" charset="0"/>
                <a:cs typeface="Times New Roman" pitchFamily="18" charset="0"/>
              </a:rPr>
              <a:t>1бала </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Аю</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нинди</a:t>
            </a:r>
            <a:r>
              <a:rPr lang="ru-RU" sz="1600" dirty="0" smtClean="0">
                <a:solidFill>
                  <a:srgbClr val="002060"/>
                </a:solidFill>
                <a:latin typeface="Times New Roman" pitchFamily="18" charset="0"/>
                <a:cs typeface="Times New Roman" pitchFamily="18" charset="0"/>
              </a:rPr>
              <a:t>?</a:t>
            </a:r>
          </a:p>
          <a:p>
            <a:r>
              <a:rPr lang="ru-RU" sz="1600" b="1" dirty="0" smtClean="0">
                <a:solidFill>
                  <a:srgbClr val="002060"/>
                </a:solidFill>
                <a:latin typeface="Times New Roman" pitchFamily="18" charset="0"/>
                <a:cs typeface="Times New Roman" pitchFamily="18" charset="0"/>
              </a:rPr>
              <a:t>2бала: </a:t>
            </a:r>
            <a:r>
              <a:rPr lang="ru-RU" sz="1600" dirty="0" err="1" smtClean="0">
                <a:solidFill>
                  <a:srgbClr val="002060"/>
                </a:solidFill>
                <a:latin typeface="Times New Roman" pitchFamily="18" charset="0"/>
                <a:cs typeface="Times New Roman" pitchFamily="18" charset="0"/>
              </a:rPr>
              <a:t>Аю</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зур</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(кечкенә</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әйбәт, </a:t>
            </a:r>
            <a:r>
              <a:rPr lang="ru-RU" sz="1600" dirty="0" smtClean="0">
                <a:solidFill>
                  <a:srgbClr val="002060"/>
                </a:solidFill>
                <a:latin typeface="Times New Roman" pitchFamily="18" charset="0"/>
                <a:cs typeface="Times New Roman" pitchFamily="18" charset="0"/>
              </a:rPr>
              <a:t>чиста, (</a:t>
            </a:r>
            <a:r>
              <a:rPr lang="ru-RU" sz="1600" dirty="0" err="1" smtClean="0">
                <a:solidFill>
                  <a:srgbClr val="002060"/>
                </a:solidFill>
                <a:latin typeface="Times New Roman" pitchFamily="18" charset="0"/>
                <a:cs typeface="Times New Roman" pitchFamily="18" charset="0"/>
              </a:rPr>
              <a:t>пычрак</a:t>
            </a:r>
            <a:r>
              <a:rPr lang="ru-RU" sz="1600" dirty="0" smtClean="0">
                <a:solidFill>
                  <a:srgbClr val="002060"/>
                </a:solidFill>
                <a:latin typeface="Times New Roman" pitchFamily="18" charset="0"/>
                <a:cs typeface="Times New Roman" pitchFamily="18" charset="0"/>
              </a:rPr>
              <a:t>).</a:t>
            </a:r>
            <a:endParaRPr lang="ru-RU" sz="1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7155115"/>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6633" y="2118860"/>
            <a:ext cx="7772400" cy="1470025"/>
          </a:xfrm>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8194" name="Picture 2" descr="https://pp.userapi.com/c840238/v840238707/7521b/RVnhRjaLR_U.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4282" y="1357298"/>
            <a:ext cx="2500330" cy="35719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Lst>
        </p:spPr>
      </p:pic>
      <p:pic>
        <p:nvPicPr>
          <p:cNvPr id="8196" name="Picture 4" descr="https://pp.userapi.com/c830708/v830708707/75ca6/0janKrkpFZA.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286512" y="1571612"/>
            <a:ext cx="2667717" cy="353728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2714612" y="642918"/>
            <a:ext cx="4000528" cy="584775"/>
          </a:xfrm>
          <a:prstGeom prst="rect">
            <a:avLst/>
          </a:prstGeom>
          <a:noFill/>
        </p:spPr>
        <p:txBody>
          <a:bodyPr wrap="square" rtlCol="0">
            <a:spAutoFit/>
          </a:bodyPr>
          <a:lstStyle/>
          <a:p>
            <a:r>
              <a:rPr lang="ru-RU" sz="1600" b="1" dirty="0" smtClean="0">
                <a:solidFill>
                  <a:srgbClr val="002060"/>
                </a:solidFill>
                <a:latin typeface="Times New Roman" pitchFamily="18" charset="0"/>
                <a:cs typeface="Times New Roman" pitchFamily="18" charset="0"/>
              </a:rPr>
              <a:t>Дидактик </a:t>
            </a:r>
            <a:r>
              <a:rPr lang="ru-RU" sz="1600" b="1" dirty="0" err="1" smtClean="0">
                <a:solidFill>
                  <a:srgbClr val="002060"/>
                </a:solidFill>
                <a:latin typeface="Times New Roman" pitchFamily="18" charset="0"/>
                <a:cs typeface="Times New Roman" pitchFamily="18" charset="0"/>
              </a:rPr>
              <a:t>уен</a:t>
            </a:r>
            <a:r>
              <a:rPr lang="ru-RU" sz="1600" b="1"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Нәрсә юк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нәрсә</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Нинди</a:t>
            </a:r>
            <a:r>
              <a:rPr lang="ru-RU" sz="1600" dirty="0" smtClean="0">
                <a:solidFill>
                  <a:srgbClr val="002060"/>
                </a:solidFill>
                <a:latin typeface="Times New Roman" pitchFamily="18" charset="0"/>
                <a:cs typeface="Times New Roman" pitchFamily="18" charset="0"/>
              </a:rPr>
              <a:t>?» - «Это что?», «Какой?»</a:t>
            </a:r>
            <a:endParaRPr lang="ru-RU" sz="1600" dirty="0">
              <a:solidFill>
                <a:srgbClr val="002060"/>
              </a:solidFill>
              <a:latin typeface="Times New Roman" pitchFamily="18" charset="0"/>
              <a:cs typeface="Times New Roman" pitchFamily="18" charset="0"/>
            </a:endParaRPr>
          </a:p>
        </p:txBody>
      </p:sp>
      <p:sp>
        <p:nvSpPr>
          <p:cNvPr id="8" name="Прямоугольник 7"/>
          <p:cNvSpPr/>
          <p:nvPr/>
        </p:nvSpPr>
        <p:spPr>
          <a:xfrm>
            <a:off x="2786050" y="714356"/>
            <a:ext cx="3500462" cy="584775"/>
          </a:xfrm>
          <a:prstGeom prst="rect">
            <a:avLst/>
          </a:prstGeom>
        </p:spPr>
        <p:txBody>
          <a:bodyPr wrap="square">
            <a:spAutoFit/>
          </a:bodyPr>
          <a:lstStyle/>
          <a:p>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
        <p:nvSpPr>
          <p:cNvPr id="9" name="Прямоугольник 8"/>
          <p:cNvSpPr/>
          <p:nvPr/>
        </p:nvSpPr>
        <p:spPr>
          <a:xfrm>
            <a:off x="2786050" y="1500174"/>
            <a:ext cx="3429023" cy="4124206"/>
          </a:xfrm>
          <a:prstGeom prst="rect">
            <a:avLst/>
          </a:prstGeom>
        </p:spPr>
        <p:txBody>
          <a:bodyPr wrap="square">
            <a:spAutoFit/>
          </a:bodyPr>
          <a:lstStyle/>
          <a:p>
            <a:r>
              <a:rPr lang="ru-RU" sz="1600" b="1" dirty="0" err="1" smtClean="0">
                <a:solidFill>
                  <a:srgbClr val="002060"/>
                </a:solidFill>
                <a:latin typeface="Times New Roman" pitchFamily="18" charset="0"/>
                <a:cs typeface="Times New Roman" pitchFamily="18" charset="0"/>
              </a:rPr>
              <a:t>Максат</a:t>
            </a:r>
            <a:r>
              <a:rPr lang="ru-RU" sz="1600" b="1"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савыт-саба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темасы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буенча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сүзләрне беркетү, </a:t>
            </a:r>
            <a:r>
              <a:rPr lang="ru-RU" sz="1600" dirty="0" smtClean="0">
                <a:solidFill>
                  <a:srgbClr val="002060"/>
                </a:solidFill>
                <a:latin typeface="Times New Roman" pitchFamily="18" charset="0"/>
                <a:cs typeface="Times New Roman" pitchFamily="18" charset="0"/>
              </a:rPr>
              <a:t>УМК </a:t>
            </a:r>
            <a:r>
              <a:rPr lang="ru-RU" sz="1600" dirty="0" err="1" smtClean="0">
                <a:solidFill>
                  <a:srgbClr val="002060"/>
                </a:solidFill>
                <a:latin typeface="Times New Roman" pitchFamily="18" charset="0"/>
                <a:cs typeface="Times New Roman" pitchFamily="18" charset="0"/>
              </a:rPr>
              <a:t>буенча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кушымта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итеп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кабатлау</a:t>
            </a:r>
            <a:r>
              <a:rPr lang="ru-RU" sz="1600" dirty="0" smtClean="0"/>
              <a:t>.</a:t>
            </a:r>
          </a:p>
          <a:p>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нәрсә?</a:t>
            </a:r>
            <a:r>
              <a:rPr lang="ru-RU" sz="1600" dirty="0" smtClean="0">
                <a:solidFill>
                  <a:srgbClr val="002060"/>
                </a:solidFill>
                <a:latin typeface="Times New Roman" pitchFamily="18" charset="0"/>
                <a:cs typeface="Times New Roman" pitchFamily="18" charset="0"/>
              </a:rPr>
              <a:t>(Это что?)</a:t>
            </a:r>
          </a:p>
          <a:p>
            <a:r>
              <a:rPr lang="ru-RU" sz="1600" b="1" dirty="0" err="1" smtClean="0">
                <a:solidFill>
                  <a:srgbClr val="002060"/>
                </a:solidFill>
                <a:latin typeface="Times New Roman" pitchFamily="18" charset="0"/>
                <a:cs typeface="Times New Roman" pitchFamily="18" charset="0"/>
              </a:rPr>
              <a:t>2бала:</a:t>
            </a:r>
            <a:r>
              <a:rPr lang="ru-RU" sz="1600" dirty="0" err="1" smtClean="0">
                <a:solidFill>
                  <a:srgbClr val="002060"/>
                </a:solidFill>
                <a:latin typeface="Times New Roman" pitchFamily="18" charset="0"/>
                <a:cs typeface="Times New Roman" pitchFamily="18" charset="0"/>
              </a:rPr>
              <a:t>Тәлинкә </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чынаяк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кашык</a:t>
            </a:r>
            <a:r>
              <a:rPr lang="ru-RU" sz="1600" dirty="0" smtClean="0">
                <a:solidFill>
                  <a:srgbClr val="002060"/>
                </a:solidFill>
                <a:latin typeface="Times New Roman" pitchFamily="18" charset="0"/>
                <a:cs typeface="Times New Roman" pitchFamily="18" charset="0"/>
              </a:rPr>
              <a:t>).(Тарелка(чашка, ложка)).</a:t>
            </a:r>
          </a:p>
          <a:p>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Тәлинкә </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чынаяк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кашык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нинди</a:t>
            </a:r>
            <a:r>
              <a:rPr lang="ru-RU" sz="1600" dirty="0" smtClean="0">
                <a:solidFill>
                  <a:srgbClr val="002060"/>
                </a:solidFill>
                <a:latin typeface="Times New Roman" pitchFamily="18" charset="0"/>
                <a:cs typeface="Times New Roman" pitchFamily="18" charset="0"/>
              </a:rPr>
              <a:t>?(Тарелка (чашка, ложка)) какая?</a:t>
            </a:r>
          </a:p>
          <a:p>
            <a:r>
              <a:rPr lang="ru-RU" sz="1600" b="1" dirty="0" err="1" smtClean="0">
                <a:solidFill>
                  <a:srgbClr val="002060"/>
                </a:solidFill>
                <a:latin typeface="Times New Roman" pitchFamily="18" charset="0"/>
                <a:cs typeface="Times New Roman" pitchFamily="18" charset="0"/>
              </a:rPr>
              <a:t>2бала:</a:t>
            </a:r>
            <a:r>
              <a:rPr lang="ru-RU" sz="1600" dirty="0" err="1" smtClean="0">
                <a:solidFill>
                  <a:srgbClr val="002060"/>
                </a:solidFill>
                <a:latin typeface="Times New Roman" pitchFamily="18" charset="0"/>
                <a:cs typeface="Times New Roman" pitchFamily="18" charset="0"/>
              </a:rPr>
              <a:t>Тәлинкә </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чынаяк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кашык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чиста , </a:t>
            </a:r>
            <a:r>
              <a:rPr lang="ru-RU" sz="1600" dirty="0" err="1" smtClean="0">
                <a:solidFill>
                  <a:srgbClr val="002060"/>
                </a:solidFill>
                <a:latin typeface="Times New Roman" pitchFamily="18" charset="0"/>
                <a:cs typeface="Times New Roman" pitchFamily="18" charset="0"/>
              </a:rPr>
              <a:t>кызыл</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сары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яшел</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зәңгәр</a:t>
            </a:r>
            <a:r>
              <a:rPr lang="ru-RU" sz="1600" dirty="0" smtClean="0">
                <a:solidFill>
                  <a:srgbClr val="002060"/>
                </a:solidFill>
                <a:latin typeface="Times New Roman" pitchFamily="18" charset="0"/>
                <a:cs typeface="Times New Roman" pitchFamily="18" charset="0"/>
              </a:rPr>
              <a:t>).(Тарелка(чашка, ложка) красивая, чистая, красная(жёлтая, </a:t>
            </a:r>
            <a:r>
              <a:rPr lang="ru-RU" sz="1600" dirty="0" err="1" smtClean="0">
                <a:solidFill>
                  <a:srgbClr val="002060"/>
                </a:solidFill>
                <a:latin typeface="Times New Roman" pitchFamily="18" charset="0"/>
                <a:cs typeface="Times New Roman" pitchFamily="18" charset="0"/>
              </a:rPr>
              <a:t>зелёная,синяя</a:t>
            </a:r>
            <a:r>
              <a:rPr lang="ru-RU" sz="1600" dirty="0" smtClean="0">
                <a:solidFill>
                  <a:srgbClr val="002060"/>
                </a:solidFill>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7757971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200" y="0"/>
            <a:ext cx="91662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707904" y="332656"/>
            <a:ext cx="184731" cy="369332"/>
          </a:xfrm>
          <a:prstGeom prst="rect">
            <a:avLst/>
          </a:prstGeom>
          <a:noFill/>
        </p:spPr>
        <p:txBody>
          <a:bodyPr wrap="none" rtlCol="0">
            <a:spAutoFit/>
          </a:bodyPr>
          <a:lstStyle/>
          <a:p>
            <a:endParaRPr lang="ru-RU"/>
          </a:p>
        </p:txBody>
      </p:sp>
      <p:pic>
        <p:nvPicPr>
          <p:cNvPr id="6148" name="Picture 4" descr="https://pp.userapi.com/c830609/v830609707/76d83/clHgw25ouMU.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3283594" cy="4599474"/>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6150" name="Picture 6" descr="https://pp.userapi.com/c824504/v824504707/b77f1/Y17Rl5mx_go.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1802" y="1596681"/>
            <a:ext cx="3081773" cy="5261319"/>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6152" name="Picture 8" descr="https://pp.userapi.com/c841638/v841638707/6458c/4f3-j5Px6OU.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5400000">
            <a:off x="6176058" y="124134"/>
            <a:ext cx="2376263" cy="212799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11" name="TextBox 10"/>
          <p:cNvSpPr txBox="1"/>
          <p:nvPr/>
        </p:nvSpPr>
        <p:spPr>
          <a:xfrm>
            <a:off x="7244680" y="3005336"/>
            <a:ext cx="184731" cy="369332"/>
          </a:xfrm>
          <a:prstGeom prst="rect">
            <a:avLst/>
          </a:prstGeom>
          <a:noFill/>
        </p:spPr>
        <p:txBody>
          <a:bodyPr wrap="none" rtlCol="0">
            <a:spAutoFit/>
          </a:bodyPr>
          <a:lstStyle/>
          <a:p>
            <a:endParaRPr lang="ru-RU" dirty="0"/>
          </a:p>
        </p:txBody>
      </p:sp>
      <p:sp>
        <p:nvSpPr>
          <p:cNvPr id="7" name="TextBox 6"/>
          <p:cNvSpPr txBox="1"/>
          <p:nvPr/>
        </p:nvSpPr>
        <p:spPr>
          <a:xfrm>
            <a:off x="5929322" y="2924944"/>
            <a:ext cx="3000397" cy="923330"/>
          </a:xfrm>
          <a:prstGeom prst="rect">
            <a:avLst/>
          </a:prstGeom>
          <a:noFill/>
        </p:spPr>
        <p:txBody>
          <a:bodyPr wrap="square" rtlCol="0">
            <a:spAutoFit/>
          </a:bodyPr>
          <a:lstStyle/>
          <a:p>
            <a:r>
              <a:rPr lang="ru-RU" b="1" dirty="0" smtClean="0">
                <a:solidFill>
                  <a:srgbClr val="002060"/>
                </a:solidFill>
                <a:latin typeface="Times New Roman" pitchFamily="18" charset="0"/>
                <a:cs typeface="Times New Roman" pitchFamily="18" charset="0"/>
              </a:rPr>
              <a:t>Дидактик  </a:t>
            </a:r>
            <a:r>
              <a:rPr lang="ru-RU" b="1" dirty="0" err="1" smtClean="0">
                <a:solidFill>
                  <a:srgbClr val="002060"/>
                </a:solidFill>
                <a:latin typeface="Times New Roman" pitchFamily="18" charset="0"/>
                <a:cs typeface="Times New Roman" pitchFamily="18" charset="0"/>
              </a:rPr>
              <a:t>уен</a:t>
            </a:r>
            <a:r>
              <a:rPr lang="ru-RU" b="1" dirty="0" smtClean="0">
                <a:solidFill>
                  <a:srgbClr val="002060"/>
                </a:solidFill>
                <a:latin typeface="Times New Roman" pitchFamily="18" charset="0"/>
                <a:cs typeface="Times New Roman" pitchFamily="18" charset="0"/>
              </a:rPr>
              <a:t>:  </a:t>
            </a:r>
            <a:endParaRPr lang="ru-RU" b="1" dirty="0" smtClean="0">
              <a:solidFill>
                <a:srgbClr val="002060"/>
              </a:solidFill>
              <a:latin typeface="Times New Roman" pitchFamily="18" charset="0"/>
              <a:cs typeface="Times New Roman" pitchFamily="18" charset="0"/>
            </a:endParaRPr>
          </a:p>
          <a:p>
            <a:r>
              <a:rPr lang="ru-RU" b="1" dirty="0" smtClean="0">
                <a:solidFill>
                  <a:srgbClr val="002060"/>
                </a:solidFill>
                <a:latin typeface="Times New Roman" pitchFamily="18" charset="0"/>
                <a:cs typeface="Times New Roman" pitchFamily="18" charset="0"/>
              </a:rPr>
              <a:t>«</a:t>
            </a:r>
            <a:r>
              <a:rPr lang="ru-RU" b="1" dirty="0" err="1" smtClean="0">
                <a:solidFill>
                  <a:srgbClr val="002060"/>
                </a:solidFill>
                <a:latin typeface="Times New Roman" pitchFamily="18" charset="0"/>
                <a:cs typeface="Times New Roman" pitchFamily="18" charset="0"/>
              </a:rPr>
              <a:t>Калфакны</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бизә</a:t>
            </a:r>
            <a:r>
              <a:rPr lang="ru-RU" b="1" dirty="0" err="1" smtClean="0">
                <a:solidFill>
                  <a:srgbClr val="002060"/>
                </a:solidFill>
                <a:latin typeface="Times New Roman" pitchFamily="18" charset="0"/>
                <a:cs typeface="Times New Roman" pitchFamily="18" charset="0"/>
              </a:rPr>
              <a:t>»</a:t>
            </a:r>
            <a:endParaRPr lang="ru-RU" dirty="0" smtClean="0"/>
          </a:p>
          <a:p>
            <a:r>
              <a:rPr lang="ru-RU" b="1" dirty="0" smtClean="0">
                <a:solidFill>
                  <a:srgbClr val="002060"/>
                </a:solidFill>
                <a:latin typeface="Times New Roman" pitchFamily="18" charset="0"/>
                <a:cs typeface="Times New Roman" pitchFamily="18" charset="0"/>
              </a:rPr>
              <a:t> </a:t>
            </a:r>
            <a:endParaRPr lang="ru-RU" dirty="0">
              <a:solidFill>
                <a:srgbClr val="002060"/>
              </a:solidFill>
            </a:endParaRPr>
          </a:p>
        </p:txBody>
      </p:sp>
    </p:spTree>
    <p:extLst>
      <p:ext uri="{BB962C8B-B14F-4D97-AF65-F5344CB8AC3E}">
        <p14:creationId xmlns:p14="http://schemas.microsoft.com/office/powerpoint/2010/main" xmlns="" val="406556682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785786" y="142853"/>
            <a:ext cx="7000924" cy="3714775"/>
          </a:xfrm>
        </p:spPr>
        <p:txBody>
          <a:bodyPr>
            <a:normAutofit fontScale="92500" lnSpcReduction="10000"/>
          </a:bodyPr>
          <a:lstStyle/>
          <a:p>
            <a:pPr>
              <a:buNone/>
            </a:pPr>
            <a:r>
              <a:rPr lang="ru-RU" sz="1800" b="1" dirty="0" smtClean="0">
                <a:solidFill>
                  <a:srgbClr val="002060"/>
                </a:solidFill>
                <a:latin typeface="Times New Roman" pitchFamily="18" charset="0"/>
                <a:cs typeface="Times New Roman" pitchFamily="18" charset="0"/>
              </a:rPr>
              <a:t>Дидактик </a:t>
            </a:r>
            <a:r>
              <a:rPr lang="ru-RU" sz="1800" b="1" dirty="0" err="1" smtClean="0">
                <a:solidFill>
                  <a:srgbClr val="002060"/>
                </a:solidFill>
                <a:latin typeface="Times New Roman" pitchFamily="18" charset="0"/>
                <a:cs typeface="Times New Roman" pitchFamily="18" charset="0"/>
              </a:rPr>
              <a:t>уен</a:t>
            </a:r>
            <a:r>
              <a:rPr lang="ru-RU" sz="1800" b="1" dirty="0" smtClean="0">
                <a:solidFill>
                  <a:srgbClr val="002060"/>
                </a:solidFill>
                <a:latin typeface="Times New Roman" pitchFamily="18" charset="0"/>
                <a:cs typeface="Times New Roman" pitchFamily="18" charset="0"/>
              </a:rPr>
              <a:t> </a:t>
            </a:r>
            <a:r>
              <a:rPr lang="ru-RU" sz="1800" dirty="0" smtClean="0">
                <a:solidFill>
                  <a:srgbClr val="002060"/>
                </a:solidFill>
                <a:latin typeface="Times New Roman" pitchFamily="18" charset="0"/>
                <a:cs typeface="Times New Roman" pitchFamily="18" charset="0"/>
              </a:rPr>
              <a:t>«</a:t>
            </a:r>
            <a:r>
              <a:rPr lang="ru-RU" sz="1800" b="1" dirty="0" err="1" smtClean="0">
                <a:solidFill>
                  <a:srgbClr val="002060"/>
                </a:solidFill>
                <a:latin typeface="Times New Roman" pitchFamily="18" charset="0"/>
                <a:cs typeface="Times New Roman" pitchFamily="18" charset="0"/>
              </a:rPr>
              <a:t>Уйна</a:t>
            </a:r>
            <a:r>
              <a:rPr lang="ru-RU" sz="1800" b="1" dirty="0" smtClean="0">
                <a:solidFill>
                  <a:srgbClr val="002060"/>
                </a:solidFill>
                <a:latin typeface="Times New Roman" pitchFamily="18" charset="0"/>
                <a:cs typeface="Times New Roman" pitchFamily="18" charset="0"/>
              </a:rPr>
              <a:t>! – Играй</a:t>
            </a:r>
            <a:r>
              <a:rPr lang="ru-RU" sz="1800" b="1" dirty="0" smtClean="0">
                <a:solidFill>
                  <a:srgbClr val="002060"/>
                </a:solidFill>
                <a:latin typeface="Times New Roman" pitchFamily="18" charset="0"/>
                <a:cs typeface="Times New Roman" pitchFamily="18" charset="0"/>
              </a:rPr>
              <a:t>!</a:t>
            </a:r>
            <a:r>
              <a:rPr lang="ru-RU" sz="1800" dirty="0" smtClean="0">
                <a:solidFill>
                  <a:srgbClr val="002060"/>
                </a:solidFill>
                <a:latin typeface="Times New Roman" pitchFamily="18" charset="0"/>
                <a:cs typeface="Times New Roman" pitchFamily="18" charset="0"/>
              </a:rPr>
              <a:t>» </a:t>
            </a:r>
            <a:endParaRPr lang="ru-RU" sz="1800" dirty="0" smtClean="0">
              <a:solidFill>
                <a:srgbClr val="002060"/>
              </a:solidFill>
              <a:latin typeface="Times New Roman" pitchFamily="18" charset="0"/>
              <a:cs typeface="Times New Roman" pitchFamily="18" charset="0"/>
            </a:endParaRPr>
          </a:p>
          <a:p>
            <a:pPr>
              <a:buNone/>
            </a:pPr>
            <a:r>
              <a:rPr lang="ru-RU" sz="1900" dirty="0" smtClean="0">
                <a:solidFill>
                  <a:srgbClr val="002060"/>
                </a:solidFill>
                <a:latin typeface="Times New Roman" pitchFamily="18" charset="0"/>
                <a:cs typeface="Times New Roman" pitchFamily="18" charset="0"/>
              </a:rPr>
              <a:t>(</a:t>
            </a:r>
            <a:r>
              <a:rPr lang="ru-RU" sz="1900" dirty="0" err="1" smtClean="0">
                <a:solidFill>
                  <a:srgbClr val="002060"/>
                </a:solidFill>
                <a:latin typeface="Times New Roman" pitchFamily="18" charset="0"/>
                <a:cs typeface="Times New Roman" pitchFamily="18" charset="0"/>
              </a:rPr>
              <a:t>Балалар</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арасында</a:t>
            </a:r>
            <a:r>
              <a:rPr lang="ru-RU" sz="1900" dirty="0" smtClean="0">
                <a:solidFill>
                  <a:srgbClr val="002060"/>
                </a:solidFill>
                <a:latin typeface="Times New Roman" pitchFamily="18" charset="0"/>
                <a:cs typeface="Times New Roman" pitchFamily="18" charset="0"/>
              </a:rPr>
              <a:t> диалог. </a:t>
            </a:r>
            <a:r>
              <a:rPr lang="ru-RU" sz="1900" dirty="0" err="1" smtClean="0">
                <a:solidFill>
                  <a:srgbClr val="002060"/>
                </a:solidFill>
                <a:latin typeface="Times New Roman" pitchFamily="18" charset="0"/>
                <a:cs typeface="Times New Roman" pitchFamily="18" charset="0"/>
              </a:rPr>
              <a:t>Балалар</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үз </a:t>
            </a:r>
            <a:r>
              <a:rPr lang="ru-RU" sz="1900" dirty="0" err="1" smtClean="0">
                <a:solidFill>
                  <a:srgbClr val="002060"/>
                </a:solidFill>
                <a:latin typeface="Times New Roman" pitchFamily="18" charset="0"/>
                <a:cs typeface="Times New Roman" pitchFamily="18" charset="0"/>
              </a:rPr>
              <a:t>уенчыкларын</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персонажга</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бүләк итәләр</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Максат</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уенчыкларның атамаларын</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ныгыту</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дөрес сүзләр белән аларны</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бер-берсенә тапшыра</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белү</a:t>
            </a:r>
            <a:r>
              <a:rPr lang="ru-RU" sz="1900" dirty="0" err="1" smtClean="0">
                <a:solidFill>
                  <a:srgbClr val="002060"/>
                </a:solidFill>
                <a:latin typeface="Times New Roman" pitchFamily="18" charset="0"/>
                <a:cs typeface="Times New Roman" pitchFamily="18" charset="0"/>
              </a:rPr>
              <a:t>.</a:t>
            </a:r>
            <a:endParaRPr lang="ru-RU" sz="1900" dirty="0" smtClean="0">
              <a:solidFill>
                <a:srgbClr val="002060"/>
              </a:solidFill>
              <a:latin typeface="Times New Roman" pitchFamily="18" charset="0"/>
              <a:cs typeface="Times New Roman" pitchFamily="18" charset="0"/>
            </a:endParaRPr>
          </a:p>
          <a:p>
            <a:pPr>
              <a:buNone/>
            </a:pPr>
            <a:r>
              <a:rPr lang="ru-RU" sz="1900" b="1" dirty="0" smtClean="0">
                <a:solidFill>
                  <a:srgbClr val="002060"/>
                </a:solidFill>
                <a:latin typeface="Times New Roman" pitchFamily="18" charset="0"/>
                <a:cs typeface="Times New Roman" pitchFamily="18" charset="0"/>
              </a:rPr>
              <a:t>1бала:</a:t>
            </a:r>
            <a:r>
              <a:rPr lang="ru-RU" sz="1900" dirty="0" smtClean="0">
                <a:solidFill>
                  <a:srgbClr val="002060"/>
                </a:solidFill>
                <a:latin typeface="Times New Roman" pitchFamily="18" charset="0"/>
                <a:cs typeface="Times New Roman" pitchFamily="18" charset="0"/>
              </a:rPr>
              <a:t> </a:t>
            </a:r>
            <a:r>
              <a:rPr lang="ru-RU" sz="1900" dirty="0" err="1" smtClean="0">
                <a:solidFill>
                  <a:srgbClr val="002060"/>
                </a:solidFill>
                <a:latin typeface="Times New Roman" pitchFamily="18" charset="0"/>
                <a:cs typeface="Times New Roman" pitchFamily="18" charset="0"/>
              </a:rPr>
              <a:t>Мә, </a:t>
            </a:r>
            <a:r>
              <a:rPr lang="ru-RU" sz="1900" dirty="0" smtClean="0">
                <a:solidFill>
                  <a:srgbClr val="002060"/>
                </a:solidFill>
                <a:latin typeface="Times New Roman" pitchFamily="18" charset="0"/>
                <a:cs typeface="Times New Roman" pitchFamily="18" charset="0"/>
              </a:rPr>
              <a:t>туп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мячик, играй!)</a:t>
            </a:r>
          </a:p>
          <a:p>
            <a:pPr>
              <a:buNone/>
            </a:pPr>
            <a:r>
              <a:rPr lang="ru-RU" sz="1800" b="1" dirty="0" smtClean="0">
                <a:solidFill>
                  <a:srgbClr val="002060"/>
                </a:solidFill>
                <a:latin typeface="Times New Roman" pitchFamily="18" charset="0"/>
                <a:cs typeface="Times New Roman" pitchFamily="18" charset="0"/>
              </a:rPr>
              <a:t>2бала:</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курчак</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a:t>
            </a:r>
            <a:r>
              <a:rPr lang="ru-RU" sz="1800" dirty="0" err="1" smtClean="0">
                <a:solidFill>
                  <a:srgbClr val="002060"/>
                </a:solidFill>
                <a:latin typeface="Times New Roman" pitchFamily="18" charset="0"/>
                <a:cs typeface="Times New Roman" pitchFamily="18" charset="0"/>
              </a:rPr>
              <a:t>кукулу</a:t>
            </a:r>
            <a:r>
              <a:rPr lang="ru-RU" sz="1800" dirty="0" smtClean="0">
                <a:solidFill>
                  <a:srgbClr val="002060"/>
                </a:solidFill>
                <a:latin typeface="Times New Roman" pitchFamily="18" charset="0"/>
                <a:cs typeface="Times New Roman" pitchFamily="18" charset="0"/>
              </a:rPr>
              <a:t>, играй!)</a:t>
            </a:r>
          </a:p>
          <a:p>
            <a:pPr>
              <a:buNone/>
            </a:pPr>
            <a:r>
              <a:rPr lang="ru-RU" sz="1800" b="1" dirty="0" smtClean="0">
                <a:solidFill>
                  <a:srgbClr val="002060"/>
                </a:solidFill>
                <a:latin typeface="Times New Roman" pitchFamily="18" charset="0"/>
                <a:cs typeface="Times New Roman" pitchFamily="18" charset="0"/>
              </a:rPr>
              <a:t>3бала:</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зур</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песи</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большую </a:t>
            </a:r>
            <a:r>
              <a:rPr lang="ru-RU" sz="1800" dirty="0" err="1" smtClean="0">
                <a:solidFill>
                  <a:srgbClr val="002060"/>
                </a:solidFill>
                <a:latin typeface="Times New Roman" pitchFamily="18" charset="0"/>
                <a:cs typeface="Times New Roman" pitchFamily="18" charset="0"/>
              </a:rPr>
              <a:t>кошку,играй</a:t>
            </a:r>
            <a:r>
              <a:rPr lang="ru-RU" sz="1800" dirty="0" smtClean="0">
                <a:solidFill>
                  <a:srgbClr val="002060"/>
                </a:solidFill>
                <a:latin typeface="Times New Roman" pitchFamily="18" charset="0"/>
                <a:cs typeface="Times New Roman" pitchFamily="18" charset="0"/>
              </a:rPr>
              <a:t>)</a:t>
            </a:r>
          </a:p>
          <a:p>
            <a:pPr>
              <a:buNone/>
            </a:pPr>
            <a:r>
              <a:rPr lang="ru-RU" sz="1800" b="1" dirty="0" smtClean="0">
                <a:solidFill>
                  <a:srgbClr val="002060"/>
                </a:solidFill>
                <a:latin typeface="Times New Roman" pitchFamily="18" charset="0"/>
                <a:cs typeface="Times New Roman" pitchFamily="18" charset="0"/>
              </a:rPr>
              <a:t>4бала:</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кечкенә аю</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маленькую мишку, играй!)</a:t>
            </a:r>
          </a:p>
          <a:p>
            <a:pPr>
              <a:buNone/>
            </a:pPr>
            <a:r>
              <a:rPr lang="ru-RU" sz="1800" b="1" dirty="0" smtClean="0">
                <a:solidFill>
                  <a:srgbClr val="002060"/>
                </a:solidFill>
                <a:latin typeface="Times New Roman" pitchFamily="18" charset="0"/>
                <a:cs typeface="Times New Roman" pitchFamily="18" charset="0"/>
              </a:rPr>
              <a:t>5бала:</a:t>
            </a:r>
            <a:r>
              <a:rPr lang="ru-RU" sz="1800" b="1"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куян</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зайку, играй!)</a:t>
            </a:r>
          </a:p>
          <a:p>
            <a:pPr>
              <a:buNone/>
            </a:pPr>
            <a:r>
              <a:rPr lang="ru-RU" sz="1800" b="1" dirty="0" smtClean="0">
                <a:solidFill>
                  <a:srgbClr val="002060"/>
                </a:solidFill>
                <a:latin typeface="Times New Roman" pitchFamily="18" charset="0"/>
                <a:cs typeface="Times New Roman" pitchFamily="18" charset="0"/>
              </a:rPr>
              <a:t>6бала:</a:t>
            </a:r>
            <a:r>
              <a:rPr lang="ru-RU" sz="1800" b="1"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эт</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собаку, играй!)</a:t>
            </a:r>
          </a:p>
          <a:p>
            <a:pPr>
              <a:buNone/>
            </a:pPr>
            <a:r>
              <a:rPr lang="ru-RU" sz="1800" b="1" dirty="0" smtClean="0">
                <a:solidFill>
                  <a:srgbClr val="002060"/>
                </a:solidFill>
                <a:latin typeface="Times New Roman" pitchFamily="18" charset="0"/>
                <a:cs typeface="Times New Roman" pitchFamily="18" charset="0"/>
              </a:rPr>
              <a:t>7бала:</a:t>
            </a:r>
            <a:r>
              <a:rPr lang="ru-RU" sz="1800" b="1"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Мә, </a:t>
            </a:r>
            <a:r>
              <a:rPr lang="ru-RU" sz="1800" dirty="0" smtClean="0">
                <a:solidFill>
                  <a:srgbClr val="002060"/>
                </a:solidFill>
                <a:latin typeface="Times New Roman" pitchFamily="18" charset="0"/>
                <a:cs typeface="Times New Roman" pitchFamily="18" charset="0"/>
              </a:rPr>
              <a:t>машина </a:t>
            </a:r>
            <a:r>
              <a:rPr lang="ru-RU" sz="1800" dirty="0" err="1" smtClean="0">
                <a:solidFill>
                  <a:srgbClr val="002060"/>
                </a:solidFill>
                <a:latin typeface="Times New Roman" pitchFamily="18" charset="0"/>
                <a:cs typeface="Times New Roman" pitchFamily="18" charset="0"/>
              </a:rPr>
              <a:t>уйна</a:t>
            </a:r>
            <a:r>
              <a:rPr lang="ru-RU" sz="1800" dirty="0" smtClean="0">
                <a:solidFill>
                  <a:srgbClr val="002060"/>
                </a:solidFill>
                <a:latin typeface="Times New Roman" pitchFamily="18" charset="0"/>
                <a:cs typeface="Times New Roman" pitchFamily="18" charset="0"/>
              </a:rPr>
              <a:t>!(На, машину, играй!)</a:t>
            </a:r>
          </a:p>
          <a:p>
            <a:pPr>
              <a:buNone/>
            </a:pPr>
            <a:r>
              <a:rPr lang="ru-RU" sz="1900" dirty="0" smtClean="0">
                <a:latin typeface="Times New Roman" pitchFamily="18" charset="0"/>
                <a:cs typeface="Times New Roman" pitchFamily="18" charset="0"/>
              </a:rPr>
              <a:t/>
            </a:r>
            <a:br>
              <a:rPr lang="ru-RU" sz="1900" dirty="0" smtClean="0">
                <a:latin typeface="Times New Roman" pitchFamily="18" charset="0"/>
                <a:cs typeface="Times New Roman" pitchFamily="18" charset="0"/>
              </a:rPr>
            </a:br>
            <a:endParaRPr lang="ru-RU" sz="1900" dirty="0" smtClean="0">
              <a:latin typeface="Times New Roman" pitchFamily="18" charset="0"/>
              <a:cs typeface="Times New Roman" pitchFamily="18" charset="0"/>
            </a:endParaRPr>
          </a:p>
          <a:p>
            <a:endParaRPr lang="ru-RU" dirty="0"/>
          </a:p>
        </p:txBody>
      </p:sp>
      <p:pic>
        <p:nvPicPr>
          <p:cNvPr id="21506" name="Picture 2" descr="https://ds03.infourok.ru/uploads/ex/0b82/00017e99-524fb22e/img11.jpg"/>
          <p:cNvPicPr>
            <a:picLocks noChangeAspect="1" noChangeArrowheads="1"/>
          </p:cNvPicPr>
          <p:nvPr/>
        </p:nvPicPr>
        <p:blipFill>
          <a:blip r:embed="rId3"/>
          <a:srcRect/>
          <a:stretch>
            <a:fillRect/>
          </a:stretch>
        </p:blipFill>
        <p:spPr bwMode="auto">
          <a:xfrm>
            <a:off x="1928794" y="3500438"/>
            <a:ext cx="5429288" cy="321471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85728"/>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5122" name="Picture 2" descr="https://pp.userapi.com/c840224/v840224697/7f8a8/VC9qzESZDVM.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4282" y="1428736"/>
            <a:ext cx="2013944" cy="4462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5124" name="Picture 4" descr="https://pp.userapi.com/c831208/v831208697/7d8c3/SvqQvf3gr4I.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58016" y="1500174"/>
            <a:ext cx="2000264" cy="44759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
        <p:nvSpPr>
          <p:cNvPr id="14" name="Прямоугольник 13"/>
          <p:cNvSpPr/>
          <p:nvPr/>
        </p:nvSpPr>
        <p:spPr>
          <a:xfrm>
            <a:off x="2285984" y="1142984"/>
            <a:ext cx="4357718" cy="3600986"/>
          </a:xfrm>
          <a:prstGeom prst="rect">
            <a:avLst/>
          </a:prstGeom>
        </p:spPr>
        <p:txBody>
          <a:bodyPr wrap="square">
            <a:spAutoFit/>
          </a:bodyPr>
          <a:lstStyle/>
          <a:p>
            <a:pPr lvl="0" fontAlgn="base">
              <a:spcBef>
                <a:spcPct val="0"/>
              </a:spcBef>
              <a:spcAft>
                <a:spcPct val="0"/>
              </a:spcAft>
            </a:pPr>
            <a:r>
              <a:rPr lang="ru-RU" b="1" dirty="0" smtClean="0">
                <a:solidFill>
                  <a:srgbClr val="002060"/>
                </a:solidFill>
                <a:latin typeface="Times New Roman" pitchFamily="18" charset="0"/>
                <a:cs typeface="Times New Roman" pitchFamily="18" charset="0"/>
              </a:rPr>
              <a:t>Дидактик </a:t>
            </a:r>
            <a:r>
              <a:rPr lang="ru-RU" b="1" dirty="0" err="1" smtClean="0">
                <a:solidFill>
                  <a:srgbClr val="002060"/>
                </a:solidFill>
                <a:latin typeface="Times New Roman" pitchFamily="18" charset="0"/>
                <a:cs typeface="Times New Roman" pitchFamily="18" charset="0"/>
              </a:rPr>
              <a:t>уен</a:t>
            </a:r>
            <a:endParaRPr lang="ru-RU"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ru-RU" b="1" i="1" dirty="0" smtClean="0">
                <a:solidFill>
                  <a:srgbClr val="002060"/>
                </a:solidFill>
                <a:latin typeface="Times New Roman" pitchFamily="18" charset="0"/>
                <a:cs typeface="Times New Roman" pitchFamily="18" charset="0"/>
              </a:rPr>
              <a:t>«</a:t>
            </a:r>
            <a:r>
              <a:rPr lang="ru-RU" b="1" dirty="0" err="1" smtClean="0">
                <a:solidFill>
                  <a:srgbClr val="002060"/>
                </a:solidFill>
                <a:latin typeface="Times New Roman" pitchFamily="18" charset="0"/>
                <a:cs typeface="Times New Roman" pitchFamily="18" charset="0"/>
              </a:rPr>
              <a:t>Бир</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әле </a:t>
            </a:r>
            <a:r>
              <a:rPr lang="ru-RU" b="1" dirty="0" smtClean="0">
                <a:solidFill>
                  <a:srgbClr val="002060"/>
                </a:solidFill>
                <a:latin typeface="Times New Roman" pitchFamily="18" charset="0"/>
                <a:cs typeface="Times New Roman" pitchFamily="18" charset="0"/>
              </a:rPr>
              <a:t>– Дай </a:t>
            </a:r>
            <a:r>
              <a:rPr lang="ru-RU" b="1" dirty="0" smtClean="0">
                <a:solidFill>
                  <a:srgbClr val="002060"/>
                </a:solidFill>
                <a:latin typeface="Times New Roman" pitchFamily="18" charset="0"/>
                <a:cs typeface="Times New Roman" pitchFamily="18" charset="0"/>
              </a:rPr>
              <a:t>пожалуйста</a:t>
            </a:r>
            <a:r>
              <a:rPr lang="ru-RU" b="1" i="1" dirty="0" smtClean="0">
                <a:solidFill>
                  <a:srgbClr val="002060"/>
                </a:solidFill>
                <a:latin typeface="Times New Roman" pitchFamily="18" charset="0"/>
                <a:cs typeface="Times New Roman" pitchFamily="18" charset="0"/>
              </a:rPr>
              <a:t>»</a:t>
            </a:r>
            <a:endParaRPr lang="ru-RU" b="1" dirty="0" smtClean="0">
              <a:solidFill>
                <a:srgbClr val="002060"/>
              </a:solidFill>
              <a:latin typeface="Times New Roman" pitchFamily="18" charset="0"/>
              <a:cs typeface="Times New Roman" pitchFamily="18" charset="0"/>
            </a:endParaRPr>
          </a:p>
          <a:p>
            <a:r>
              <a:rPr lang="ru-RU" sz="1600" dirty="0" err="1" smtClean="0">
                <a:solidFill>
                  <a:srgbClr val="002060"/>
                </a:solidFill>
                <a:latin typeface="Times New Roman" pitchFamily="18" charset="0"/>
                <a:cs typeface="Times New Roman" pitchFamily="18" charset="0"/>
              </a:rPr>
              <a:t>Максат</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уенчыкларның исемнәрен ныгыту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аларга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дөрес итеп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сайлап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алу</a:t>
            </a:r>
            <a:r>
              <a:rPr lang="ru-RU" sz="1600" dirty="0" smtClean="0">
                <a:solidFill>
                  <a:srgbClr val="002060"/>
                </a:solidFill>
                <a:latin typeface="Times New Roman" pitchFamily="18" charset="0"/>
                <a:cs typeface="Times New Roman" pitchFamily="18" charset="0"/>
              </a:rPr>
              <a:t>, татар </a:t>
            </a:r>
            <a:r>
              <a:rPr lang="ru-RU" sz="1600" dirty="0" err="1" smtClean="0">
                <a:solidFill>
                  <a:srgbClr val="002060"/>
                </a:solidFill>
                <a:latin typeface="Times New Roman" pitchFamily="18" charset="0"/>
                <a:cs typeface="Times New Roman" pitchFamily="18" charset="0"/>
              </a:rPr>
              <a:t>теленә </a:t>
            </a:r>
            <a:r>
              <a:rPr lang="ru-RU" sz="1600" dirty="0" smtClean="0">
                <a:solidFill>
                  <a:srgbClr val="002060"/>
                </a:solidFill>
                <a:latin typeface="Times New Roman" pitchFamily="18" charset="0"/>
                <a:cs typeface="Times New Roman" pitchFamily="18" charset="0"/>
              </a:rPr>
              <a:t>карата </a:t>
            </a:r>
            <a:r>
              <a:rPr lang="ru-RU" sz="1600" dirty="0" err="1" smtClean="0">
                <a:solidFill>
                  <a:srgbClr val="002060"/>
                </a:solidFill>
                <a:latin typeface="Times New Roman" pitchFamily="18" charset="0"/>
                <a:cs typeface="Times New Roman" pitchFamily="18" charset="0"/>
              </a:rPr>
              <a:t>кызыксынуны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үстерүне дәвам итү</a:t>
            </a:r>
            <a:r>
              <a:rPr lang="ru-RU" sz="1600" dirty="0" smtClean="0">
                <a:solidFill>
                  <a:srgbClr val="002060"/>
                </a:solidFill>
                <a:latin typeface="Times New Roman" pitchFamily="18" charset="0"/>
                <a:cs typeface="Times New Roman" pitchFamily="18" charset="0"/>
              </a:rPr>
              <a:t>.</a:t>
            </a:r>
          </a:p>
          <a:p>
            <a:r>
              <a:rPr lang="ru-RU" sz="1600" b="1" dirty="0" smtClean="0">
                <a:solidFill>
                  <a:srgbClr val="002060"/>
                </a:solidFill>
                <a:latin typeface="Times New Roman" pitchFamily="18" charset="0"/>
                <a:cs typeface="Times New Roman" pitchFamily="18" charset="0"/>
              </a:rPr>
              <a:t>1бала: </a:t>
            </a:r>
            <a:r>
              <a:rPr lang="ru-RU" sz="1600" dirty="0" err="1" smtClean="0">
                <a:solidFill>
                  <a:srgbClr val="002060"/>
                </a:solidFill>
                <a:latin typeface="Times New Roman" pitchFamily="18" charset="0"/>
                <a:cs typeface="Times New Roman" pitchFamily="18" charset="0"/>
              </a:rPr>
              <a:t>Бир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әле</a:t>
            </a:r>
            <a:r>
              <a:rPr lang="ru-RU" sz="1600" dirty="0" err="1" smtClean="0">
                <a:solidFill>
                  <a:srgbClr val="002060"/>
                </a:solidFill>
                <a:latin typeface="Times New Roman" pitchFamily="18" charset="0"/>
                <a:cs typeface="Times New Roman" pitchFamily="18" charset="0"/>
              </a:rPr>
              <a:t>  аю</a:t>
            </a:r>
            <a:r>
              <a:rPr lang="ru-RU" sz="1600" dirty="0" smtClean="0">
                <a:solidFill>
                  <a:srgbClr val="002060"/>
                </a:solidFill>
                <a:latin typeface="Times New Roman" pitchFamily="18" charset="0"/>
                <a:cs typeface="Times New Roman" pitchFamily="18" charset="0"/>
              </a:rPr>
              <a:t> </a:t>
            </a:r>
            <a:r>
              <a:rPr lang="ru-RU" sz="1600" i="1" dirty="0" smtClean="0">
                <a:solidFill>
                  <a:srgbClr val="002060"/>
                </a:solidFill>
                <a:latin typeface="Times New Roman" pitchFamily="18" charset="0"/>
                <a:cs typeface="Times New Roman" pitchFamily="18" charset="0"/>
              </a:rPr>
              <a:t>(</a:t>
            </a:r>
            <a:r>
              <a:rPr lang="ru-RU" sz="1600" i="1" dirty="0" err="1" smtClean="0">
                <a:solidFill>
                  <a:srgbClr val="002060"/>
                </a:solidFill>
                <a:latin typeface="Times New Roman" pitchFamily="18" charset="0"/>
                <a:cs typeface="Times New Roman" pitchFamily="18" charset="0"/>
              </a:rPr>
              <a:t>куян</a:t>
            </a:r>
            <a:r>
              <a:rPr lang="ru-RU" sz="1600" i="1" dirty="0" smtClean="0">
                <a:solidFill>
                  <a:srgbClr val="002060"/>
                </a:solidFill>
                <a:latin typeface="Times New Roman" pitchFamily="18" charset="0"/>
                <a:cs typeface="Times New Roman" pitchFamily="18" charset="0"/>
              </a:rPr>
              <a:t>, </a:t>
            </a:r>
            <a:r>
              <a:rPr lang="ru-RU" sz="1600" i="1" dirty="0" err="1" smtClean="0">
                <a:solidFill>
                  <a:srgbClr val="002060"/>
                </a:solidFill>
                <a:latin typeface="Times New Roman" pitchFamily="18" charset="0"/>
                <a:cs typeface="Times New Roman" pitchFamily="18" charset="0"/>
              </a:rPr>
              <a:t>эт</a:t>
            </a:r>
            <a:r>
              <a:rPr lang="ru-RU" sz="1600" i="1" dirty="0" smtClean="0">
                <a:solidFill>
                  <a:srgbClr val="002060"/>
                </a:solidFill>
                <a:latin typeface="Times New Roman" pitchFamily="18" charset="0"/>
                <a:cs typeface="Times New Roman" pitchFamily="18" charset="0"/>
              </a:rPr>
              <a:t>, </a:t>
            </a:r>
            <a:r>
              <a:rPr lang="ru-RU" sz="1600" i="1" dirty="0" err="1" smtClean="0">
                <a:solidFill>
                  <a:srgbClr val="002060"/>
                </a:solidFill>
                <a:latin typeface="Times New Roman" pitchFamily="18" charset="0"/>
                <a:cs typeface="Times New Roman" pitchFamily="18" charset="0"/>
              </a:rPr>
              <a:t>песи</a:t>
            </a:r>
            <a:r>
              <a:rPr lang="ru-RU" sz="1600" i="1" dirty="0" smtClean="0">
                <a:solidFill>
                  <a:srgbClr val="002060"/>
                </a:solidFill>
                <a:latin typeface="Times New Roman" pitchFamily="18" charset="0"/>
                <a:cs typeface="Times New Roman" pitchFamily="18" charset="0"/>
              </a:rPr>
              <a:t>, </a:t>
            </a:r>
            <a:r>
              <a:rPr lang="ru-RU" sz="1600" i="1" dirty="0" err="1" smtClean="0">
                <a:solidFill>
                  <a:srgbClr val="002060"/>
                </a:solidFill>
                <a:latin typeface="Times New Roman" pitchFamily="18" charset="0"/>
                <a:cs typeface="Times New Roman" pitchFamily="18" charset="0"/>
              </a:rPr>
              <a:t>курчак</a:t>
            </a:r>
            <a:r>
              <a:rPr lang="ru-RU" sz="1600" i="1" dirty="0" smtClean="0">
                <a:solidFill>
                  <a:srgbClr val="002060"/>
                </a:solidFill>
                <a:latin typeface="Times New Roman" pitchFamily="18" charset="0"/>
                <a:cs typeface="Times New Roman" pitchFamily="18" charset="0"/>
              </a:rPr>
              <a:t>, машина, туп)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бир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әле</a:t>
            </a:r>
            <a:r>
              <a:rPr lang="ru-RU" sz="1600" dirty="0" smtClean="0">
                <a:solidFill>
                  <a:srgbClr val="002060"/>
                </a:solidFill>
                <a:latin typeface="Times New Roman" pitchFamily="18" charset="0"/>
                <a:cs typeface="Times New Roman" pitchFamily="18" charset="0"/>
              </a:rPr>
              <a:t>.(Мишку(зайку, собаку, куклу, машину, мяч) дай пожалуйста).</a:t>
            </a:r>
          </a:p>
          <a:p>
            <a:pPr lvl="0" eaLnBrk="0" fontAlgn="base" hangingPunct="0">
              <a:spcBef>
                <a:spcPct val="0"/>
              </a:spcBef>
              <a:spcAft>
                <a:spcPct val="0"/>
              </a:spcAft>
            </a:pPr>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Нинди</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аю</a:t>
            </a:r>
            <a:r>
              <a:rPr lang="ru-RU" sz="1600" dirty="0" smtClean="0">
                <a:solidFill>
                  <a:srgbClr val="002060"/>
                </a:solidFill>
                <a:latin typeface="Times New Roman" pitchFamily="18" charset="0"/>
                <a:cs typeface="Times New Roman" pitchFamily="18" charset="0"/>
              </a:rPr>
              <a:t>!((Какую мишку?) зайку, собаку, куклу, машину, мяч</a:t>
            </a:r>
            <a:r>
              <a:rPr lang="ru-RU" sz="1600" dirty="0" smtClean="0">
                <a:solidFill>
                  <a:srgbClr val="002060"/>
                </a:solidFill>
                <a:latin typeface="Times New Roman" pitchFamily="18" charset="0"/>
                <a:cs typeface="Times New Roman" pitchFamily="18" charset="0"/>
              </a:rPr>
              <a:t>)</a:t>
            </a:r>
          </a:p>
          <a:p>
            <a:pPr lvl="0" eaLnBrk="0" fontAlgn="base" hangingPunct="0">
              <a:spcBef>
                <a:spcPct val="0"/>
              </a:spcBef>
              <a:spcAft>
                <a:spcPct val="0"/>
              </a:spcAft>
            </a:pPr>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чиста, </a:t>
            </a:r>
            <a:r>
              <a:rPr lang="ru-RU" sz="1600" dirty="0" err="1" smtClean="0">
                <a:solidFill>
                  <a:srgbClr val="002060"/>
                </a:solidFill>
                <a:latin typeface="Times New Roman" pitchFamily="18" charset="0"/>
                <a:cs typeface="Times New Roman" pitchFamily="18" charset="0"/>
              </a:rPr>
              <a:t>әйбәт аю</a:t>
            </a:r>
            <a:r>
              <a:rPr lang="ru-RU" sz="1600" dirty="0" smtClean="0">
                <a:solidFill>
                  <a:srgbClr val="002060"/>
                </a:solidFill>
                <a:latin typeface="Times New Roman" pitchFamily="18" charset="0"/>
                <a:cs typeface="Times New Roman" pitchFamily="18" charset="0"/>
              </a:rPr>
              <a:t>.(Большую, красивую, чистую, хорошую)</a:t>
            </a:r>
          </a:p>
          <a:p>
            <a:pPr lvl="0" eaLnBrk="0" fontAlgn="base" hangingPunct="0">
              <a:spcBef>
                <a:spcPct val="0"/>
              </a:spcBef>
              <a:spcAft>
                <a:spcPct val="0"/>
              </a:spcAft>
            </a:pPr>
            <a:r>
              <a:rPr lang="ru-RU" sz="1600" b="1" dirty="0" smtClean="0">
                <a:solidFill>
                  <a:srgbClr val="002060"/>
                </a:solidFill>
                <a:latin typeface="Times New Roman" pitchFamily="18" charset="0"/>
                <a:cs typeface="Times New Roman" pitchFamily="18" charset="0"/>
              </a:rPr>
              <a:t>2бала: </a:t>
            </a:r>
            <a:r>
              <a:rPr lang="ru-RU" sz="1600" dirty="0" err="1" smtClean="0">
                <a:solidFill>
                  <a:srgbClr val="002060"/>
                </a:solidFill>
                <a:latin typeface="Times New Roman" pitchFamily="18" charset="0"/>
                <a:cs typeface="Times New Roman" pitchFamily="18" charset="0"/>
              </a:rPr>
              <a:t>Мә </a:t>
            </a:r>
            <a:r>
              <a:rPr lang="ru-RU" sz="1600" dirty="0" err="1" smtClean="0">
                <a:solidFill>
                  <a:srgbClr val="002060"/>
                </a:solidFill>
                <a:latin typeface="Times New Roman" pitchFamily="18" charset="0"/>
                <a:cs typeface="Times New Roman" pitchFamily="18" charset="0"/>
              </a:rPr>
              <a:t>зур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чиста, </a:t>
            </a:r>
            <a:r>
              <a:rPr lang="ru-RU" sz="1600" dirty="0" err="1" smtClean="0">
                <a:solidFill>
                  <a:srgbClr val="002060"/>
                </a:solidFill>
                <a:latin typeface="Times New Roman" pitchFamily="18" charset="0"/>
                <a:cs typeface="Times New Roman" pitchFamily="18" charset="0"/>
              </a:rPr>
              <a:t>әйбәт аю</a:t>
            </a:r>
            <a:r>
              <a:rPr lang="ru-RU" sz="1600" dirty="0" smtClean="0">
                <a:solidFill>
                  <a:srgbClr val="002060"/>
                </a:solidFill>
                <a:latin typeface="Times New Roman" pitchFamily="18" charset="0"/>
                <a:cs typeface="Times New Roman" pitchFamily="18" charset="0"/>
              </a:rPr>
              <a:t>.(На, большую, красивую, чистую, хорошую мишку).</a:t>
            </a:r>
          </a:p>
        </p:txBody>
      </p:sp>
    </p:spTree>
    <p:extLst>
      <p:ext uri="{BB962C8B-B14F-4D97-AF65-F5344CB8AC3E}">
        <p14:creationId xmlns:p14="http://schemas.microsoft.com/office/powerpoint/2010/main" xmlns="" val="247002831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571472" y="785794"/>
            <a:ext cx="8115328" cy="631844"/>
          </a:xfrm>
        </p:spPr>
        <p:txBody>
          <a:bodyPr>
            <a:noAutofit/>
          </a:bodyPr>
          <a:lstStyle/>
          <a:p>
            <a:r>
              <a:rPr lang="ru-RU" sz="1800" b="1" dirty="0" smtClean="0">
                <a:solidFill>
                  <a:srgbClr val="002060"/>
                </a:solidFill>
                <a:latin typeface="Times New Roman" pitchFamily="18" charset="0"/>
                <a:cs typeface="Times New Roman" pitchFamily="18" charset="0"/>
              </a:rPr>
              <a:t/>
            </a:r>
            <a:br>
              <a:rPr lang="ru-RU" sz="1800" b="1" dirty="0" smtClean="0">
                <a:solidFill>
                  <a:srgbClr val="002060"/>
                </a:solidFill>
                <a:latin typeface="Times New Roman" pitchFamily="18" charset="0"/>
                <a:cs typeface="Times New Roman" pitchFamily="18" charset="0"/>
              </a:rPr>
            </a:br>
            <a:r>
              <a:rPr lang="ru-RU" sz="1800" b="1" dirty="0" smtClean="0">
                <a:solidFill>
                  <a:srgbClr val="002060"/>
                </a:solidFill>
                <a:latin typeface="Times New Roman" pitchFamily="18" charset="0"/>
                <a:cs typeface="Times New Roman" pitchFamily="18" charset="0"/>
              </a:rPr>
              <a:t/>
            </a:r>
            <a:br>
              <a:rPr lang="ru-RU" sz="1800" b="1" dirty="0" smtClean="0">
                <a:solidFill>
                  <a:srgbClr val="002060"/>
                </a:solidFill>
                <a:latin typeface="Times New Roman" pitchFamily="18" charset="0"/>
                <a:cs typeface="Times New Roman" pitchFamily="18" charset="0"/>
              </a:rPr>
            </a:br>
            <a:r>
              <a:rPr lang="ru-RU" sz="1800" b="1" dirty="0" smtClean="0">
                <a:solidFill>
                  <a:srgbClr val="002060"/>
                </a:solidFill>
                <a:latin typeface="Times New Roman" pitchFamily="18" charset="0"/>
                <a:cs typeface="Times New Roman" pitchFamily="18" charset="0"/>
              </a:rPr>
              <a:t>Дидактик </a:t>
            </a:r>
            <a:r>
              <a:rPr lang="ru-RU" sz="1800" b="1" dirty="0" err="1" smtClean="0">
                <a:solidFill>
                  <a:srgbClr val="002060"/>
                </a:solidFill>
                <a:latin typeface="Times New Roman" pitchFamily="18" charset="0"/>
                <a:cs typeface="Times New Roman" pitchFamily="18" charset="0"/>
              </a:rPr>
              <a:t>уен</a:t>
            </a:r>
            <a:r>
              <a:rPr lang="ru-RU" sz="1800" b="1" dirty="0" smtClean="0">
                <a:solidFill>
                  <a:srgbClr val="002060"/>
                </a:solidFill>
                <a:latin typeface="Times New Roman" pitchFamily="18" charset="0"/>
                <a:cs typeface="Times New Roman" pitchFamily="18" charset="0"/>
              </a:rPr>
              <a:t>: </a:t>
            </a:r>
            <a:r>
              <a:rPr lang="ru-RU" sz="1800" b="1" dirty="0" smtClean="0">
                <a:solidFill>
                  <a:srgbClr val="002060"/>
                </a:solidFill>
                <a:latin typeface="Times New Roman" pitchFamily="18" charset="0"/>
                <a:cs typeface="Times New Roman" pitchFamily="18" charset="0"/>
              </a:rPr>
              <a:t>«</a:t>
            </a:r>
            <a:r>
              <a:rPr lang="ru-RU" sz="1800" b="1" dirty="0" err="1" smtClean="0">
                <a:solidFill>
                  <a:srgbClr val="002060"/>
                </a:solidFill>
                <a:latin typeface="Times New Roman" pitchFamily="18" charset="0"/>
                <a:cs typeface="Times New Roman" pitchFamily="18" charset="0"/>
              </a:rPr>
              <a:t>Нинди</a:t>
            </a:r>
            <a:r>
              <a:rPr lang="ru-RU" sz="1800" b="1" dirty="0" smtClean="0">
                <a:solidFill>
                  <a:srgbClr val="002060"/>
                </a:solidFill>
                <a:latin typeface="Times New Roman" pitchFamily="18" charset="0"/>
                <a:cs typeface="Times New Roman" pitchFamily="18" charset="0"/>
              </a:rPr>
              <a:t> </a:t>
            </a:r>
            <a:r>
              <a:rPr lang="ru-RU" sz="1800" b="1" dirty="0" err="1" smtClean="0">
                <a:solidFill>
                  <a:srgbClr val="002060"/>
                </a:solidFill>
                <a:latin typeface="Times New Roman" pitchFamily="18" charset="0"/>
                <a:cs typeface="Times New Roman" pitchFamily="18" charset="0"/>
              </a:rPr>
              <a:t>т</a:t>
            </a:r>
            <a:r>
              <a:rPr lang="ru-RU" sz="1800" dirty="0" err="1" smtClean="0">
                <a:solidFill>
                  <a:srgbClr val="002060"/>
                </a:solidFill>
                <a:latin typeface="Times New Roman" pitchFamily="18" charset="0"/>
                <a:cs typeface="Times New Roman" pitchFamily="18" charset="0"/>
              </a:rPr>
              <a:t>ө</a:t>
            </a:r>
            <a:r>
              <a:rPr lang="ru-RU" sz="1800" b="1" dirty="0" err="1" smtClean="0">
                <a:solidFill>
                  <a:srgbClr val="002060"/>
                </a:solidFill>
                <a:latin typeface="Times New Roman" pitchFamily="18" charset="0"/>
                <a:cs typeface="Times New Roman" pitchFamily="18" charset="0"/>
              </a:rPr>
              <a:t>с</a:t>
            </a:r>
            <a:r>
              <a:rPr lang="ru-RU" sz="1800" b="1" dirty="0" smtClean="0">
                <a:solidFill>
                  <a:srgbClr val="002060"/>
                </a:solidFill>
                <a:latin typeface="Times New Roman" pitchFamily="18" charset="0"/>
                <a:cs typeface="Times New Roman" pitchFamily="18" charset="0"/>
              </a:rPr>
              <a:t>»</a:t>
            </a:r>
            <a:br>
              <a:rPr lang="ru-RU" sz="1800" b="1" dirty="0" smtClean="0">
                <a:solidFill>
                  <a:srgbClr val="002060"/>
                </a:solidFill>
                <a:latin typeface="Times New Roman" pitchFamily="18" charset="0"/>
                <a:cs typeface="Times New Roman" pitchFamily="18" charset="0"/>
              </a:rPr>
            </a:br>
            <a:endParaRPr lang="ru-RU" sz="1800" dirty="0"/>
          </a:p>
        </p:txBody>
      </p:sp>
      <p:sp>
        <p:nvSpPr>
          <p:cNvPr id="3" name="Содержимое 2"/>
          <p:cNvSpPr>
            <a:spLocks noGrp="1"/>
          </p:cNvSpPr>
          <p:nvPr>
            <p:ph idx="1"/>
          </p:nvPr>
        </p:nvSpPr>
        <p:spPr>
          <a:xfrm>
            <a:off x="2643174" y="1571612"/>
            <a:ext cx="3643338" cy="4000528"/>
          </a:xfrm>
        </p:spPr>
        <p:txBody>
          <a:bodyPr>
            <a:normAutofit/>
          </a:bodyPr>
          <a:lstStyle/>
          <a:p>
            <a:pPr>
              <a:buNone/>
            </a:pPr>
            <a:r>
              <a:rPr lang="ru-RU" sz="1600" b="1" dirty="0" err="1" smtClean="0">
                <a:solidFill>
                  <a:srgbClr val="002060"/>
                </a:solidFill>
                <a:latin typeface="Times New Roman" pitchFamily="18" charset="0"/>
                <a:cs typeface="Times New Roman" pitchFamily="18" charset="0"/>
              </a:rPr>
              <a:t>Максат</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төсләрне ныгыту</a:t>
            </a:r>
            <a:r>
              <a:rPr lang="ru-RU" sz="1600" dirty="0" smtClean="0">
                <a:solidFill>
                  <a:srgbClr val="002060"/>
                </a:solidFill>
                <a:latin typeface="Times New Roman" pitchFamily="18" charset="0"/>
                <a:cs typeface="Times New Roman" pitchFamily="18" charset="0"/>
              </a:rPr>
              <a:t>, татар теле </a:t>
            </a:r>
            <a:r>
              <a:rPr lang="ru-RU" sz="1600" dirty="0" err="1" smtClean="0">
                <a:solidFill>
                  <a:srgbClr val="002060"/>
                </a:solidFill>
                <a:latin typeface="Times New Roman" pitchFamily="18" charset="0"/>
                <a:cs typeface="Times New Roman" pitchFamily="18" charset="0"/>
              </a:rPr>
              <a:t>белән кызыксынуны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үстерүне дәвам </a:t>
            </a:r>
            <a:r>
              <a:rPr lang="ru-RU" sz="1600" dirty="0" err="1" smtClean="0">
                <a:solidFill>
                  <a:srgbClr val="002060"/>
                </a:solidFill>
                <a:latin typeface="Times New Roman" pitchFamily="18" charset="0"/>
                <a:cs typeface="Times New Roman" pitchFamily="18" charset="0"/>
              </a:rPr>
              <a:t>итү</a:t>
            </a:r>
            <a:r>
              <a:rPr lang="ru-RU" sz="1600" dirty="0" smtClean="0">
                <a:solidFill>
                  <a:srgbClr val="002060"/>
                </a:solidFill>
                <a:latin typeface="Times New Roman" pitchFamily="18" charset="0"/>
                <a:cs typeface="Times New Roman" pitchFamily="18" charset="0"/>
              </a:rPr>
              <a:t>.</a:t>
            </a:r>
          </a:p>
          <a:p>
            <a:pPr>
              <a:buNone/>
            </a:pPr>
            <a:r>
              <a:rPr lang="ru-RU" sz="1600" b="1" dirty="0" smtClean="0">
                <a:solidFill>
                  <a:srgbClr val="002060"/>
                </a:solidFill>
                <a:latin typeface="Times New Roman" pitchFamily="18" charset="0"/>
                <a:cs typeface="Times New Roman" pitchFamily="18" charset="0"/>
              </a:rPr>
              <a:t>1 бала</a:t>
            </a:r>
            <a:r>
              <a:rPr lang="ru-RU" sz="1600"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К</a:t>
            </a:r>
            <a:r>
              <a:rPr lang="ru-RU" sz="1600" dirty="0" smtClean="0">
                <a:solidFill>
                  <a:srgbClr val="002060"/>
                </a:solidFill>
                <a:latin typeface="Times New Roman" pitchFamily="18" charset="0"/>
                <a:cs typeface="Times New Roman" pitchFamily="18" charset="0"/>
              </a:rPr>
              <a:t>ызыл </a:t>
            </a:r>
            <a:r>
              <a:rPr lang="ru-RU" sz="1600" i="1" dirty="0" err="1" smtClean="0">
                <a:solidFill>
                  <a:srgbClr val="002060"/>
                </a:solidFill>
                <a:latin typeface="Times New Roman" pitchFamily="18" charset="0"/>
                <a:cs typeface="Times New Roman" pitchFamily="18" charset="0"/>
              </a:rPr>
              <a:t>тупны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бир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әле</a:t>
            </a:r>
            <a:r>
              <a:rPr lang="ru-RU" sz="1600" dirty="0" smtClean="0">
                <a:solidFill>
                  <a:srgbClr val="002060"/>
                </a:solidFill>
                <a:latin typeface="Times New Roman" pitchFamily="18" charset="0"/>
                <a:cs typeface="Times New Roman" pitchFamily="18" charset="0"/>
              </a:rPr>
              <a:t>.(машину</a:t>
            </a:r>
            <a:r>
              <a:rPr lang="ru-RU" sz="1600" dirty="0" smtClean="0">
                <a:solidFill>
                  <a:srgbClr val="002060"/>
                </a:solidFill>
                <a:latin typeface="Times New Roman" pitchFamily="18" charset="0"/>
                <a:cs typeface="Times New Roman" pitchFamily="18" charset="0"/>
              </a:rPr>
              <a:t>, мяч) дай пожалуйста).</a:t>
            </a:r>
          </a:p>
          <a:p>
            <a:pPr>
              <a:buNone/>
            </a:pPr>
            <a:r>
              <a:rPr lang="ru-RU" sz="1600" b="1" dirty="0" smtClean="0">
                <a:solidFill>
                  <a:srgbClr val="002060"/>
                </a:solidFill>
                <a:latin typeface="Times New Roman" pitchFamily="18" charset="0"/>
                <a:cs typeface="Times New Roman" pitchFamily="18" charset="0"/>
              </a:rPr>
              <a:t>2 бала </a:t>
            </a:r>
            <a:r>
              <a:rPr lang="ru-RU" sz="1600"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Нинди</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a:t>
            </a:r>
            <a:r>
              <a:rPr lang="ru-RU" sz="1600" dirty="0" err="1" smtClean="0">
                <a:solidFill>
                  <a:srgbClr val="002060"/>
                </a:solidFill>
                <a:latin typeface="Times New Roman" pitchFamily="18" charset="0"/>
                <a:cs typeface="Times New Roman" pitchFamily="18" charset="0"/>
              </a:rPr>
              <a:t>ө</a:t>
            </a:r>
            <a:r>
              <a:rPr lang="ru-RU" sz="1600" dirty="0" err="1" smtClean="0">
                <a:solidFill>
                  <a:srgbClr val="002060"/>
                </a:solidFill>
                <a:latin typeface="Times New Roman" pitchFamily="18" charset="0"/>
                <a:cs typeface="Times New Roman" pitchFamily="18" charset="0"/>
              </a:rPr>
              <a:t>стә </a:t>
            </a:r>
            <a:r>
              <a:rPr lang="ru-RU" sz="1600" dirty="0" smtClean="0">
                <a:solidFill>
                  <a:srgbClr val="002060"/>
                </a:solidFill>
                <a:latin typeface="Times New Roman" pitchFamily="18" charset="0"/>
                <a:cs typeface="Times New Roman" pitchFamily="18" charset="0"/>
              </a:rPr>
              <a:t>туп! ((Какого цвета машина?) мяч)</a:t>
            </a:r>
          </a:p>
          <a:p>
            <a:pPr>
              <a:buNone/>
            </a:pPr>
            <a:r>
              <a:rPr lang="ru-RU" sz="1600" b="1" dirty="0" smtClean="0">
                <a:solidFill>
                  <a:srgbClr val="002060"/>
                </a:solidFill>
                <a:latin typeface="Times New Roman" pitchFamily="18" charset="0"/>
                <a:cs typeface="Times New Roman" pitchFamily="18" charset="0"/>
              </a:rPr>
              <a:t>1 бала</a:t>
            </a:r>
            <a:r>
              <a:rPr lang="ru-RU" sz="1600"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чиста,кызыл</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әйбәт </a:t>
            </a:r>
            <a:r>
              <a:rPr lang="ru-RU" sz="1600" dirty="0" smtClean="0">
                <a:solidFill>
                  <a:srgbClr val="002060"/>
                </a:solidFill>
                <a:latin typeface="Times New Roman" pitchFamily="18" charset="0"/>
                <a:cs typeface="Times New Roman" pitchFamily="18" charset="0"/>
              </a:rPr>
              <a:t>туп.(Красную, большую</a:t>
            </a:r>
            <a:r>
              <a:rPr lang="ru-RU" sz="1600" dirty="0" smtClean="0">
                <a:solidFill>
                  <a:srgbClr val="002060"/>
                </a:solidFill>
                <a:latin typeface="Times New Roman" pitchFamily="18" charset="0"/>
                <a:cs typeface="Times New Roman" pitchFamily="18" charset="0"/>
              </a:rPr>
              <a:t>, красивую, чистую, хорошую)</a:t>
            </a:r>
          </a:p>
          <a:p>
            <a:pPr>
              <a:buNone/>
            </a:pPr>
            <a:r>
              <a:rPr lang="ru-RU" sz="1600" b="1" dirty="0" smtClean="0">
                <a:solidFill>
                  <a:srgbClr val="002060"/>
                </a:solidFill>
                <a:latin typeface="Times New Roman" pitchFamily="18" charset="0"/>
                <a:cs typeface="Times New Roman" pitchFamily="18" charset="0"/>
              </a:rPr>
              <a:t>2 </a:t>
            </a:r>
            <a:r>
              <a:rPr lang="ru-RU" sz="1600" b="1" dirty="0" smtClean="0">
                <a:solidFill>
                  <a:srgbClr val="002060"/>
                </a:solidFill>
                <a:latin typeface="Times New Roman" pitchFamily="18" charset="0"/>
                <a:cs typeface="Times New Roman" pitchFamily="18" charset="0"/>
              </a:rPr>
              <a:t>бала </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Мә  </a:t>
            </a:r>
            <a:r>
              <a:rPr lang="ru-RU" sz="1600" dirty="0" err="1" smtClean="0">
                <a:solidFill>
                  <a:srgbClr val="002060"/>
                </a:solidFill>
                <a:latin typeface="Times New Roman" pitchFamily="18" charset="0"/>
                <a:cs typeface="Times New Roman" pitchFamily="18" charset="0"/>
              </a:rPr>
              <a:t>зур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матур</a:t>
            </a:r>
            <a:r>
              <a:rPr lang="ru-RU" sz="1600" dirty="0" smtClean="0">
                <a:solidFill>
                  <a:srgbClr val="002060"/>
                </a:solidFill>
                <a:latin typeface="Times New Roman" pitchFamily="18" charset="0"/>
                <a:cs typeface="Times New Roman" pitchFamily="18" charset="0"/>
              </a:rPr>
              <a:t>, чиста, </a:t>
            </a:r>
            <a:r>
              <a:rPr lang="ru-RU" sz="1600" dirty="0" err="1" smtClean="0">
                <a:solidFill>
                  <a:srgbClr val="002060"/>
                </a:solidFill>
                <a:latin typeface="Times New Roman" pitchFamily="18" charset="0"/>
                <a:cs typeface="Times New Roman" pitchFamily="18" charset="0"/>
              </a:rPr>
              <a:t>кызыл</a:t>
            </a:r>
            <a:r>
              <a:rPr lang="ru-RU" sz="1600" dirty="0" smtClean="0">
                <a:solidFill>
                  <a:srgbClr val="002060"/>
                </a:solidFill>
                <a:latin typeface="Times New Roman" pitchFamily="18" charset="0"/>
                <a:cs typeface="Times New Roman" pitchFamily="18" charset="0"/>
              </a:rPr>
              <a:t> туп.(</a:t>
            </a:r>
            <a:r>
              <a:rPr lang="ru-RU" sz="1600" dirty="0" smtClean="0">
                <a:solidFill>
                  <a:srgbClr val="002060"/>
                </a:solidFill>
                <a:latin typeface="Times New Roman" pitchFamily="18" charset="0"/>
                <a:cs typeface="Times New Roman" pitchFamily="18" charset="0"/>
              </a:rPr>
              <a:t>На, </a:t>
            </a:r>
            <a:r>
              <a:rPr lang="ru-RU" sz="1600" dirty="0" smtClean="0">
                <a:solidFill>
                  <a:srgbClr val="002060"/>
                </a:solidFill>
                <a:latin typeface="Times New Roman" pitchFamily="18" charset="0"/>
                <a:cs typeface="Times New Roman" pitchFamily="18" charset="0"/>
              </a:rPr>
              <a:t>большой, красивый, чистый, хороший мяч).</a:t>
            </a:r>
            <a:endParaRPr lang="ru-RU" sz="1600" dirty="0" smtClean="0">
              <a:solidFill>
                <a:srgbClr val="002060"/>
              </a:solidFill>
              <a:latin typeface="Times New Roman" pitchFamily="18" charset="0"/>
              <a:cs typeface="Times New Roman" pitchFamily="18" charset="0"/>
            </a:endParaRPr>
          </a:p>
          <a:p>
            <a:pPr>
              <a:buNone/>
            </a:pPr>
            <a:endParaRPr lang="ru-RU" dirty="0">
              <a:solidFill>
                <a:srgbClr val="002060"/>
              </a:solidFill>
            </a:endParaRPr>
          </a:p>
        </p:txBody>
      </p:sp>
      <p:pic>
        <p:nvPicPr>
          <p:cNvPr id="6" name="Picture 6" descr="https://pp.userapi.com/c834301/v834301697/ba7fc/-ngb7mN4yqE.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5720" y="1357298"/>
            <a:ext cx="2286016" cy="46805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7" name="Picture 8" descr="https://pp.userapi.com/c834400/v834400697/beab6/Cb3-GR2IWpo.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357950" y="928670"/>
            <a:ext cx="2444852" cy="48245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857488" y="428604"/>
            <a:ext cx="3500462" cy="5697559"/>
          </a:xfrm>
        </p:spPr>
        <p:txBody>
          <a:bodyPr>
            <a:normAutofit/>
          </a:bodyPr>
          <a:lstStyle/>
          <a:p>
            <a:pPr>
              <a:buNone/>
            </a:pPr>
            <a:r>
              <a:rPr lang="ru-RU" sz="1600" b="1" dirty="0" smtClean="0">
                <a:solidFill>
                  <a:srgbClr val="002060"/>
                </a:solidFill>
                <a:latin typeface="Times New Roman" pitchFamily="18" charset="0"/>
                <a:cs typeface="Times New Roman" pitchFamily="18" charset="0"/>
              </a:rPr>
              <a:t>Дидактик </a:t>
            </a:r>
            <a:r>
              <a:rPr lang="ru-RU" sz="1600" b="1" dirty="0" err="1" smtClean="0">
                <a:solidFill>
                  <a:srgbClr val="002060"/>
                </a:solidFill>
                <a:latin typeface="Times New Roman" pitchFamily="18" charset="0"/>
                <a:cs typeface="Times New Roman" pitchFamily="18" charset="0"/>
              </a:rPr>
              <a:t>уен</a:t>
            </a:r>
            <a:r>
              <a:rPr lang="ru-RU" sz="1600" b="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a:t>
            </a:r>
            <a:r>
              <a:rPr lang="ru-RU" sz="1600" b="1" dirty="0" err="1" smtClean="0">
                <a:solidFill>
                  <a:srgbClr val="002060"/>
                </a:solidFill>
                <a:latin typeface="Times New Roman" pitchFamily="18" charset="0"/>
                <a:cs typeface="Times New Roman" pitchFamily="18" charset="0"/>
              </a:rPr>
              <a:t>Әйе </a:t>
            </a:r>
            <a:r>
              <a:rPr lang="ru-RU" sz="1600" b="1" dirty="0" smtClean="0">
                <a:solidFill>
                  <a:srgbClr val="002060"/>
                </a:solidFill>
                <a:latin typeface="Times New Roman" pitchFamily="18" charset="0"/>
                <a:cs typeface="Times New Roman" pitchFamily="18" charset="0"/>
              </a:rPr>
              <a:t>– </a:t>
            </a:r>
            <a:r>
              <a:rPr lang="ru-RU" sz="1600" b="1" dirty="0" err="1" smtClean="0">
                <a:solidFill>
                  <a:srgbClr val="002060"/>
                </a:solidFill>
                <a:latin typeface="Times New Roman" pitchFamily="18" charset="0"/>
                <a:cs typeface="Times New Roman" pitchFamily="18" charset="0"/>
              </a:rPr>
              <a:t>Юк</a:t>
            </a:r>
            <a:r>
              <a:rPr lang="ru-RU" sz="1600" b="1" dirty="0" smtClean="0">
                <a:solidFill>
                  <a:srgbClr val="002060"/>
                </a:solidFill>
                <a:latin typeface="Times New Roman" pitchFamily="18" charset="0"/>
                <a:cs typeface="Times New Roman" pitchFamily="18" charset="0"/>
              </a:rPr>
              <a:t>»</a:t>
            </a:r>
            <a:endParaRPr lang="ru-RU" sz="1600" b="1" dirty="0" smtClean="0">
              <a:solidFill>
                <a:srgbClr val="002060"/>
              </a:solidFill>
              <a:latin typeface="Times New Roman" pitchFamily="18" charset="0"/>
              <a:cs typeface="Times New Roman" pitchFamily="18" charset="0"/>
            </a:endParaRPr>
          </a:p>
          <a:p>
            <a:pPr>
              <a:buNone/>
            </a:pPr>
            <a:endParaRPr lang="ru-RU" sz="1600" b="1" i="1" dirty="0" smtClean="0">
              <a:solidFill>
                <a:srgbClr val="002060"/>
              </a:solidFill>
              <a:latin typeface="Times New Roman" pitchFamily="18" charset="0"/>
              <a:cs typeface="Times New Roman" pitchFamily="18" charset="0"/>
            </a:endParaRPr>
          </a:p>
          <a:p>
            <a:pPr>
              <a:buNone/>
            </a:pPr>
            <a:r>
              <a:rPr lang="ru-RU" sz="1600" b="1" dirty="0" err="1" smtClean="0">
                <a:solidFill>
                  <a:srgbClr val="002060"/>
                </a:solidFill>
                <a:latin typeface="Times New Roman" pitchFamily="18" charset="0"/>
                <a:cs typeface="Times New Roman" pitchFamily="18" charset="0"/>
              </a:rPr>
              <a:t>Максат</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сүзлекне активлаштыру</a:t>
            </a:r>
            <a:r>
              <a:rPr lang="ru-RU" sz="1600" dirty="0" smtClean="0">
                <a:solidFill>
                  <a:srgbClr val="002060"/>
                </a:solidFill>
                <a:latin typeface="Times New Roman" pitchFamily="18" charset="0"/>
                <a:cs typeface="Times New Roman" pitchFamily="18" charset="0"/>
              </a:rPr>
              <a:t>, татар </a:t>
            </a:r>
            <a:r>
              <a:rPr lang="ru-RU" sz="1600" dirty="0" err="1" smtClean="0">
                <a:solidFill>
                  <a:srgbClr val="002060"/>
                </a:solidFill>
                <a:latin typeface="Times New Roman" pitchFamily="18" charset="0"/>
                <a:cs typeface="Times New Roman" pitchFamily="18" charset="0"/>
              </a:rPr>
              <a:t>телендә диалогны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үстерү</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Уен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барышы</a:t>
            </a:r>
            <a:r>
              <a:rPr lang="ru-RU" sz="1600" dirty="0" smtClean="0">
                <a:solidFill>
                  <a:srgbClr val="002060"/>
                </a:solidFill>
                <a:latin typeface="Times New Roman" pitchFamily="18" charset="0"/>
                <a:cs typeface="Times New Roman" pitchFamily="18" charset="0"/>
              </a:rPr>
              <a:t>:</a:t>
            </a:r>
          </a:p>
          <a:p>
            <a:pPr>
              <a:buNone/>
            </a:pPr>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молай</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pPr>
              <a:buNone/>
            </a:pPr>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Әйе.</a:t>
            </a:r>
            <a:r>
              <a:rPr lang="ru-RU" sz="1600" dirty="0" smtClean="0">
                <a:solidFill>
                  <a:srgbClr val="002060"/>
                </a:solidFill>
                <a:latin typeface="Times New Roman" pitchFamily="18" charset="0"/>
                <a:cs typeface="Times New Roman" pitchFamily="18" charset="0"/>
              </a:rPr>
              <a:t> Мин </a:t>
            </a:r>
            <a:r>
              <a:rPr lang="ru-RU" sz="1600" dirty="0" err="1" smtClean="0">
                <a:solidFill>
                  <a:srgbClr val="002060"/>
                </a:solidFill>
                <a:latin typeface="Times New Roman" pitchFamily="18" charset="0"/>
                <a:cs typeface="Times New Roman" pitchFamily="18" charset="0"/>
              </a:rPr>
              <a:t>молай</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pPr>
              <a:buNone/>
            </a:pPr>
            <a:r>
              <a:rPr lang="ru-RU" sz="1600" b="1" dirty="0" smtClean="0">
                <a:solidFill>
                  <a:srgbClr val="002060"/>
                </a:solidFill>
                <a:latin typeface="Times New Roman" pitchFamily="18" charset="0"/>
                <a:cs typeface="Times New Roman" pitchFamily="18" charset="0"/>
              </a:rPr>
              <a:t>1бала: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кыз</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(әби, бабай</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әти, әни</a:t>
            </a:r>
            <a:r>
              <a:rPr lang="ru-RU" sz="1600" dirty="0" smtClean="0">
                <a:solidFill>
                  <a:srgbClr val="002060"/>
                </a:solidFill>
                <a:latin typeface="Times New Roman" pitchFamily="18" charset="0"/>
                <a:cs typeface="Times New Roman" pitchFamily="18" charset="0"/>
              </a:rPr>
              <a:t>).</a:t>
            </a:r>
          </a:p>
          <a:p>
            <a:pPr>
              <a:buNone/>
            </a:pPr>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Әйе</a:t>
            </a:r>
            <a:r>
              <a:rPr lang="ru-RU" sz="1600" dirty="0" err="1"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мин </a:t>
            </a:r>
            <a:r>
              <a:rPr lang="ru-RU" sz="1600" dirty="0" err="1" smtClean="0">
                <a:solidFill>
                  <a:srgbClr val="002060"/>
                </a:solidFill>
                <a:latin typeface="Times New Roman" pitchFamily="18" charset="0"/>
                <a:cs typeface="Times New Roman" pitchFamily="18" charset="0"/>
              </a:rPr>
              <a:t>кыз</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pPr>
              <a:buNone/>
            </a:pPr>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Ильгина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молай</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pPr>
              <a:buNone/>
            </a:pPr>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Юк</a:t>
            </a:r>
            <a:r>
              <a:rPr lang="ru-RU" sz="1600"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мин </a:t>
            </a:r>
            <a:r>
              <a:rPr lang="ru-RU" sz="1600" dirty="0" err="1" smtClean="0">
                <a:solidFill>
                  <a:srgbClr val="002060"/>
                </a:solidFill>
                <a:latin typeface="Times New Roman" pitchFamily="18" charset="0"/>
                <a:cs typeface="Times New Roman" pitchFamily="18" charset="0"/>
              </a:rPr>
              <a:t>кыз</a:t>
            </a:r>
            <a:r>
              <a:rPr lang="ru-RU" sz="1600" dirty="0" smtClean="0">
                <a:solidFill>
                  <a:srgbClr val="002060"/>
                </a:solidFill>
                <a:latin typeface="Times New Roman" pitchFamily="18" charset="0"/>
                <a:cs typeface="Times New Roman" pitchFamily="18" charset="0"/>
              </a:rPr>
              <a:t>.</a:t>
            </a:r>
          </a:p>
          <a:p>
            <a:pPr>
              <a:buNone/>
            </a:pPr>
            <a:r>
              <a:rPr lang="ru-RU" sz="1600" b="1" dirty="0" smtClean="0">
                <a:solidFill>
                  <a:srgbClr val="002060"/>
                </a:solidFill>
                <a:latin typeface="Times New Roman" pitchFamily="18" charset="0"/>
                <a:cs typeface="Times New Roman" pitchFamily="18" charset="0"/>
              </a:rPr>
              <a:t>1бала: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Румиль</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кыз</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pPr>
              <a:buNone/>
            </a:pPr>
            <a:r>
              <a:rPr lang="ru-RU" sz="1600" b="1" dirty="0" smtClean="0">
                <a:solidFill>
                  <a:srgbClr val="002060"/>
                </a:solidFill>
                <a:latin typeface="Times New Roman" pitchFamily="18" charset="0"/>
                <a:cs typeface="Times New Roman" pitchFamily="18" charset="0"/>
              </a:rPr>
              <a:t>2бала:</a:t>
            </a:r>
            <a:r>
              <a:rPr lang="ru-RU" sz="1600" b="1"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Юк</a:t>
            </a:r>
            <a:r>
              <a:rPr lang="ru-RU" sz="1600" dirty="0" smtClean="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мин </a:t>
            </a:r>
            <a:r>
              <a:rPr lang="ru-RU" sz="1600" dirty="0" err="1" smtClean="0">
                <a:solidFill>
                  <a:srgbClr val="002060"/>
                </a:solidFill>
                <a:latin typeface="Times New Roman" pitchFamily="18" charset="0"/>
                <a:cs typeface="Times New Roman" pitchFamily="18" charset="0"/>
              </a:rPr>
              <a:t>молай</a:t>
            </a:r>
            <a:r>
              <a:rPr lang="ru-RU" sz="1600" dirty="0" smtClean="0">
                <a:solidFill>
                  <a:srgbClr val="002060"/>
                </a:solidFill>
                <a:latin typeface="Times New Roman" pitchFamily="18" charset="0"/>
                <a:cs typeface="Times New Roman" pitchFamily="18" charset="0"/>
              </a:rPr>
              <a:t>.</a:t>
            </a:r>
            <a:endParaRPr lang="ru-RU" sz="1600" dirty="0" smtClean="0">
              <a:solidFill>
                <a:srgbClr val="002060"/>
              </a:solidFill>
              <a:latin typeface="Times New Roman" pitchFamily="18" charset="0"/>
              <a:cs typeface="Times New Roman" pitchFamily="18" charset="0"/>
            </a:endParaRPr>
          </a:p>
          <a:p>
            <a:endParaRPr lang="ru-RU" sz="1600" dirty="0">
              <a:solidFill>
                <a:srgbClr val="002060"/>
              </a:solidFill>
              <a:latin typeface="Times New Roman" pitchFamily="18" charset="0"/>
              <a:cs typeface="Times New Roman" pitchFamily="18" charset="0"/>
            </a:endParaRPr>
          </a:p>
        </p:txBody>
      </p:sp>
      <p:pic>
        <p:nvPicPr>
          <p:cNvPr id="23554" name="Picture 2" descr="D:\Users\Admin\Desktop\kak-narisovat-malchika-pojetapno-karandashom-dlja-nachinajushhih-1.jpg"/>
          <p:cNvPicPr>
            <a:picLocks noChangeAspect="1" noChangeArrowheads="1"/>
          </p:cNvPicPr>
          <p:nvPr/>
        </p:nvPicPr>
        <p:blipFill>
          <a:blip r:embed="rId3"/>
          <a:srcRect/>
          <a:stretch>
            <a:fillRect/>
          </a:stretch>
        </p:blipFill>
        <p:spPr bwMode="auto">
          <a:xfrm>
            <a:off x="6500826" y="1142984"/>
            <a:ext cx="2286016" cy="435771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3555" name="Picture 3" descr="D:\Users\Admin\Desktop\k-chemu-snitsya-rebenok-devochka.jpg"/>
          <p:cNvPicPr>
            <a:picLocks noChangeAspect="1" noChangeArrowheads="1"/>
          </p:cNvPicPr>
          <p:nvPr/>
        </p:nvPicPr>
        <p:blipFill>
          <a:blip r:embed="rId4"/>
          <a:srcRect/>
          <a:stretch>
            <a:fillRect/>
          </a:stretch>
        </p:blipFill>
        <p:spPr bwMode="auto">
          <a:xfrm>
            <a:off x="285720" y="928670"/>
            <a:ext cx="2643206" cy="407194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http://www.pptbackgrounds.org/uploads/green-gradient-textures-powerpoint-background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https://pp.userapi.com/c840235/v840235697/7875e/EHf81BnhNpI.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20072" y="1556792"/>
            <a:ext cx="3528392" cy="49685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4104" name="Picture 8" descr="https://pp.userapi.com/c830408/v830408898/83683/B0ffA84wzgU.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4528" y="332656"/>
            <a:ext cx="3456384" cy="48245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75909145"/>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11342</TotalTime>
  <Words>254</Words>
  <Application>Microsoft Office PowerPoint</Application>
  <PresentationFormat>Экран (4:3)</PresentationFormat>
  <Paragraphs>60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Слайд 1</vt:lpstr>
      <vt:lpstr>Слайд 2</vt:lpstr>
      <vt:lpstr>Слайд 3</vt:lpstr>
      <vt:lpstr>Слайд 4</vt:lpstr>
      <vt:lpstr>Слайд 5</vt:lpstr>
      <vt:lpstr>Слайд 6</vt:lpstr>
      <vt:lpstr>  Дидактик уен: «Нинди төс» </vt:lpstr>
      <vt:lpstr>Слайд 8</vt:lpstr>
      <vt:lpstr>Слайд 9</vt:lpstr>
      <vt:lpstr>Слайд 10</vt:lpstr>
      <vt:lpstr>Лэпбук</vt:lpstr>
      <vt:lpstr>Слайд 12</vt:lpstr>
      <vt:lpstr>Слайд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46</cp:revision>
  <dcterms:created xsi:type="dcterms:W3CDTF">2018-02-16T11:41:03Z</dcterms:created>
  <dcterms:modified xsi:type="dcterms:W3CDTF">2020-11-21T19:17:34Z</dcterms:modified>
</cp:coreProperties>
</file>