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handoutMasterIdLst>
    <p:handoutMasterId r:id="rId17"/>
  </p:handoutMasterIdLst>
  <p:sldIdLst>
    <p:sldId id="268" r:id="rId2"/>
    <p:sldId id="288" r:id="rId3"/>
    <p:sldId id="290" r:id="rId4"/>
    <p:sldId id="294" r:id="rId5"/>
    <p:sldId id="295" r:id="rId6"/>
    <p:sldId id="273" r:id="rId7"/>
    <p:sldId id="296" r:id="rId8"/>
    <p:sldId id="274" r:id="rId9"/>
    <p:sldId id="280" r:id="rId10"/>
    <p:sldId id="281" r:id="rId11"/>
    <p:sldId id="275" r:id="rId12"/>
    <p:sldId id="276" r:id="rId13"/>
    <p:sldId id="284" r:id="rId14"/>
    <p:sldId id="286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386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6" d="100"/>
          <a:sy n="56" d="100"/>
        </p:scale>
        <p:origin x="-2886" y="-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4C4AF51-FA7D-413F-8E61-691F79AF97F0}" type="datetimeFigureOut">
              <a:rPr lang="ru-RU" smtClean="0"/>
              <a:t>17.01.2022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D184AA-DA19-44E6-A92E-247D408B23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501618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320EA5C-BD59-49ED-B939-A643B19B2E37}" type="datetimeFigureOut">
              <a:rPr lang="ru-RU" smtClean="0"/>
              <a:pPr/>
              <a:t>17.01.2022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58391B-F812-42D9-969D-4A42A62ECD4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66366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58391B-F812-42D9-969D-4A42A62ECD4F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58391B-F812-42D9-969D-4A42A62ECD4F}" type="slidenum">
              <a:rPr lang="ru-RU" smtClean="0"/>
              <a:pPr/>
              <a:t>11</a:t>
            </a:fld>
            <a:endParaRPr 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58391B-F812-42D9-969D-4A42A62ECD4F}" type="slidenum">
              <a:rPr lang="ru-RU" smtClean="0"/>
              <a:pPr/>
              <a:t>12</a:t>
            </a:fld>
            <a:endParaRPr lang="ru-RU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58391B-F812-42D9-969D-4A42A62ECD4F}" type="slidenum">
              <a:rPr lang="ru-RU" smtClean="0"/>
              <a:pPr/>
              <a:t>13</a:t>
            </a:fld>
            <a:endParaRPr lang="ru-RU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58391B-F812-42D9-969D-4A42A62ECD4F}" type="slidenum">
              <a:rPr lang="ru-RU" smtClean="0"/>
              <a:pPr/>
              <a:t>14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58391B-F812-42D9-969D-4A42A62ECD4F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58391B-F812-42D9-969D-4A42A62ECD4F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58391B-F812-42D9-969D-4A42A62ECD4F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58391B-F812-42D9-969D-4A42A62ECD4F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58391B-F812-42D9-969D-4A42A62ECD4F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58391B-F812-42D9-969D-4A42A62ECD4F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58391B-F812-42D9-969D-4A42A62ECD4F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58391B-F812-42D9-969D-4A42A62ECD4F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9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42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4" y="4406904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4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4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1" y="1600204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4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1" y="1600204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1" y="635635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17.01.2022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4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8" name="Picture 4" descr="http://art2part.ru/wp-content/uploads/2011/03/art2part_ru-stage-2ff3fgg.jpg"/>
          <p:cNvPicPr>
            <a:picLocks noChangeAspect="1" noChangeArrowheads="1"/>
          </p:cNvPicPr>
          <p:nvPr/>
        </p:nvPicPr>
        <p:blipFill>
          <a:blip r:embed="rId2"/>
          <a:srcRect l="4592" t="17500" r="4379" b="10000"/>
          <a:stretch>
            <a:fillRect/>
          </a:stretch>
        </p:blipFill>
        <p:spPr bwMode="auto">
          <a:xfrm>
            <a:off x="0" y="-1"/>
            <a:ext cx="9144000" cy="6882233"/>
          </a:xfrm>
          <a:prstGeom prst="rect">
            <a:avLst/>
          </a:prstGeom>
          <a:noFill/>
        </p:spPr>
      </p:pic>
      <p:pic>
        <p:nvPicPr>
          <p:cNvPr id="3" name="Picture 6" descr="общение Блог Тигра и Кролика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1419782">
            <a:off x="271351" y="176353"/>
            <a:ext cx="2175397" cy="2235203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357158" y="2357430"/>
            <a:ext cx="8501122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FFFF00"/>
                </a:solidFill>
                <a:latin typeface="Monotype Corsiva" pitchFamily="66" charset="0"/>
              </a:rPr>
              <a:t>Приобщение детей дошкольного возраста к национальной культуре татарского народа через театрализованную деятельность</a:t>
            </a:r>
            <a:endParaRPr lang="ru-RU" sz="4400" b="1" dirty="0">
              <a:solidFill>
                <a:srgbClr val="FFFF00"/>
              </a:solidFill>
              <a:latin typeface="Monotype Corsiva" pitchFamily="66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547664" y="5517232"/>
            <a:ext cx="623904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Выполнили:Гараева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Лейсан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Миннуровна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-воспитатель по </a:t>
            </a:r>
          </a:p>
          <a:p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обучению родному языку</a:t>
            </a:r>
          </a:p>
          <a:p>
            <a:r>
              <a:rPr lang="ru-RU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Бикмухаметова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Лиана </a:t>
            </a:r>
            <a:r>
              <a:rPr lang="ru-RU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Раисовна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-воспитатель.</a:t>
            </a:r>
          </a:p>
          <a:p>
            <a:endParaRPr lang="ru-RU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   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643174" y="428604"/>
            <a:ext cx="47149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МБДОУ №2 «Теремок»</a:t>
            </a:r>
            <a:endParaRPr lang="ru-RU" sz="3200" b="1" dirty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Абстрактные Векторные Фоны #64 - Векторный клипарт &quot; ALLDAY - народный сайт о дизайне"/>
          <p:cNvPicPr>
            <a:picLocks noChangeAspect="1" noChangeArrowheads="1"/>
          </p:cNvPicPr>
          <p:nvPr/>
        </p:nvPicPr>
        <p:blipFill>
          <a:blip r:embed="rId3"/>
          <a:srcRect b="10000"/>
          <a:stretch>
            <a:fillRect/>
          </a:stretch>
        </p:blipFill>
        <p:spPr bwMode="auto">
          <a:xfrm>
            <a:off x="0" y="0"/>
            <a:ext cx="4572001" cy="3429000"/>
          </a:xfrm>
          <a:prstGeom prst="rect">
            <a:avLst/>
          </a:prstGeom>
          <a:noFill/>
        </p:spPr>
      </p:pic>
      <p:pic>
        <p:nvPicPr>
          <p:cNvPr id="4" name="Picture 4" descr="Абстрактные Векторные Фоны #64 - Векторный клипарт &quot; ALLDAY - народный сайт о дизайне"/>
          <p:cNvPicPr>
            <a:picLocks noChangeAspect="1" noChangeArrowheads="1"/>
          </p:cNvPicPr>
          <p:nvPr/>
        </p:nvPicPr>
        <p:blipFill>
          <a:blip r:embed="rId3"/>
          <a:srcRect b="10000"/>
          <a:stretch>
            <a:fillRect/>
          </a:stretch>
        </p:blipFill>
        <p:spPr bwMode="auto">
          <a:xfrm>
            <a:off x="4572001" y="0"/>
            <a:ext cx="4572001" cy="3429000"/>
          </a:xfrm>
          <a:prstGeom prst="rect">
            <a:avLst/>
          </a:prstGeom>
          <a:noFill/>
        </p:spPr>
      </p:pic>
      <p:pic>
        <p:nvPicPr>
          <p:cNvPr id="5" name="Picture 4" descr="Абстрактные Векторные Фоны #64 - Векторный клипарт &quot; ALLDAY - народный сайт о дизайне"/>
          <p:cNvPicPr>
            <a:picLocks noChangeAspect="1" noChangeArrowheads="1"/>
          </p:cNvPicPr>
          <p:nvPr/>
        </p:nvPicPr>
        <p:blipFill>
          <a:blip r:embed="rId3"/>
          <a:srcRect b="10000"/>
          <a:stretch>
            <a:fillRect/>
          </a:stretch>
        </p:blipFill>
        <p:spPr bwMode="auto">
          <a:xfrm>
            <a:off x="2" y="3429000"/>
            <a:ext cx="4572001" cy="3429000"/>
          </a:xfrm>
          <a:prstGeom prst="rect">
            <a:avLst/>
          </a:prstGeom>
          <a:noFill/>
        </p:spPr>
      </p:pic>
      <p:pic>
        <p:nvPicPr>
          <p:cNvPr id="6" name="Picture 4" descr="Абстрактные Векторные Фоны #64 - Векторный клипарт &quot; ALLDAY - народный сайт о дизайне"/>
          <p:cNvPicPr>
            <a:picLocks noChangeAspect="1" noChangeArrowheads="1"/>
          </p:cNvPicPr>
          <p:nvPr/>
        </p:nvPicPr>
        <p:blipFill>
          <a:blip r:embed="rId3"/>
          <a:srcRect b="10000"/>
          <a:stretch>
            <a:fillRect/>
          </a:stretch>
        </p:blipFill>
        <p:spPr bwMode="auto">
          <a:xfrm>
            <a:off x="4572001" y="3429000"/>
            <a:ext cx="4572001" cy="3429000"/>
          </a:xfrm>
          <a:prstGeom prst="rect">
            <a:avLst/>
          </a:prstGeom>
          <a:noFill/>
        </p:spPr>
      </p:pic>
      <p:sp>
        <p:nvSpPr>
          <p:cNvPr id="7" name="Скругленный прямоугольник 6"/>
          <p:cNvSpPr/>
          <p:nvPr/>
        </p:nvSpPr>
        <p:spPr>
          <a:xfrm>
            <a:off x="500034" y="428604"/>
            <a:ext cx="8215370" cy="6072230"/>
          </a:xfrm>
          <a:prstGeom prst="roundRect">
            <a:avLst/>
          </a:prstGeom>
          <a:ln>
            <a:solidFill>
              <a:srgbClr val="7030A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400" i="1" dirty="0" err="1">
                <a:latin typeface="Times New Roman" pitchFamily="18" charset="0"/>
                <a:cs typeface="Times New Roman" pitchFamily="18" charset="0"/>
              </a:rPr>
              <a:t>Бүреләр</a:t>
            </a:r>
            <a:r>
              <a:rPr lang="ru-RU" sz="14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i="1" dirty="0" err="1">
                <a:latin typeface="Times New Roman" pitchFamily="18" charset="0"/>
                <a:cs typeface="Times New Roman" pitchFamily="18" charset="0"/>
              </a:rPr>
              <a:t>җырлый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Әй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дускайлар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дускайлар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Кемнәр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килгәннәр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безгә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Кәҗә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белән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сарык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ич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бу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Әйдә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узыгыз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түргә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Алларын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да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алырбыз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Гөлләрен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дә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алырбыз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Күңелебезгә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кем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ошаса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Шуны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сайлап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алырбыз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1400" b="1" dirty="0" err="1">
                <a:latin typeface="Times New Roman" pitchFamily="18" charset="0"/>
                <a:cs typeface="Times New Roman" pitchFamily="18" charset="0"/>
              </a:rPr>
              <a:t>Кәҗә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err="1">
                <a:latin typeface="Times New Roman" pitchFamily="18" charset="0"/>
                <a:cs typeface="Times New Roman" pitchFamily="18" charset="0"/>
              </a:rPr>
              <a:t>белән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err="1">
                <a:latin typeface="Times New Roman" pitchFamily="18" charset="0"/>
                <a:cs typeface="Times New Roman" pitchFamily="18" charset="0"/>
              </a:rPr>
              <a:t>Сарык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1400" i="1" dirty="0" err="1">
                <a:latin typeface="Times New Roman" pitchFamily="18" charset="0"/>
                <a:cs typeface="Times New Roman" pitchFamily="18" charset="0"/>
              </a:rPr>
              <a:t>куркынып</a:t>
            </a:r>
            <a:r>
              <a:rPr lang="ru-RU" sz="1400" i="1" dirty="0">
                <a:latin typeface="Times New Roman" pitchFamily="18" charset="0"/>
                <a:cs typeface="Times New Roman" pitchFamily="18" charset="0"/>
              </a:rPr>
              <a:t>).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Юк-юк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, ә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бездә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ит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бар.</a:t>
            </a:r>
          </a:p>
          <a:p>
            <a:r>
              <a:rPr lang="ru-RU" sz="1400" b="1" dirty="0" err="1">
                <a:latin typeface="Times New Roman" pitchFamily="18" charset="0"/>
                <a:cs typeface="Times New Roman" pitchFamily="18" charset="0"/>
              </a:rPr>
              <a:t>Кәҗә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Сарык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чыгар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теге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бүре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башын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1400" b="1" dirty="0" err="1">
                <a:latin typeface="Times New Roman" pitchFamily="18" charset="0"/>
                <a:cs typeface="Times New Roman" pitchFamily="18" charset="0"/>
              </a:rPr>
              <a:t>Сарык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Кайсысын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r>
              <a:rPr lang="ru-RU" sz="1400" b="1" dirty="0" err="1">
                <a:latin typeface="Times New Roman" pitchFamily="18" charset="0"/>
                <a:cs typeface="Times New Roman" pitchFamily="18" charset="0"/>
              </a:rPr>
              <a:t>Кәҗә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. 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Беренчесен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1400" b="1" dirty="0" err="1">
                <a:latin typeface="Times New Roman" pitchFamily="18" charset="0"/>
                <a:cs typeface="Times New Roman" pitchFamily="18" charset="0"/>
              </a:rPr>
              <a:t>Сарык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Менә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сезгә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бүре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башы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1400" b="1" dirty="0" err="1">
                <a:latin typeface="Times New Roman" pitchFamily="18" charset="0"/>
                <a:cs typeface="Times New Roman" pitchFamily="18" charset="0"/>
              </a:rPr>
              <a:t>Кәҗә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Юк-юк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зурысын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бир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1400" b="1" dirty="0" err="1">
                <a:latin typeface="Times New Roman" pitchFamily="18" charset="0"/>
                <a:cs typeface="Times New Roman" pitchFamily="18" charset="0"/>
              </a:rPr>
              <a:t>Сарык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Менә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бик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зурысы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1400" i="1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400" i="1" dirty="0" err="1">
                <a:latin typeface="Times New Roman" pitchFamily="18" charset="0"/>
                <a:cs typeface="Times New Roman" pitchFamily="18" charset="0"/>
              </a:rPr>
              <a:t>Бүреләр</a:t>
            </a:r>
            <a:r>
              <a:rPr lang="ru-RU" sz="14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i="1" dirty="0" err="1">
                <a:latin typeface="Times New Roman" pitchFamily="18" charset="0"/>
                <a:cs typeface="Times New Roman" pitchFamily="18" charset="0"/>
              </a:rPr>
              <a:t>куркыша</a:t>
            </a:r>
            <a:r>
              <a:rPr lang="ru-RU" sz="1400" i="1" dirty="0">
                <a:latin typeface="Times New Roman" pitchFamily="18" charset="0"/>
                <a:cs typeface="Times New Roman" pitchFamily="18" charset="0"/>
              </a:rPr>
              <a:t>).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r>
              <a:rPr lang="en-US" sz="1400" b="1" dirty="0">
                <a:latin typeface="Times New Roman" pitchFamily="18" charset="0"/>
                <a:cs typeface="Times New Roman" pitchFamily="18" charset="0"/>
              </a:rPr>
              <a:t>I </a:t>
            </a:r>
            <a:r>
              <a:rPr lang="ru-RU" sz="1400" b="1" dirty="0" err="1">
                <a:latin typeface="Times New Roman" pitchFamily="18" charset="0"/>
                <a:cs typeface="Times New Roman" pitchFamily="18" charset="0"/>
              </a:rPr>
              <a:t>бүре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. Мин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хәзер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су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алып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киләм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1400" i="1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400" i="1" dirty="0" err="1">
                <a:latin typeface="Times New Roman" pitchFamily="18" charset="0"/>
                <a:cs typeface="Times New Roman" pitchFamily="18" charset="0"/>
              </a:rPr>
              <a:t>Китә</a:t>
            </a:r>
            <a:r>
              <a:rPr lang="ru-RU" sz="1400" i="1" dirty="0">
                <a:latin typeface="Times New Roman" pitchFamily="18" charset="0"/>
                <a:cs typeface="Times New Roman" pitchFamily="18" charset="0"/>
              </a:rPr>
              <a:t>).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1400" b="1" dirty="0">
                <a:latin typeface="Times New Roman" pitchFamily="18" charset="0"/>
                <a:cs typeface="Times New Roman" pitchFamily="18" charset="0"/>
              </a:rPr>
              <a:t>II </a:t>
            </a:r>
            <a:r>
              <a:rPr lang="ru-RU" sz="1400" b="1" dirty="0" err="1">
                <a:latin typeface="Times New Roman" pitchFamily="18" charset="0"/>
                <a:cs typeface="Times New Roman" pitchFamily="18" charset="0"/>
              </a:rPr>
              <a:t>бүре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 Мин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утын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алып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киләм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400" i="1" dirty="0" err="1">
                <a:latin typeface="Times New Roman" pitchFamily="18" charset="0"/>
                <a:cs typeface="Times New Roman" pitchFamily="18" charset="0"/>
              </a:rPr>
              <a:t>Китә</a:t>
            </a:r>
            <a:r>
              <a:rPr lang="ru-RU" sz="1400" i="1" dirty="0">
                <a:latin typeface="Times New Roman" pitchFamily="18" charset="0"/>
                <a:cs typeface="Times New Roman" pitchFamily="18" charset="0"/>
              </a:rPr>
              <a:t>).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1400" b="1" dirty="0">
                <a:latin typeface="Times New Roman" pitchFamily="18" charset="0"/>
                <a:cs typeface="Times New Roman" pitchFamily="18" charset="0"/>
              </a:rPr>
              <a:t>III – IV </a:t>
            </a:r>
            <a:r>
              <a:rPr lang="ru-RU" sz="1400" b="1" dirty="0" err="1">
                <a:latin typeface="Times New Roman" pitchFamily="18" charset="0"/>
                <a:cs typeface="Times New Roman" pitchFamily="18" charset="0"/>
              </a:rPr>
              <a:t>бүре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. Без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аларга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булышабыз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1400" i="1" dirty="0" err="1">
                <a:latin typeface="Times New Roman" pitchFamily="18" charset="0"/>
                <a:cs typeface="Times New Roman" pitchFamily="18" charset="0"/>
              </a:rPr>
              <a:t>Китәләр</a:t>
            </a:r>
            <a:r>
              <a:rPr lang="ru-RU" sz="1400" i="1" dirty="0">
                <a:latin typeface="Times New Roman" pitchFamily="18" charset="0"/>
                <a:cs typeface="Times New Roman" pitchFamily="18" charset="0"/>
              </a:rPr>
              <a:t>).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400" i="1" dirty="0" err="1">
                <a:latin typeface="Times New Roman" pitchFamily="18" charset="0"/>
                <a:cs typeface="Times New Roman" pitchFamily="18" charset="0"/>
              </a:rPr>
              <a:t>Кәҗә</a:t>
            </a:r>
            <a:r>
              <a:rPr lang="ru-RU" sz="14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i="1" dirty="0" err="1">
                <a:latin typeface="Times New Roman" pitchFamily="18" charset="0"/>
                <a:cs typeface="Times New Roman" pitchFamily="18" charset="0"/>
              </a:rPr>
              <a:t>белән</a:t>
            </a:r>
            <a:r>
              <a:rPr lang="ru-RU" sz="14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i="1" dirty="0" err="1">
                <a:latin typeface="Times New Roman" pitchFamily="18" charset="0"/>
                <a:cs typeface="Times New Roman" pitchFamily="18" charset="0"/>
              </a:rPr>
              <a:t>Сарык</a:t>
            </a:r>
            <a:r>
              <a:rPr lang="ru-RU" sz="14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i="1" dirty="0" err="1">
                <a:latin typeface="Times New Roman" pitchFamily="18" charset="0"/>
                <a:cs typeface="Times New Roman" pitchFamily="18" charset="0"/>
              </a:rPr>
              <a:t>ут</a:t>
            </a:r>
            <a:r>
              <a:rPr lang="ru-RU" sz="14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i="1" dirty="0" err="1">
                <a:latin typeface="Times New Roman" pitchFamily="18" charset="0"/>
                <a:cs typeface="Times New Roman" pitchFamily="18" charset="0"/>
              </a:rPr>
              <a:t>янында</a:t>
            </a:r>
            <a:r>
              <a:rPr lang="ru-RU" sz="1400" i="1" dirty="0">
                <a:latin typeface="Times New Roman" pitchFamily="18" charset="0"/>
                <a:cs typeface="Times New Roman" pitchFamily="18" charset="0"/>
              </a:rPr>
              <a:t>).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b="1" dirty="0" err="1">
                <a:latin typeface="Times New Roman" pitchFamily="18" charset="0"/>
                <a:cs typeface="Times New Roman" pitchFamily="18" charset="0"/>
              </a:rPr>
              <a:t>Кәҗә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. Их,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дустым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әйбәт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булды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Качтылар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1400" b="1" dirty="0" err="1">
                <a:latin typeface="Times New Roman" pitchFamily="18" charset="0"/>
                <a:cs typeface="Times New Roman" pitchFamily="18" charset="0"/>
              </a:rPr>
              <a:t>Сарык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Әйдә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дустым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Ботканы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ашыйк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бик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тәмле</a:t>
            </a:r>
            <a:r>
              <a:rPr lang="ru-RU" sz="800" dirty="0"/>
              <a:t>.</a:t>
            </a:r>
          </a:p>
        </p:txBody>
      </p:sp>
      <p:sp>
        <p:nvSpPr>
          <p:cNvPr id="9" name="Rectangle 1"/>
          <p:cNvSpPr>
            <a:spLocks noChangeArrowheads="1"/>
          </p:cNvSpPr>
          <p:nvPr/>
        </p:nvSpPr>
        <p:spPr bwMode="auto">
          <a:xfrm>
            <a:off x="4786314" y="1290379"/>
            <a:ext cx="3357586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1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000100" y="3429000"/>
            <a:ext cx="34290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ru-RU" sz="1400" b="1" dirty="0" smtClean="0">
              <a:solidFill>
                <a:srgbClr val="00206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endParaRPr lang="ru-RU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Абстрактные Векторные Фоны #64 - Векторный клипарт &quot; ALLDAY - народный сайт о дизайне"/>
          <p:cNvPicPr>
            <a:picLocks noChangeAspect="1" noChangeArrowheads="1"/>
          </p:cNvPicPr>
          <p:nvPr/>
        </p:nvPicPr>
        <p:blipFill>
          <a:blip r:embed="rId3"/>
          <a:srcRect b="10000"/>
          <a:stretch>
            <a:fillRect/>
          </a:stretch>
        </p:blipFill>
        <p:spPr bwMode="auto">
          <a:xfrm>
            <a:off x="0" y="0"/>
            <a:ext cx="4572001" cy="3429000"/>
          </a:xfrm>
          <a:prstGeom prst="rect">
            <a:avLst/>
          </a:prstGeom>
          <a:noFill/>
        </p:spPr>
      </p:pic>
      <p:pic>
        <p:nvPicPr>
          <p:cNvPr id="4" name="Picture 4" descr="Абстрактные Векторные Фоны #64 - Векторный клипарт &quot; ALLDAY - народный сайт о дизайне"/>
          <p:cNvPicPr>
            <a:picLocks noChangeAspect="1" noChangeArrowheads="1"/>
          </p:cNvPicPr>
          <p:nvPr/>
        </p:nvPicPr>
        <p:blipFill>
          <a:blip r:embed="rId3"/>
          <a:srcRect b="10000"/>
          <a:stretch>
            <a:fillRect/>
          </a:stretch>
        </p:blipFill>
        <p:spPr bwMode="auto">
          <a:xfrm>
            <a:off x="4572001" y="0"/>
            <a:ext cx="4572001" cy="3429000"/>
          </a:xfrm>
          <a:prstGeom prst="rect">
            <a:avLst/>
          </a:prstGeom>
          <a:noFill/>
        </p:spPr>
      </p:pic>
      <p:pic>
        <p:nvPicPr>
          <p:cNvPr id="5" name="Picture 4" descr="Абстрактные Векторные Фоны #64 - Векторный клипарт &quot; ALLDAY - народный сайт о дизайне"/>
          <p:cNvPicPr>
            <a:picLocks noChangeAspect="1" noChangeArrowheads="1"/>
          </p:cNvPicPr>
          <p:nvPr/>
        </p:nvPicPr>
        <p:blipFill>
          <a:blip r:embed="rId3"/>
          <a:srcRect b="10000"/>
          <a:stretch>
            <a:fillRect/>
          </a:stretch>
        </p:blipFill>
        <p:spPr bwMode="auto">
          <a:xfrm>
            <a:off x="2" y="3429000"/>
            <a:ext cx="4572001" cy="3429000"/>
          </a:xfrm>
          <a:prstGeom prst="rect">
            <a:avLst/>
          </a:prstGeom>
          <a:noFill/>
        </p:spPr>
      </p:pic>
      <p:pic>
        <p:nvPicPr>
          <p:cNvPr id="6" name="Picture 4" descr="Абстрактные Векторные Фоны #64 - Векторный клипарт &quot; ALLDAY - народный сайт о дизайне"/>
          <p:cNvPicPr>
            <a:picLocks noChangeAspect="1" noChangeArrowheads="1"/>
          </p:cNvPicPr>
          <p:nvPr/>
        </p:nvPicPr>
        <p:blipFill>
          <a:blip r:embed="rId3"/>
          <a:srcRect b="10000"/>
          <a:stretch>
            <a:fillRect/>
          </a:stretch>
        </p:blipFill>
        <p:spPr bwMode="auto">
          <a:xfrm>
            <a:off x="4572001" y="3429000"/>
            <a:ext cx="4572001" cy="3429000"/>
          </a:xfrm>
          <a:prstGeom prst="rect">
            <a:avLst/>
          </a:prstGeom>
          <a:noFill/>
        </p:spPr>
      </p:pic>
      <p:sp>
        <p:nvSpPr>
          <p:cNvPr id="7" name="Скругленный прямоугольник 6"/>
          <p:cNvSpPr/>
          <p:nvPr/>
        </p:nvSpPr>
        <p:spPr>
          <a:xfrm>
            <a:off x="500034" y="428604"/>
            <a:ext cx="8215370" cy="6072230"/>
          </a:xfrm>
          <a:prstGeom prst="roundRect">
            <a:avLst/>
          </a:prstGeom>
          <a:ln>
            <a:solidFill>
              <a:srgbClr val="7030A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t-RU" sz="8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4" name="Picture 2" descr="E:\семинар по УМК2022\тат танцы\IMG-20210426-WA001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3464" y="1714500"/>
            <a:ext cx="3643312" cy="37753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5" name="Picture 3" descr="E:\семинар по УМК2022\тат танцы\IMG-20210426-WA001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635" y="1714501"/>
            <a:ext cx="3535325" cy="3775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Абстрактные Векторные Фоны #64 - Векторный клипарт &quot; ALLDAY - народный сайт о дизайне"/>
          <p:cNvPicPr>
            <a:picLocks noChangeAspect="1" noChangeArrowheads="1"/>
          </p:cNvPicPr>
          <p:nvPr/>
        </p:nvPicPr>
        <p:blipFill>
          <a:blip r:embed="rId3"/>
          <a:srcRect b="10000"/>
          <a:stretch>
            <a:fillRect/>
          </a:stretch>
        </p:blipFill>
        <p:spPr bwMode="auto">
          <a:xfrm>
            <a:off x="0" y="0"/>
            <a:ext cx="4572001" cy="3429000"/>
          </a:xfrm>
          <a:prstGeom prst="rect">
            <a:avLst/>
          </a:prstGeom>
          <a:noFill/>
        </p:spPr>
      </p:pic>
      <p:pic>
        <p:nvPicPr>
          <p:cNvPr id="4" name="Picture 4" descr="Абстрактные Векторные Фоны #64 - Векторный клипарт &quot; ALLDAY - народный сайт о дизайне"/>
          <p:cNvPicPr>
            <a:picLocks noChangeAspect="1" noChangeArrowheads="1"/>
          </p:cNvPicPr>
          <p:nvPr/>
        </p:nvPicPr>
        <p:blipFill>
          <a:blip r:embed="rId3"/>
          <a:srcRect b="10000"/>
          <a:stretch>
            <a:fillRect/>
          </a:stretch>
        </p:blipFill>
        <p:spPr bwMode="auto">
          <a:xfrm>
            <a:off x="4572001" y="0"/>
            <a:ext cx="4572001" cy="3429000"/>
          </a:xfrm>
          <a:prstGeom prst="rect">
            <a:avLst/>
          </a:prstGeom>
          <a:noFill/>
        </p:spPr>
      </p:pic>
      <p:pic>
        <p:nvPicPr>
          <p:cNvPr id="5" name="Picture 4" descr="Абстрактные Векторные Фоны #64 - Векторный клипарт &quot; ALLDAY - народный сайт о дизайне"/>
          <p:cNvPicPr>
            <a:picLocks noChangeAspect="1" noChangeArrowheads="1"/>
          </p:cNvPicPr>
          <p:nvPr/>
        </p:nvPicPr>
        <p:blipFill>
          <a:blip r:embed="rId3"/>
          <a:srcRect b="10000"/>
          <a:stretch>
            <a:fillRect/>
          </a:stretch>
        </p:blipFill>
        <p:spPr bwMode="auto">
          <a:xfrm>
            <a:off x="2" y="3429000"/>
            <a:ext cx="4572001" cy="3429000"/>
          </a:xfrm>
          <a:prstGeom prst="rect">
            <a:avLst/>
          </a:prstGeom>
          <a:noFill/>
        </p:spPr>
      </p:pic>
      <p:pic>
        <p:nvPicPr>
          <p:cNvPr id="6" name="Picture 4" descr="Абстрактные Векторные Фоны #64 - Векторный клипарт &quot; ALLDAY - народный сайт о дизайне"/>
          <p:cNvPicPr>
            <a:picLocks noChangeAspect="1" noChangeArrowheads="1"/>
          </p:cNvPicPr>
          <p:nvPr/>
        </p:nvPicPr>
        <p:blipFill>
          <a:blip r:embed="rId3"/>
          <a:srcRect b="10000"/>
          <a:stretch>
            <a:fillRect/>
          </a:stretch>
        </p:blipFill>
        <p:spPr bwMode="auto">
          <a:xfrm>
            <a:off x="4572001" y="3429000"/>
            <a:ext cx="4572001" cy="3429000"/>
          </a:xfrm>
          <a:prstGeom prst="rect">
            <a:avLst/>
          </a:prstGeom>
          <a:noFill/>
        </p:spPr>
      </p:pic>
      <p:sp>
        <p:nvSpPr>
          <p:cNvPr id="7" name="Скругленный прямоугольник 6"/>
          <p:cNvSpPr/>
          <p:nvPr/>
        </p:nvSpPr>
        <p:spPr>
          <a:xfrm>
            <a:off x="500034" y="428604"/>
            <a:ext cx="8215370" cy="6072230"/>
          </a:xfrm>
          <a:prstGeom prst="roundRect">
            <a:avLst/>
          </a:prstGeom>
          <a:ln>
            <a:solidFill>
              <a:srgbClr val="7030A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t-RU" sz="8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Rectangle 1"/>
          <p:cNvSpPr>
            <a:spLocks noChangeArrowheads="1"/>
          </p:cNvSpPr>
          <p:nvPr/>
        </p:nvSpPr>
        <p:spPr bwMode="auto">
          <a:xfrm>
            <a:off x="785786" y="713226"/>
            <a:ext cx="2428892" cy="5047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3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tt-RU" sz="14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Исәнмесез-саумысыз,</a:t>
            </a:r>
            <a:endParaRPr kumimoji="0" lang="ru-RU" sz="1400" b="1" i="1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14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Нигә кәҗә саумыйсыз?</a:t>
            </a:r>
            <a:endParaRPr kumimoji="0" lang="ru-RU" sz="1400" b="1" i="1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14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Әтәчегез күкәй салган,</a:t>
            </a:r>
            <a:endParaRPr kumimoji="0" lang="ru-RU" sz="1400" b="1" i="1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14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Нигә чыгып алмыйсыз.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1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tt-RU" sz="14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Ике сарык юлга чыккан,</a:t>
            </a:r>
            <a:endParaRPr kumimoji="0" lang="ru-RU" sz="1400" b="1" i="1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14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Кулларында чемодан.</a:t>
            </a:r>
            <a:endParaRPr kumimoji="0" lang="ru-RU" sz="1400" b="1" i="1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14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Иреннәрен буяганнар,</a:t>
            </a:r>
            <a:endParaRPr kumimoji="0" lang="ru-RU" sz="1400" b="1" i="1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14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Ә битләре юмаган.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1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400" b="1" i="1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Көзгегә</a:t>
            </a: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tt-RU" sz="14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карыйм</a:t>
            </a: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400" b="1" i="1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әле,</a:t>
            </a:r>
            <a:endParaRPr kumimoji="0" lang="ru-RU" sz="1400" b="1" i="1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1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Чәчемне</a:t>
            </a: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tt-RU" sz="14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тарыйм</a:t>
            </a: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400" b="1" i="1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әле</a:t>
            </a:r>
            <a:r>
              <a:rPr kumimoji="0" lang="tt-RU" sz="14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1400" b="1" i="1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1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Әбиләргә</a:t>
            </a: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tt-RU" sz="14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бер атнага,</a:t>
            </a:r>
            <a:endParaRPr kumimoji="0" lang="ru-RU" sz="1400" b="1" i="1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14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Кунакка барыйм</a:t>
            </a: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400" b="1" i="1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әле.</a:t>
            </a:r>
            <a:endParaRPr kumimoji="0" lang="ru-RU" sz="1400" b="1" i="1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1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tt-RU" sz="14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Аягымда кызыл яулык</a:t>
            </a: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14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Башларымда чабата.</a:t>
            </a:r>
            <a:endParaRPr kumimoji="0" lang="ru-RU" sz="1400" b="1" i="1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1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Җәйнең </a:t>
            </a: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эссе </a:t>
            </a:r>
            <a:r>
              <a:rPr kumimoji="0" lang="ru-RU" sz="1400" b="1" i="1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көннәрендә</a:t>
            </a:r>
            <a:r>
              <a:rPr kumimoji="0" lang="tt-RU" sz="14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</a:t>
            </a:r>
            <a:endParaRPr kumimoji="0" lang="ru-RU" sz="1400" b="1" i="1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14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Аягым карга бата</a:t>
            </a: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1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1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(Кызлар көлешәләр).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286248" y="4214818"/>
            <a:ext cx="40005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т</a:t>
            </a:r>
            <a:endParaRPr lang="ru-RU" dirty="0"/>
          </a:p>
        </p:txBody>
      </p:sp>
      <p:sp>
        <p:nvSpPr>
          <p:cNvPr id="12" name="Rectangle 2"/>
          <p:cNvSpPr>
            <a:spLocks noChangeArrowheads="1"/>
          </p:cNvSpPr>
          <p:nvPr/>
        </p:nvSpPr>
        <p:spPr bwMode="auto">
          <a:xfrm>
            <a:off x="3428992" y="3500438"/>
            <a:ext cx="5286412" cy="289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1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Урамнан  гармун тавышы ишетелә.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1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Ишек шакыйлар.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1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Кызлар: Гармун тавышы, гармун тавышы.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1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Кыз:Егетләр килде, егетләр килде.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1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Кызлар тыз-быз килешәләр. Киемнәрен төзәтәләр. Көзге каршында мәж киләләр.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1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2-тәрбияче: Безнең монда җыелганны 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1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Әллә кайдан белгәннәр.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1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Егетләр: Кызлар, аулак өйгә кертегез әле?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1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1-тәрбияче: Кертәбезме?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1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Алинә: Юк-юк, әби егетләрне кертергә кушмады.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1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1-2 тәрбияче: Ярый инде керсеннәр.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1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Кызлар барысы бергә:  Керсеннәр инде, керсеннәр.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218" name="Picture 2" descr="E:\семинар по УМК2022\тат танцы\IMG-20210426-WA0012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034" y="428604"/>
            <a:ext cx="8215370" cy="607223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Абстрактные Векторные Фоны #64 - Векторный клипарт &quot; ALLDAY - народный сайт о дизайне"/>
          <p:cNvPicPr>
            <a:picLocks noChangeAspect="1" noChangeArrowheads="1"/>
          </p:cNvPicPr>
          <p:nvPr/>
        </p:nvPicPr>
        <p:blipFill>
          <a:blip r:embed="rId3"/>
          <a:srcRect b="10000"/>
          <a:stretch>
            <a:fillRect/>
          </a:stretch>
        </p:blipFill>
        <p:spPr bwMode="auto">
          <a:xfrm>
            <a:off x="0" y="0"/>
            <a:ext cx="4572001" cy="3429000"/>
          </a:xfrm>
          <a:prstGeom prst="rect">
            <a:avLst/>
          </a:prstGeom>
          <a:noFill/>
        </p:spPr>
      </p:pic>
      <p:pic>
        <p:nvPicPr>
          <p:cNvPr id="4" name="Picture 4" descr="Абстрактные Векторные Фоны #64 - Векторный клипарт &quot; ALLDAY - народный сайт о дизайне"/>
          <p:cNvPicPr>
            <a:picLocks noChangeAspect="1" noChangeArrowheads="1"/>
          </p:cNvPicPr>
          <p:nvPr/>
        </p:nvPicPr>
        <p:blipFill>
          <a:blip r:embed="rId3"/>
          <a:srcRect b="10000"/>
          <a:stretch>
            <a:fillRect/>
          </a:stretch>
        </p:blipFill>
        <p:spPr bwMode="auto">
          <a:xfrm>
            <a:off x="4572001" y="0"/>
            <a:ext cx="4572001" cy="3429000"/>
          </a:xfrm>
          <a:prstGeom prst="rect">
            <a:avLst/>
          </a:prstGeom>
          <a:noFill/>
        </p:spPr>
      </p:pic>
      <p:pic>
        <p:nvPicPr>
          <p:cNvPr id="5" name="Picture 4" descr="Абстрактные Векторные Фоны #64 - Векторный клипарт &quot; ALLDAY - народный сайт о дизайне"/>
          <p:cNvPicPr>
            <a:picLocks noChangeAspect="1" noChangeArrowheads="1"/>
          </p:cNvPicPr>
          <p:nvPr/>
        </p:nvPicPr>
        <p:blipFill>
          <a:blip r:embed="rId3"/>
          <a:srcRect b="10000"/>
          <a:stretch>
            <a:fillRect/>
          </a:stretch>
        </p:blipFill>
        <p:spPr bwMode="auto">
          <a:xfrm>
            <a:off x="2" y="3429000"/>
            <a:ext cx="4572001" cy="3429000"/>
          </a:xfrm>
          <a:prstGeom prst="rect">
            <a:avLst/>
          </a:prstGeom>
          <a:noFill/>
        </p:spPr>
      </p:pic>
      <p:pic>
        <p:nvPicPr>
          <p:cNvPr id="6" name="Picture 4" descr="Абстрактные Векторные Фоны #64 - Векторный клипарт &quot; ALLDAY - народный сайт о дизайне"/>
          <p:cNvPicPr>
            <a:picLocks noChangeAspect="1" noChangeArrowheads="1"/>
          </p:cNvPicPr>
          <p:nvPr/>
        </p:nvPicPr>
        <p:blipFill>
          <a:blip r:embed="rId3"/>
          <a:srcRect b="10000"/>
          <a:stretch>
            <a:fillRect/>
          </a:stretch>
        </p:blipFill>
        <p:spPr bwMode="auto">
          <a:xfrm>
            <a:off x="4572001" y="3429000"/>
            <a:ext cx="4572001" cy="3429000"/>
          </a:xfrm>
          <a:prstGeom prst="rect">
            <a:avLst/>
          </a:prstGeom>
          <a:noFill/>
        </p:spPr>
      </p:pic>
      <p:sp>
        <p:nvSpPr>
          <p:cNvPr id="7" name="Скругленный прямоугольник 6"/>
          <p:cNvSpPr/>
          <p:nvPr/>
        </p:nvSpPr>
        <p:spPr>
          <a:xfrm>
            <a:off x="410019" y="392885"/>
            <a:ext cx="8215370" cy="6072230"/>
          </a:xfrm>
          <a:prstGeom prst="roundRect">
            <a:avLst/>
          </a:prstGeom>
          <a:ln>
            <a:solidFill>
              <a:srgbClr val="7030A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spcBef>
                <a:spcPct val="0"/>
              </a:spcBef>
              <a:buFont typeface="Arial" charset="0"/>
              <a:buNone/>
            </a:pPr>
            <a:r>
              <a:rPr lang="ru-RU" sz="2000" b="1" dirty="0" smtClean="0">
                <a:latin typeface="Times New Roman" pitchFamily="18" charset="0"/>
              </a:rPr>
              <a:t>В заключении хочу </a:t>
            </a:r>
            <a:r>
              <a:rPr lang="ru-RU" sz="2000" b="1" dirty="0" err="1" smtClean="0">
                <a:latin typeface="Times New Roman" pitchFamily="18" charset="0"/>
              </a:rPr>
              <a:t>сказать,чтоцеленаправленное</a:t>
            </a:r>
            <a:r>
              <a:rPr lang="ru-RU" sz="2000" b="1" dirty="0" smtClean="0">
                <a:latin typeface="Times New Roman" pitchFamily="18" charset="0"/>
              </a:rPr>
              <a:t> </a:t>
            </a:r>
            <a:r>
              <a:rPr lang="ru-RU" sz="2000" b="1" dirty="0">
                <a:latin typeface="Times New Roman" pitchFamily="18" charset="0"/>
              </a:rPr>
              <a:t>и систематическое использование малых форм фольклора создает необходимые основы для овладения разными видами деятельности (лепка, рисование, конструирование, физическое и музыкальное развитие), помогает овладеть первоначальными навыками самостоятельной художественной деятельности. А также дети намного легче и с большим удовольствием усваивали все навыки самообслуживания и гигиены. Дети познают окружающий мир. Детский фольклор способствует развитию речи детей. Помогая детям овладеть языком произведений устного народного творчества, педагог выполняет и задачи воспитания, и задачи развития, и задачи образования каждого ребёнка.  Устное народное творчество влияет на все стороны развития речи и оказывает влияние на развитие ребёнка в целом</a:t>
            </a:r>
          </a:p>
        </p:txBody>
      </p:sp>
      <p:sp>
        <p:nvSpPr>
          <p:cNvPr id="9" name="Rectangle 1"/>
          <p:cNvSpPr>
            <a:spLocks noChangeArrowheads="1"/>
          </p:cNvSpPr>
          <p:nvPr/>
        </p:nvSpPr>
        <p:spPr bwMode="auto">
          <a:xfrm>
            <a:off x="714348" y="2431127"/>
            <a:ext cx="378621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1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</a:t>
            </a:r>
            <a:endParaRPr kumimoji="0" lang="tt-RU" sz="20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071934" y="3786190"/>
            <a:ext cx="45720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</a:t>
            </a:r>
          </a:p>
          <a:p>
            <a:endParaRPr lang="ru-RU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Абстрактные Векторные Фоны #64 - Векторный клипарт &quot; ALLDAY - народный сайт о дизайне"/>
          <p:cNvPicPr>
            <a:picLocks noChangeAspect="1" noChangeArrowheads="1"/>
          </p:cNvPicPr>
          <p:nvPr/>
        </p:nvPicPr>
        <p:blipFill>
          <a:blip r:embed="rId3"/>
          <a:srcRect b="10000"/>
          <a:stretch>
            <a:fillRect/>
          </a:stretch>
        </p:blipFill>
        <p:spPr bwMode="auto">
          <a:xfrm>
            <a:off x="0" y="0"/>
            <a:ext cx="4572001" cy="3429000"/>
          </a:xfrm>
          <a:prstGeom prst="rect">
            <a:avLst/>
          </a:prstGeom>
          <a:noFill/>
        </p:spPr>
      </p:pic>
      <p:pic>
        <p:nvPicPr>
          <p:cNvPr id="4" name="Picture 4" descr="Абстрактные Векторные Фоны #64 - Векторный клипарт &quot; ALLDAY - народный сайт о дизайне"/>
          <p:cNvPicPr>
            <a:picLocks noChangeAspect="1" noChangeArrowheads="1"/>
          </p:cNvPicPr>
          <p:nvPr/>
        </p:nvPicPr>
        <p:blipFill>
          <a:blip r:embed="rId3"/>
          <a:srcRect b="10000"/>
          <a:stretch>
            <a:fillRect/>
          </a:stretch>
        </p:blipFill>
        <p:spPr bwMode="auto">
          <a:xfrm>
            <a:off x="4572001" y="0"/>
            <a:ext cx="4572001" cy="3429000"/>
          </a:xfrm>
          <a:prstGeom prst="rect">
            <a:avLst/>
          </a:prstGeom>
          <a:noFill/>
        </p:spPr>
      </p:pic>
      <p:pic>
        <p:nvPicPr>
          <p:cNvPr id="5" name="Picture 4" descr="Абстрактные Векторные Фоны #64 - Векторный клипарт &quot; ALLDAY - народный сайт о дизайне"/>
          <p:cNvPicPr>
            <a:picLocks noChangeAspect="1" noChangeArrowheads="1"/>
          </p:cNvPicPr>
          <p:nvPr/>
        </p:nvPicPr>
        <p:blipFill>
          <a:blip r:embed="rId3"/>
          <a:srcRect b="10000"/>
          <a:stretch>
            <a:fillRect/>
          </a:stretch>
        </p:blipFill>
        <p:spPr bwMode="auto">
          <a:xfrm>
            <a:off x="2" y="3429000"/>
            <a:ext cx="4572001" cy="3429000"/>
          </a:xfrm>
          <a:prstGeom prst="rect">
            <a:avLst/>
          </a:prstGeom>
          <a:noFill/>
        </p:spPr>
      </p:pic>
      <p:pic>
        <p:nvPicPr>
          <p:cNvPr id="6" name="Picture 4" descr="Абстрактные Векторные Фоны #64 - Векторный клипарт &quot; ALLDAY - народный сайт о дизайне"/>
          <p:cNvPicPr>
            <a:picLocks noChangeAspect="1" noChangeArrowheads="1"/>
          </p:cNvPicPr>
          <p:nvPr/>
        </p:nvPicPr>
        <p:blipFill>
          <a:blip r:embed="rId3"/>
          <a:srcRect b="10000"/>
          <a:stretch>
            <a:fillRect/>
          </a:stretch>
        </p:blipFill>
        <p:spPr bwMode="auto">
          <a:xfrm>
            <a:off x="4572001" y="3429000"/>
            <a:ext cx="4572001" cy="3429000"/>
          </a:xfrm>
          <a:prstGeom prst="rect">
            <a:avLst/>
          </a:prstGeom>
          <a:noFill/>
        </p:spPr>
      </p:pic>
      <p:sp>
        <p:nvSpPr>
          <p:cNvPr id="7" name="Скругленный прямоугольник 6"/>
          <p:cNvSpPr/>
          <p:nvPr/>
        </p:nvSpPr>
        <p:spPr>
          <a:xfrm>
            <a:off x="611560" y="428604"/>
            <a:ext cx="8215370" cy="6072230"/>
          </a:xfrm>
          <a:prstGeom prst="roundRect">
            <a:avLst/>
          </a:prstGeom>
          <a:ln>
            <a:solidFill>
              <a:srgbClr val="7030A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t-RU" sz="3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Игътибарыгыз очен рэхмэт!</a:t>
            </a:r>
            <a:endParaRPr lang="tt-RU" sz="36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071537" y="2348880"/>
            <a:ext cx="578646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tt-RU" sz="1400" b="1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lang="tt-RU" sz="1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Абстрактные Векторные Фоны #64 - Векторный клипарт &quot; ALLDAY - народный сайт о дизайне"/>
          <p:cNvPicPr>
            <a:picLocks noChangeAspect="1" noChangeArrowheads="1"/>
          </p:cNvPicPr>
          <p:nvPr/>
        </p:nvPicPr>
        <p:blipFill>
          <a:blip r:embed="rId3"/>
          <a:srcRect b="10000"/>
          <a:stretch>
            <a:fillRect/>
          </a:stretch>
        </p:blipFill>
        <p:spPr bwMode="auto">
          <a:xfrm>
            <a:off x="0" y="0"/>
            <a:ext cx="4572001" cy="3429000"/>
          </a:xfrm>
          <a:prstGeom prst="rect">
            <a:avLst/>
          </a:prstGeom>
          <a:noFill/>
        </p:spPr>
      </p:pic>
      <p:pic>
        <p:nvPicPr>
          <p:cNvPr id="4" name="Picture 4" descr="Абстрактные Векторные Фоны #64 - Векторный клипарт &quot; ALLDAY - народный сайт о дизайне"/>
          <p:cNvPicPr>
            <a:picLocks noChangeAspect="1" noChangeArrowheads="1"/>
          </p:cNvPicPr>
          <p:nvPr/>
        </p:nvPicPr>
        <p:blipFill>
          <a:blip r:embed="rId3"/>
          <a:srcRect b="10000"/>
          <a:stretch>
            <a:fillRect/>
          </a:stretch>
        </p:blipFill>
        <p:spPr bwMode="auto">
          <a:xfrm>
            <a:off x="4572001" y="0"/>
            <a:ext cx="4572001" cy="3429000"/>
          </a:xfrm>
          <a:prstGeom prst="rect">
            <a:avLst/>
          </a:prstGeom>
          <a:noFill/>
        </p:spPr>
      </p:pic>
      <p:pic>
        <p:nvPicPr>
          <p:cNvPr id="5" name="Picture 4" descr="Абстрактные Векторные Фоны #64 - Векторный клипарт &quot; ALLDAY - народный сайт о дизайне"/>
          <p:cNvPicPr>
            <a:picLocks noChangeAspect="1" noChangeArrowheads="1"/>
          </p:cNvPicPr>
          <p:nvPr/>
        </p:nvPicPr>
        <p:blipFill>
          <a:blip r:embed="rId3"/>
          <a:srcRect b="10000"/>
          <a:stretch>
            <a:fillRect/>
          </a:stretch>
        </p:blipFill>
        <p:spPr bwMode="auto">
          <a:xfrm>
            <a:off x="2" y="3429000"/>
            <a:ext cx="4572001" cy="3429000"/>
          </a:xfrm>
          <a:prstGeom prst="rect">
            <a:avLst/>
          </a:prstGeom>
          <a:noFill/>
        </p:spPr>
      </p:pic>
      <p:pic>
        <p:nvPicPr>
          <p:cNvPr id="6" name="Picture 4" descr="Абстрактные Векторные Фоны #64 - Векторный клипарт &quot; ALLDAY - народный сайт о дизайне"/>
          <p:cNvPicPr>
            <a:picLocks noChangeAspect="1" noChangeArrowheads="1"/>
          </p:cNvPicPr>
          <p:nvPr/>
        </p:nvPicPr>
        <p:blipFill>
          <a:blip r:embed="rId3"/>
          <a:srcRect b="10000"/>
          <a:stretch>
            <a:fillRect/>
          </a:stretch>
        </p:blipFill>
        <p:spPr bwMode="auto">
          <a:xfrm>
            <a:off x="4572001" y="3429000"/>
            <a:ext cx="4572001" cy="3429000"/>
          </a:xfrm>
          <a:prstGeom prst="rect">
            <a:avLst/>
          </a:prstGeom>
          <a:noFill/>
        </p:spPr>
      </p:pic>
      <p:sp>
        <p:nvSpPr>
          <p:cNvPr id="7" name="Скругленный прямоугольник 6"/>
          <p:cNvSpPr/>
          <p:nvPr/>
        </p:nvSpPr>
        <p:spPr>
          <a:xfrm>
            <a:off x="500034" y="428604"/>
            <a:ext cx="8215370" cy="6072230"/>
          </a:xfrm>
          <a:prstGeom prst="roundRect">
            <a:avLst/>
          </a:prstGeom>
          <a:ln>
            <a:solidFill>
              <a:srgbClr val="7030A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t-RU" sz="8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14348" y="642918"/>
            <a:ext cx="3786214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Вся жизнь детей насыщена игрой. Каждый ребенок хочет сыграть свою роль. В душе каждого ребенка таится желание свободной театрализованной игры, в которой он воспроизводит знакомые литературные сюжеты. Научить ребенка играть, брать на себя роль и действовать, вместе с тем помогая ему приобретать жизненный опыт, все это помогает осуществить театр.</a:t>
            </a:r>
          </a:p>
          <a:p>
            <a:pPr algn="just"/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Театр – неисчерпаемый  источник развития чувств, глубоких переживаний и эмоциональных открытий, способ приобщения к духовному богатству.</a:t>
            </a:r>
          </a:p>
          <a:p>
            <a:pPr algn="just"/>
            <a:endParaRPr lang="ru-RU" sz="1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endParaRPr lang="ru-RU" sz="1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643438" y="3714752"/>
            <a:ext cx="3857652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нашем саду большое внимание уделяется татарским национальным традициям. Нашу образовательно-воспитательную деятельность с детьми их родителями мы стараемся тесно связать с приобщением детей к культуре татарского народа, его истокам, языку и  традиций предков.</a:t>
            </a:r>
            <a:endParaRPr lang="ru-RU" sz="1400" dirty="0"/>
          </a:p>
        </p:txBody>
      </p:sp>
      <p:pic>
        <p:nvPicPr>
          <p:cNvPr id="2051" name="Picture 3" descr="E:\семинар по УМК2022\татарские сказки\Новая папка\IMG-20210423-WA003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8038" y="754799"/>
            <a:ext cx="3158377" cy="29289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E:\семинар по УМК2022\татарские сказки\Новая папка\IMG-20210423-WA0037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6375" y="3538073"/>
            <a:ext cx="3245585" cy="2699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Абстрактные Векторные Фоны #64 - Векторный клипарт &quot; ALLDAY - народный сайт о дизайне"/>
          <p:cNvPicPr>
            <a:picLocks noChangeAspect="1" noChangeArrowheads="1"/>
          </p:cNvPicPr>
          <p:nvPr/>
        </p:nvPicPr>
        <p:blipFill>
          <a:blip r:embed="rId3"/>
          <a:srcRect b="10000"/>
          <a:stretch>
            <a:fillRect/>
          </a:stretch>
        </p:blipFill>
        <p:spPr bwMode="auto">
          <a:xfrm>
            <a:off x="0" y="0"/>
            <a:ext cx="4572001" cy="3429000"/>
          </a:xfrm>
          <a:prstGeom prst="rect">
            <a:avLst/>
          </a:prstGeom>
          <a:noFill/>
        </p:spPr>
      </p:pic>
      <p:pic>
        <p:nvPicPr>
          <p:cNvPr id="4" name="Picture 4" descr="Абстрактные Векторные Фоны #64 - Векторный клипарт &quot; ALLDAY - народный сайт о дизайне"/>
          <p:cNvPicPr>
            <a:picLocks noChangeAspect="1" noChangeArrowheads="1"/>
          </p:cNvPicPr>
          <p:nvPr/>
        </p:nvPicPr>
        <p:blipFill>
          <a:blip r:embed="rId3"/>
          <a:srcRect b="10000"/>
          <a:stretch>
            <a:fillRect/>
          </a:stretch>
        </p:blipFill>
        <p:spPr bwMode="auto">
          <a:xfrm>
            <a:off x="4572001" y="0"/>
            <a:ext cx="4572001" cy="3429000"/>
          </a:xfrm>
          <a:prstGeom prst="rect">
            <a:avLst/>
          </a:prstGeom>
          <a:noFill/>
        </p:spPr>
      </p:pic>
      <p:pic>
        <p:nvPicPr>
          <p:cNvPr id="5" name="Picture 4" descr="Абстрактные Векторные Фоны #64 - Векторный клипарт &quot; ALLDAY - народный сайт о дизайне"/>
          <p:cNvPicPr>
            <a:picLocks noChangeAspect="1" noChangeArrowheads="1"/>
          </p:cNvPicPr>
          <p:nvPr/>
        </p:nvPicPr>
        <p:blipFill>
          <a:blip r:embed="rId3"/>
          <a:srcRect b="10000"/>
          <a:stretch>
            <a:fillRect/>
          </a:stretch>
        </p:blipFill>
        <p:spPr bwMode="auto">
          <a:xfrm>
            <a:off x="2" y="3429000"/>
            <a:ext cx="4572001" cy="3429000"/>
          </a:xfrm>
          <a:prstGeom prst="rect">
            <a:avLst/>
          </a:prstGeom>
          <a:noFill/>
        </p:spPr>
      </p:pic>
      <p:pic>
        <p:nvPicPr>
          <p:cNvPr id="6" name="Picture 4" descr="Абстрактные Векторные Фоны #64 - Векторный клипарт &quot; ALLDAY - народный сайт о дизайне"/>
          <p:cNvPicPr>
            <a:picLocks noChangeAspect="1" noChangeArrowheads="1"/>
          </p:cNvPicPr>
          <p:nvPr/>
        </p:nvPicPr>
        <p:blipFill>
          <a:blip r:embed="rId3"/>
          <a:srcRect b="10000"/>
          <a:stretch>
            <a:fillRect/>
          </a:stretch>
        </p:blipFill>
        <p:spPr bwMode="auto">
          <a:xfrm>
            <a:off x="4572001" y="3429000"/>
            <a:ext cx="4572001" cy="3429000"/>
          </a:xfrm>
          <a:prstGeom prst="rect">
            <a:avLst/>
          </a:prstGeom>
          <a:noFill/>
        </p:spPr>
      </p:pic>
      <p:sp>
        <p:nvSpPr>
          <p:cNvPr id="7" name="Скругленный прямоугольник 6"/>
          <p:cNvSpPr/>
          <p:nvPr/>
        </p:nvSpPr>
        <p:spPr>
          <a:xfrm>
            <a:off x="500034" y="428604"/>
            <a:ext cx="8215370" cy="6072230"/>
          </a:xfrm>
          <a:prstGeom prst="roundRect">
            <a:avLst/>
          </a:prstGeom>
          <a:ln>
            <a:solidFill>
              <a:srgbClr val="7030A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t-RU" sz="8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928662" y="785794"/>
            <a:ext cx="3571900" cy="2523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</a:t>
            </a: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акже большое внимание уделяется  театральной деятельности. Раскрытию творческих способностей способствует богатый уголок по театральной деятельности, где широко используются такие виды кукольных театров, как пальчиковый, театр рукавичек.</a:t>
            </a:r>
          </a:p>
          <a:p>
            <a:pPr algn="just"/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Включить  детей в  театральную деятельность несложно. Дети очень любят наряжаться, изображать каких-то героев.</a:t>
            </a:r>
          </a:p>
          <a:p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4929190" y="3500438"/>
            <a:ext cx="3357586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Театральная деятельность пронизывает все режимные и учебные моменты.  Она находит непосредственное отражение в праздниках, досугах, развлечениях, где дети показывают небольшие этюды, сценки из сказок, водят хороводы.  Большое и разностороннее влияние театрализованных игр на личность ребенка позволяет использовать их как сильное, но ненавязчивое педагогическое средство, ведь малыш во время игры чувствует себя раскованно, свободно.</a:t>
            </a:r>
            <a:endParaRPr lang="ru-RU" sz="1400" dirty="0"/>
          </a:p>
        </p:txBody>
      </p:sp>
      <p:pic>
        <p:nvPicPr>
          <p:cNvPr id="3074" name="Picture 2" descr="C:\Users\нафиса\Desktop\кашапова проект\IMG_20210226_10535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3438" y="645796"/>
            <a:ext cx="3643338" cy="2732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нафиса\Desktop\кашапова проект\IMG_20210226_104859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074" y="3378300"/>
            <a:ext cx="3852099" cy="27997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Абстрактные Векторные Фоны #64 - Векторный клипарт &quot; ALLDAY - народный сайт о дизайне"/>
          <p:cNvPicPr>
            <a:picLocks noChangeAspect="1" noChangeArrowheads="1"/>
          </p:cNvPicPr>
          <p:nvPr/>
        </p:nvPicPr>
        <p:blipFill>
          <a:blip r:embed="rId3"/>
          <a:srcRect b="10000"/>
          <a:stretch>
            <a:fillRect/>
          </a:stretch>
        </p:blipFill>
        <p:spPr bwMode="auto">
          <a:xfrm>
            <a:off x="0" y="0"/>
            <a:ext cx="4572001" cy="3429000"/>
          </a:xfrm>
          <a:prstGeom prst="rect">
            <a:avLst/>
          </a:prstGeom>
          <a:noFill/>
        </p:spPr>
      </p:pic>
      <p:pic>
        <p:nvPicPr>
          <p:cNvPr id="4" name="Picture 4" descr="Абстрактные Векторные Фоны #64 - Векторный клипарт &quot; ALLDAY - народный сайт о дизайне"/>
          <p:cNvPicPr>
            <a:picLocks noChangeAspect="1" noChangeArrowheads="1"/>
          </p:cNvPicPr>
          <p:nvPr/>
        </p:nvPicPr>
        <p:blipFill>
          <a:blip r:embed="rId3"/>
          <a:srcRect b="10000"/>
          <a:stretch>
            <a:fillRect/>
          </a:stretch>
        </p:blipFill>
        <p:spPr bwMode="auto">
          <a:xfrm>
            <a:off x="4572001" y="0"/>
            <a:ext cx="4572001" cy="3429000"/>
          </a:xfrm>
          <a:prstGeom prst="rect">
            <a:avLst/>
          </a:prstGeom>
          <a:noFill/>
        </p:spPr>
      </p:pic>
      <p:pic>
        <p:nvPicPr>
          <p:cNvPr id="5" name="Picture 4" descr="Абстрактные Векторные Фоны #64 - Векторный клипарт &quot; ALLDAY - народный сайт о дизайне"/>
          <p:cNvPicPr>
            <a:picLocks noChangeAspect="1" noChangeArrowheads="1"/>
          </p:cNvPicPr>
          <p:nvPr/>
        </p:nvPicPr>
        <p:blipFill>
          <a:blip r:embed="rId3"/>
          <a:srcRect b="10000"/>
          <a:stretch>
            <a:fillRect/>
          </a:stretch>
        </p:blipFill>
        <p:spPr bwMode="auto">
          <a:xfrm>
            <a:off x="2" y="3429000"/>
            <a:ext cx="4572001" cy="3429000"/>
          </a:xfrm>
          <a:prstGeom prst="rect">
            <a:avLst/>
          </a:prstGeom>
          <a:noFill/>
        </p:spPr>
      </p:pic>
      <p:pic>
        <p:nvPicPr>
          <p:cNvPr id="6" name="Picture 4" descr="Абстрактные Векторные Фоны #64 - Векторный клипарт &quot; ALLDAY - народный сайт о дизайне"/>
          <p:cNvPicPr>
            <a:picLocks noChangeAspect="1" noChangeArrowheads="1"/>
          </p:cNvPicPr>
          <p:nvPr/>
        </p:nvPicPr>
        <p:blipFill>
          <a:blip r:embed="rId3"/>
          <a:srcRect b="10000"/>
          <a:stretch>
            <a:fillRect/>
          </a:stretch>
        </p:blipFill>
        <p:spPr bwMode="auto">
          <a:xfrm>
            <a:off x="4572001" y="3429000"/>
            <a:ext cx="4572001" cy="3429000"/>
          </a:xfrm>
          <a:prstGeom prst="rect">
            <a:avLst/>
          </a:prstGeom>
          <a:noFill/>
        </p:spPr>
      </p:pic>
      <p:sp>
        <p:nvSpPr>
          <p:cNvPr id="7" name="Скругленный прямоугольник 6"/>
          <p:cNvSpPr/>
          <p:nvPr/>
        </p:nvSpPr>
        <p:spPr>
          <a:xfrm>
            <a:off x="500034" y="428604"/>
            <a:ext cx="8215370" cy="6072230"/>
          </a:xfrm>
          <a:prstGeom prst="roundRect">
            <a:avLst/>
          </a:prstGeom>
          <a:ln>
            <a:solidFill>
              <a:srgbClr val="7030A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t-RU" sz="8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500562" y="3571876"/>
            <a:ext cx="400052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tt-RU" sz="1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tt-RU" sz="1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Создание спектакля с детьми – очень увлекательное и полезное занятие.</a:t>
            </a:r>
          </a:p>
          <a:p>
            <a:pPr algn="just"/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Благодаря  театру ребенок познает мир не только умом, но и сердцем и выражает свое собственное отношение к добру и злу; познает радость связанную с преодолением трудностей общения. Исполняемая роль, произносимые реплики ставят малыша перед необходимостью ясно, четко, понятно изъясняться. У ребенка улучшается диалогическая речь, ее грамматический строй. </a:t>
            </a:r>
            <a:endParaRPr lang="ru-RU" sz="1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E:\семинар по УМК2022\татарские сказки\Новая папка\IMG-20210423-WA004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630777"/>
            <a:ext cx="3396982" cy="27567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E:\семинар по УМК2022\татарские сказки\Новая папка\IMG-20210423-WA0043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7718" y="630777"/>
            <a:ext cx="3708697" cy="27508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E:\семинар по УМК2022\татарские сказки\Новая папка\IMG-20210423-WA0011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3520240"/>
            <a:ext cx="3396981" cy="27292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Абстрактные Векторные Фоны #64 - Векторный клипарт &quot; ALLDAY - народный сайт о дизайне"/>
          <p:cNvPicPr>
            <a:picLocks noChangeAspect="1" noChangeArrowheads="1"/>
          </p:cNvPicPr>
          <p:nvPr/>
        </p:nvPicPr>
        <p:blipFill>
          <a:blip r:embed="rId3"/>
          <a:srcRect b="10000"/>
          <a:stretch>
            <a:fillRect/>
          </a:stretch>
        </p:blipFill>
        <p:spPr bwMode="auto">
          <a:xfrm>
            <a:off x="0" y="0"/>
            <a:ext cx="4572001" cy="3429000"/>
          </a:xfrm>
          <a:prstGeom prst="rect">
            <a:avLst/>
          </a:prstGeom>
          <a:noFill/>
        </p:spPr>
      </p:pic>
      <p:pic>
        <p:nvPicPr>
          <p:cNvPr id="4" name="Picture 4" descr="Абстрактные Векторные Фоны #64 - Векторный клипарт &quot; ALLDAY - народный сайт о дизайне"/>
          <p:cNvPicPr>
            <a:picLocks noChangeAspect="1" noChangeArrowheads="1"/>
          </p:cNvPicPr>
          <p:nvPr/>
        </p:nvPicPr>
        <p:blipFill>
          <a:blip r:embed="rId3"/>
          <a:srcRect b="10000"/>
          <a:stretch>
            <a:fillRect/>
          </a:stretch>
        </p:blipFill>
        <p:spPr bwMode="auto">
          <a:xfrm>
            <a:off x="4572001" y="0"/>
            <a:ext cx="4572001" cy="3429000"/>
          </a:xfrm>
          <a:prstGeom prst="rect">
            <a:avLst/>
          </a:prstGeom>
          <a:noFill/>
        </p:spPr>
      </p:pic>
      <p:pic>
        <p:nvPicPr>
          <p:cNvPr id="5" name="Picture 4" descr="Абстрактные Векторные Фоны #64 - Векторный клипарт &quot; ALLDAY - народный сайт о дизайне"/>
          <p:cNvPicPr>
            <a:picLocks noChangeAspect="1" noChangeArrowheads="1"/>
          </p:cNvPicPr>
          <p:nvPr/>
        </p:nvPicPr>
        <p:blipFill>
          <a:blip r:embed="rId3"/>
          <a:srcRect b="10000"/>
          <a:stretch>
            <a:fillRect/>
          </a:stretch>
        </p:blipFill>
        <p:spPr bwMode="auto">
          <a:xfrm>
            <a:off x="2" y="3429000"/>
            <a:ext cx="4572001" cy="3429000"/>
          </a:xfrm>
          <a:prstGeom prst="rect">
            <a:avLst/>
          </a:prstGeom>
          <a:noFill/>
        </p:spPr>
      </p:pic>
      <p:pic>
        <p:nvPicPr>
          <p:cNvPr id="6" name="Picture 4" descr="Абстрактные Векторные Фоны #64 - Векторный клипарт &quot; ALLDAY - народный сайт о дизайне"/>
          <p:cNvPicPr>
            <a:picLocks noChangeAspect="1" noChangeArrowheads="1"/>
          </p:cNvPicPr>
          <p:nvPr/>
        </p:nvPicPr>
        <p:blipFill>
          <a:blip r:embed="rId3"/>
          <a:srcRect b="10000"/>
          <a:stretch>
            <a:fillRect/>
          </a:stretch>
        </p:blipFill>
        <p:spPr bwMode="auto">
          <a:xfrm>
            <a:off x="4572001" y="3429000"/>
            <a:ext cx="4572001" cy="3429000"/>
          </a:xfrm>
          <a:prstGeom prst="rect">
            <a:avLst/>
          </a:prstGeom>
          <a:noFill/>
        </p:spPr>
      </p:pic>
      <p:sp>
        <p:nvSpPr>
          <p:cNvPr id="7" name="Скругленный прямоугольник 6"/>
          <p:cNvSpPr/>
          <p:nvPr/>
        </p:nvSpPr>
        <p:spPr>
          <a:xfrm>
            <a:off x="500034" y="428604"/>
            <a:ext cx="8215370" cy="6072230"/>
          </a:xfrm>
          <a:prstGeom prst="roundRect">
            <a:avLst/>
          </a:prstGeom>
          <a:ln>
            <a:solidFill>
              <a:srgbClr val="7030A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t-RU" sz="8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429124" y="2285992"/>
            <a:ext cx="4071966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Для детей театр -  игра, для родителей  - праздник, для воспитателей  - работа.  Эта работа совершается ради того, чтобы театр мог стать игрой, праздником.  В своей группе мы привлекаем родителей к активному участию в театрализованных занятиях. </a:t>
            </a:r>
          </a:p>
          <a:p>
            <a:pPr algn="just"/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Благодаря совместной деятельности  укрепились  взаимоотношения между детьми, воспитателями и родителями. .  Во время проведения таких мероприятий создаётся неповторимая эмоциональная и духовная  атмосфера, поэтому совместно проведённые мероприятия остаются надолго в памяти взрослых и детей.</a:t>
            </a:r>
          </a:p>
          <a:p>
            <a:pPr algn="just"/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Таким образом, приобщая детей к  истокам татарской народной культуры, мы стараемся сохранить  накопленные поколениями богатейший опыт, традиции, ценности, умения и знания.</a:t>
            </a:r>
            <a:endParaRPr lang="ru-RU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85786" y="714356"/>
            <a:ext cx="7786742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условиях роста интереса к культуре татарского народа, особо значимыми становятся вопросы возрождения традиций нравственного воспитания с опорой на национально-культурные, региональные ценности. Устное народное творчество, преподнесенное в форме сценок способствует формированию эмоционального положительного отношения детей к традициям татарского народа. В  основе этой работы лежит использование </a:t>
            </a:r>
            <a:r>
              <a:rPr lang="ru-RU" sz="1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потешек</a:t>
            </a: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приговорок, прибауток, колыбельных песен.</a:t>
            </a:r>
          </a:p>
          <a:p>
            <a:pPr algn="just"/>
            <a:endParaRPr lang="ru-RU" sz="1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 descr="E:\семинар по УМК2022\тат танцы\IMG-20210426-WA003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3979" y="2060848"/>
            <a:ext cx="3426174" cy="2085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E:\семинар по УМК2022\тат танцы\IMG-20210426-WA0037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3979" y="4146544"/>
            <a:ext cx="3426173" cy="2018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Абстрактные Векторные Фоны #64 - Векторный клипарт &quot; ALLDAY - народный сайт о дизайне"/>
          <p:cNvPicPr>
            <a:picLocks noChangeAspect="1" noChangeArrowheads="1"/>
          </p:cNvPicPr>
          <p:nvPr/>
        </p:nvPicPr>
        <p:blipFill>
          <a:blip r:embed="rId3"/>
          <a:srcRect b="10000"/>
          <a:stretch>
            <a:fillRect/>
          </a:stretch>
        </p:blipFill>
        <p:spPr bwMode="auto">
          <a:xfrm>
            <a:off x="0" y="0"/>
            <a:ext cx="4572001" cy="3429000"/>
          </a:xfrm>
          <a:prstGeom prst="rect">
            <a:avLst/>
          </a:prstGeom>
          <a:noFill/>
        </p:spPr>
      </p:pic>
      <p:pic>
        <p:nvPicPr>
          <p:cNvPr id="4" name="Picture 4" descr="Абстрактные Векторные Фоны #64 - Векторный клипарт &quot; ALLDAY - народный сайт о дизайне"/>
          <p:cNvPicPr>
            <a:picLocks noChangeAspect="1" noChangeArrowheads="1"/>
          </p:cNvPicPr>
          <p:nvPr/>
        </p:nvPicPr>
        <p:blipFill>
          <a:blip r:embed="rId3"/>
          <a:srcRect b="10000"/>
          <a:stretch>
            <a:fillRect/>
          </a:stretch>
        </p:blipFill>
        <p:spPr bwMode="auto">
          <a:xfrm>
            <a:off x="4572001" y="0"/>
            <a:ext cx="4572001" cy="3429000"/>
          </a:xfrm>
          <a:prstGeom prst="rect">
            <a:avLst/>
          </a:prstGeom>
          <a:noFill/>
        </p:spPr>
      </p:pic>
      <p:pic>
        <p:nvPicPr>
          <p:cNvPr id="5" name="Picture 4" descr="Абстрактные Векторные Фоны #64 - Векторный клипарт &quot; ALLDAY - народный сайт о дизайне"/>
          <p:cNvPicPr>
            <a:picLocks noChangeAspect="1" noChangeArrowheads="1"/>
          </p:cNvPicPr>
          <p:nvPr/>
        </p:nvPicPr>
        <p:blipFill>
          <a:blip r:embed="rId3"/>
          <a:srcRect b="10000"/>
          <a:stretch>
            <a:fillRect/>
          </a:stretch>
        </p:blipFill>
        <p:spPr bwMode="auto">
          <a:xfrm>
            <a:off x="2" y="3429000"/>
            <a:ext cx="4572001" cy="3429000"/>
          </a:xfrm>
          <a:prstGeom prst="rect">
            <a:avLst/>
          </a:prstGeom>
          <a:noFill/>
        </p:spPr>
      </p:pic>
      <p:pic>
        <p:nvPicPr>
          <p:cNvPr id="6" name="Picture 4" descr="Абстрактные Векторные Фоны #64 - Векторный клипарт &quot; ALLDAY - народный сайт о дизайне"/>
          <p:cNvPicPr>
            <a:picLocks noChangeAspect="1" noChangeArrowheads="1"/>
          </p:cNvPicPr>
          <p:nvPr/>
        </p:nvPicPr>
        <p:blipFill>
          <a:blip r:embed="rId3"/>
          <a:srcRect b="10000"/>
          <a:stretch>
            <a:fillRect/>
          </a:stretch>
        </p:blipFill>
        <p:spPr bwMode="auto">
          <a:xfrm>
            <a:off x="4572001" y="3429000"/>
            <a:ext cx="4572001" cy="3429000"/>
          </a:xfrm>
          <a:prstGeom prst="rect">
            <a:avLst/>
          </a:prstGeom>
          <a:noFill/>
        </p:spPr>
      </p:pic>
      <p:sp>
        <p:nvSpPr>
          <p:cNvPr id="7" name="Скругленный прямоугольник 6"/>
          <p:cNvSpPr/>
          <p:nvPr/>
        </p:nvSpPr>
        <p:spPr>
          <a:xfrm>
            <a:off x="323528" y="571480"/>
            <a:ext cx="8215370" cy="6072230"/>
          </a:xfrm>
          <a:prstGeom prst="roundRect">
            <a:avLst/>
          </a:prstGeom>
          <a:ln>
            <a:solidFill>
              <a:srgbClr val="7030A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t-RU" sz="8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642910" y="1855076"/>
            <a:ext cx="4433146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1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Максатлар: Татар халкының  гореф-гадәтләрен яңарту һәм алар аша татар теленә мәхәббәт хисләре уяту, балаларны татар халык тради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</a:t>
            </a:r>
            <a:r>
              <a:rPr kumimoji="0" lang="tt-RU" sz="1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ияләрендә тәрбияләү, әдәплеккә, бер-береңә карата иг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ъ</a:t>
            </a:r>
            <a:r>
              <a:rPr kumimoji="0" lang="tt-RU" sz="1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тибарлы булырга, олылырны хөрмәт итәргә өйрәтү.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t-RU" sz="14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ea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428728" y="571480"/>
            <a:ext cx="478634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t-RU" sz="24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“Уйныйбыз да, җырлыйбыз да” </a:t>
            </a:r>
            <a:r>
              <a:rPr lang="tt-RU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театральлэштерелгэн экият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3728" y="2996952"/>
            <a:ext cx="5544616" cy="3433831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Абстрактные Векторные Фоны #64 - Векторный клипарт &quot; ALLDAY - народный сайт о дизайне"/>
          <p:cNvPicPr>
            <a:picLocks noChangeAspect="1" noChangeArrowheads="1"/>
          </p:cNvPicPr>
          <p:nvPr/>
        </p:nvPicPr>
        <p:blipFill>
          <a:blip r:embed="rId3"/>
          <a:srcRect b="10000"/>
          <a:stretch>
            <a:fillRect/>
          </a:stretch>
        </p:blipFill>
        <p:spPr bwMode="auto">
          <a:xfrm>
            <a:off x="0" y="0"/>
            <a:ext cx="4572001" cy="3429000"/>
          </a:xfrm>
          <a:prstGeom prst="rect">
            <a:avLst/>
          </a:prstGeom>
          <a:noFill/>
        </p:spPr>
      </p:pic>
      <p:pic>
        <p:nvPicPr>
          <p:cNvPr id="4" name="Picture 4" descr="Абстрактные Векторные Фоны #64 - Векторный клипарт &quot; ALLDAY - народный сайт о дизайне"/>
          <p:cNvPicPr>
            <a:picLocks noChangeAspect="1" noChangeArrowheads="1"/>
          </p:cNvPicPr>
          <p:nvPr/>
        </p:nvPicPr>
        <p:blipFill>
          <a:blip r:embed="rId3"/>
          <a:srcRect b="10000"/>
          <a:stretch>
            <a:fillRect/>
          </a:stretch>
        </p:blipFill>
        <p:spPr bwMode="auto">
          <a:xfrm>
            <a:off x="4572001" y="0"/>
            <a:ext cx="4572001" cy="3429000"/>
          </a:xfrm>
          <a:prstGeom prst="rect">
            <a:avLst/>
          </a:prstGeom>
          <a:noFill/>
        </p:spPr>
      </p:pic>
      <p:pic>
        <p:nvPicPr>
          <p:cNvPr id="5" name="Picture 4" descr="Абстрактные Векторные Фоны #64 - Векторный клипарт &quot; ALLDAY - народный сайт о дизайне"/>
          <p:cNvPicPr>
            <a:picLocks noChangeAspect="1" noChangeArrowheads="1"/>
          </p:cNvPicPr>
          <p:nvPr/>
        </p:nvPicPr>
        <p:blipFill>
          <a:blip r:embed="rId3"/>
          <a:srcRect b="10000"/>
          <a:stretch>
            <a:fillRect/>
          </a:stretch>
        </p:blipFill>
        <p:spPr bwMode="auto">
          <a:xfrm>
            <a:off x="2" y="3429000"/>
            <a:ext cx="4572001" cy="3429000"/>
          </a:xfrm>
          <a:prstGeom prst="rect">
            <a:avLst/>
          </a:prstGeom>
          <a:noFill/>
        </p:spPr>
      </p:pic>
      <p:pic>
        <p:nvPicPr>
          <p:cNvPr id="6" name="Picture 4" descr="Абстрактные Векторные Фоны #64 - Векторный клипарт &quot; ALLDAY - народный сайт о дизайне"/>
          <p:cNvPicPr>
            <a:picLocks noChangeAspect="1" noChangeArrowheads="1"/>
          </p:cNvPicPr>
          <p:nvPr/>
        </p:nvPicPr>
        <p:blipFill>
          <a:blip r:embed="rId3"/>
          <a:srcRect b="10000"/>
          <a:stretch>
            <a:fillRect/>
          </a:stretch>
        </p:blipFill>
        <p:spPr bwMode="auto">
          <a:xfrm>
            <a:off x="4572001" y="3429000"/>
            <a:ext cx="4572001" cy="3429000"/>
          </a:xfrm>
          <a:prstGeom prst="rect">
            <a:avLst/>
          </a:prstGeom>
          <a:noFill/>
        </p:spPr>
      </p:pic>
      <p:sp>
        <p:nvSpPr>
          <p:cNvPr id="7" name="Скругленный прямоугольник 6"/>
          <p:cNvSpPr/>
          <p:nvPr/>
        </p:nvSpPr>
        <p:spPr>
          <a:xfrm>
            <a:off x="500034" y="428604"/>
            <a:ext cx="8215370" cy="6072230"/>
          </a:xfrm>
          <a:prstGeom prst="roundRect">
            <a:avLst/>
          </a:prstGeom>
          <a:ln>
            <a:solidFill>
              <a:srgbClr val="7030A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600" i="1" u="sng" dirty="0" err="1">
                <a:latin typeface="Times New Roman" pitchFamily="18" charset="0"/>
                <a:cs typeface="Times New Roman" pitchFamily="18" charset="0"/>
              </a:rPr>
              <a:t>Өй</a:t>
            </a:r>
            <a:r>
              <a:rPr lang="ru-RU" sz="1600" i="1" u="sng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i="1" u="sng" dirty="0" err="1">
                <a:latin typeface="Times New Roman" pitchFamily="18" charset="0"/>
                <a:cs typeface="Times New Roman" pitchFamily="18" charset="0"/>
              </a:rPr>
              <a:t>күренеше</a:t>
            </a:r>
            <a:r>
              <a:rPr lang="ru-RU" sz="1600" i="1" u="sng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600" i="1" u="sng" dirty="0" err="1">
                <a:latin typeface="Times New Roman" pitchFamily="18" charset="0"/>
                <a:cs typeface="Times New Roman" pitchFamily="18" charset="0"/>
              </a:rPr>
              <a:t>Әкрен</a:t>
            </a:r>
            <a:r>
              <a:rPr lang="ru-RU" sz="1600" i="1" u="sng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i="1" u="sng" dirty="0" err="1">
                <a:latin typeface="Times New Roman" pitchFamily="18" charset="0"/>
                <a:cs typeface="Times New Roman" pitchFamily="18" charset="0"/>
              </a:rPr>
              <a:t>генә</a:t>
            </a:r>
            <a:r>
              <a:rPr lang="ru-RU" sz="1600" i="1" u="sng" dirty="0">
                <a:latin typeface="Times New Roman" pitchFamily="18" charset="0"/>
                <a:cs typeface="Times New Roman" pitchFamily="18" charset="0"/>
              </a:rPr>
              <a:t> татар </a:t>
            </a:r>
            <a:r>
              <a:rPr lang="ru-RU" sz="1600" i="1" u="sng" dirty="0" err="1">
                <a:latin typeface="Times New Roman" pitchFamily="18" charset="0"/>
                <a:cs typeface="Times New Roman" pitchFamily="18" charset="0"/>
              </a:rPr>
              <a:t>көе</a:t>
            </a:r>
            <a:r>
              <a:rPr lang="ru-RU" sz="1600" i="1" u="sng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i="1" u="sng" dirty="0" err="1">
                <a:latin typeface="Times New Roman" pitchFamily="18" charset="0"/>
                <a:cs typeface="Times New Roman" pitchFamily="18" charset="0"/>
              </a:rPr>
              <a:t>ишетелә</a:t>
            </a:r>
            <a:r>
              <a:rPr lang="ru-RU" sz="1600" i="1" u="sng" dirty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b="1" dirty="0" err="1">
                <a:latin typeface="Times New Roman" pitchFamily="18" charset="0"/>
                <a:cs typeface="Times New Roman" pitchFamily="18" charset="0"/>
              </a:rPr>
              <a:t>Алып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latin typeface="Times New Roman" pitchFamily="18" charset="0"/>
                <a:cs typeface="Times New Roman" pitchFamily="18" charset="0"/>
              </a:rPr>
              <a:t>баручы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Борын-борын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заманда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бер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авылда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бер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әби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белән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бабай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яшәгәннәр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Аларның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кәҗә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белән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сарыклары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булган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600" i="1" dirty="0" err="1">
                <a:latin typeface="Times New Roman" pitchFamily="18" charset="0"/>
                <a:cs typeface="Times New Roman" pitchFamily="18" charset="0"/>
              </a:rPr>
              <a:t>Әби</a:t>
            </a:r>
            <a:r>
              <a:rPr lang="ru-RU" sz="16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i="1" dirty="0" err="1">
                <a:latin typeface="Times New Roman" pitchFamily="18" charset="0"/>
                <a:cs typeface="Times New Roman" pitchFamily="18" charset="0"/>
              </a:rPr>
              <a:t>белән</a:t>
            </a:r>
            <a:r>
              <a:rPr lang="ru-RU" sz="16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i="1" dirty="0" err="1">
                <a:latin typeface="Times New Roman" pitchFamily="18" charset="0"/>
                <a:cs typeface="Times New Roman" pitchFamily="18" charset="0"/>
              </a:rPr>
              <a:t>бабай</a:t>
            </a:r>
            <a:r>
              <a:rPr lang="ru-RU" sz="16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i="1" dirty="0" err="1">
                <a:latin typeface="Times New Roman" pitchFamily="18" charset="0"/>
                <a:cs typeface="Times New Roman" pitchFamily="18" charset="0"/>
              </a:rPr>
              <a:t>өй</a:t>
            </a:r>
            <a:r>
              <a:rPr lang="ru-RU" sz="16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i="1" dirty="0" err="1">
                <a:latin typeface="Times New Roman" pitchFamily="18" charset="0"/>
                <a:cs typeface="Times New Roman" pitchFamily="18" charset="0"/>
              </a:rPr>
              <a:t>тирәсендә</a:t>
            </a:r>
            <a:r>
              <a:rPr lang="ru-RU" sz="16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i="1" dirty="0" err="1">
                <a:latin typeface="Times New Roman" pitchFamily="18" charset="0"/>
                <a:cs typeface="Times New Roman" pitchFamily="18" charset="0"/>
              </a:rPr>
              <a:t>эшләп</a:t>
            </a:r>
            <a:r>
              <a:rPr lang="ru-RU" sz="16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i="1" dirty="0" err="1">
                <a:latin typeface="Times New Roman" pitchFamily="18" charset="0"/>
                <a:cs typeface="Times New Roman" pitchFamily="18" charset="0"/>
              </a:rPr>
              <a:t>йөриләр</a:t>
            </a:r>
            <a:r>
              <a:rPr lang="ru-RU" sz="1600" i="1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1600" i="1" dirty="0" err="1">
                <a:latin typeface="Times New Roman" pitchFamily="18" charset="0"/>
                <a:cs typeface="Times New Roman" pitchFamily="18" charset="0"/>
              </a:rPr>
              <a:t>бабай</a:t>
            </a:r>
            <a:r>
              <a:rPr lang="ru-RU" sz="16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i="1" dirty="0" err="1">
                <a:latin typeface="Times New Roman" pitchFamily="18" charset="0"/>
                <a:cs typeface="Times New Roman" pitchFamily="18" charset="0"/>
              </a:rPr>
              <a:t>итек</a:t>
            </a:r>
            <a:r>
              <a:rPr lang="ru-RU" sz="16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i="1" dirty="0" err="1">
                <a:latin typeface="Times New Roman" pitchFamily="18" charset="0"/>
                <a:cs typeface="Times New Roman" pitchFamily="18" charset="0"/>
              </a:rPr>
              <a:t>төбен</a:t>
            </a:r>
            <a:r>
              <a:rPr lang="ru-RU" sz="16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i="1" dirty="0" err="1">
                <a:latin typeface="Times New Roman" pitchFamily="18" charset="0"/>
                <a:cs typeface="Times New Roman" pitchFamily="18" charset="0"/>
              </a:rPr>
              <a:t>тегеп</a:t>
            </a:r>
            <a:r>
              <a:rPr lang="ru-RU" sz="16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i="1" dirty="0" err="1">
                <a:latin typeface="Times New Roman" pitchFamily="18" charset="0"/>
                <a:cs typeface="Times New Roman" pitchFamily="18" charset="0"/>
              </a:rPr>
              <a:t>утыра</a:t>
            </a:r>
            <a:r>
              <a:rPr lang="ru-RU" sz="1600" i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i="1" dirty="0" err="1">
                <a:latin typeface="Times New Roman" pitchFamily="18" charset="0"/>
                <a:cs typeface="Times New Roman" pitchFamily="18" charset="0"/>
              </a:rPr>
              <a:t>әби</a:t>
            </a:r>
            <a:r>
              <a:rPr lang="ru-RU" sz="16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i="1" dirty="0" err="1">
                <a:latin typeface="Times New Roman" pitchFamily="18" charset="0"/>
                <a:cs typeface="Times New Roman" pitchFamily="18" charset="0"/>
              </a:rPr>
              <a:t>чәй</a:t>
            </a:r>
            <a:r>
              <a:rPr lang="ru-RU" sz="16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i="1" dirty="0" err="1">
                <a:latin typeface="Times New Roman" pitchFamily="18" charset="0"/>
                <a:cs typeface="Times New Roman" pitchFamily="18" charset="0"/>
              </a:rPr>
              <a:t>әзерли</a:t>
            </a:r>
            <a:r>
              <a:rPr lang="ru-RU" sz="1600" i="1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600" i="1" dirty="0" err="1">
                <a:latin typeface="Times New Roman" pitchFamily="18" charset="0"/>
                <a:cs typeface="Times New Roman" pitchFamily="18" charset="0"/>
              </a:rPr>
              <a:t>Кәҗә</a:t>
            </a:r>
            <a:r>
              <a:rPr lang="ru-RU" sz="16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i="1" dirty="0" err="1">
                <a:latin typeface="Times New Roman" pitchFamily="18" charset="0"/>
                <a:cs typeface="Times New Roman" pitchFamily="18" charset="0"/>
              </a:rPr>
              <a:t>белән</a:t>
            </a:r>
            <a:r>
              <a:rPr lang="ru-RU" sz="16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i="1" dirty="0" err="1">
                <a:latin typeface="Times New Roman" pitchFamily="18" charset="0"/>
                <a:cs typeface="Times New Roman" pitchFamily="18" charset="0"/>
              </a:rPr>
              <a:t>сарык</a:t>
            </a:r>
            <a:r>
              <a:rPr lang="ru-RU" sz="16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i="1" dirty="0" err="1">
                <a:latin typeface="Times New Roman" pitchFamily="18" charset="0"/>
                <a:cs typeface="Times New Roman" pitchFamily="18" charset="0"/>
              </a:rPr>
              <a:t>эскәмиядә</a:t>
            </a:r>
            <a:r>
              <a:rPr lang="ru-RU" sz="1600" i="1" dirty="0">
                <a:latin typeface="Times New Roman" pitchFamily="18" charset="0"/>
                <a:cs typeface="Times New Roman" pitchFamily="18" charset="0"/>
              </a:rPr>
              <a:t>  </a:t>
            </a:r>
            <a:r>
              <a:rPr lang="ru-RU" sz="1600" i="1" dirty="0" err="1">
                <a:latin typeface="Times New Roman" pitchFamily="18" charset="0"/>
                <a:cs typeface="Times New Roman" pitchFamily="18" charset="0"/>
              </a:rPr>
              <a:t>сөйләшеп</a:t>
            </a:r>
            <a:r>
              <a:rPr lang="ru-RU" sz="16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i="1" dirty="0" err="1">
                <a:latin typeface="Times New Roman" pitchFamily="18" charset="0"/>
                <a:cs typeface="Times New Roman" pitchFamily="18" charset="0"/>
              </a:rPr>
              <a:t>утыралар</a:t>
            </a:r>
            <a:r>
              <a:rPr lang="ru-RU" sz="1600" i="1" dirty="0">
                <a:latin typeface="Times New Roman" pitchFamily="18" charset="0"/>
                <a:cs typeface="Times New Roman" pitchFamily="18" charset="0"/>
              </a:rPr>
              <a:t>).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r>
              <a:rPr lang="ru-RU" sz="1600" b="1" dirty="0" err="1">
                <a:latin typeface="Times New Roman" pitchFamily="18" charset="0"/>
                <a:cs typeface="Times New Roman" pitchFamily="18" charset="0"/>
              </a:rPr>
              <a:t>Кәҗә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Сарык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дус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!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Син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бүген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ашадыңмы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r>
              <a:rPr lang="ru-RU" sz="1600" b="1" dirty="0" err="1">
                <a:latin typeface="Times New Roman" pitchFamily="18" charset="0"/>
                <a:cs typeface="Times New Roman" pitchFamily="18" charset="0"/>
              </a:rPr>
              <a:t>Сарык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Юк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! Мин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бүген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ач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. Ә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син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ашадыңмы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r>
              <a:rPr lang="ru-RU" sz="1600" b="1" dirty="0" err="1">
                <a:latin typeface="Times New Roman" pitchFamily="18" charset="0"/>
                <a:cs typeface="Times New Roman" pitchFamily="18" charset="0"/>
              </a:rPr>
              <a:t>Кәҗә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Әй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дустым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! Без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монда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ачтан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үләрбез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инде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. Их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ашыйсы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килә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!</a:t>
            </a:r>
          </a:p>
          <a:p>
            <a:r>
              <a:rPr lang="ru-RU" sz="1600" b="1" dirty="0" err="1">
                <a:latin typeface="Times New Roman" pitchFamily="18" charset="0"/>
                <a:cs typeface="Times New Roman" pitchFamily="18" charset="0"/>
              </a:rPr>
              <a:t>Сарык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. Минем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дә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ашыйсы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килә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600" i="1" dirty="0" err="1">
                <a:latin typeface="Times New Roman" pitchFamily="18" charset="0"/>
                <a:cs typeface="Times New Roman" pitchFamily="18" charset="0"/>
              </a:rPr>
              <a:t>Икесе</a:t>
            </a:r>
            <a:r>
              <a:rPr lang="ru-RU" sz="16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i="1" dirty="0" err="1">
                <a:latin typeface="Times New Roman" pitchFamily="18" charset="0"/>
                <a:cs typeface="Times New Roman" pitchFamily="18" charset="0"/>
              </a:rPr>
              <a:t>ашарга</a:t>
            </a:r>
            <a:r>
              <a:rPr lang="ru-RU" sz="16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i="1" dirty="0" err="1">
                <a:latin typeface="Times New Roman" pitchFamily="18" charset="0"/>
                <a:cs typeface="Times New Roman" pitchFamily="18" charset="0"/>
              </a:rPr>
              <a:t>эзләнеп</a:t>
            </a:r>
            <a:r>
              <a:rPr lang="ru-RU" sz="16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i="1" dirty="0" err="1">
                <a:latin typeface="Times New Roman" pitchFamily="18" charset="0"/>
                <a:cs typeface="Times New Roman" pitchFamily="18" charset="0"/>
              </a:rPr>
              <a:t>чыгып</a:t>
            </a:r>
            <a:r>
              <a:rPr lang="ru-RU" sz="16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i="1" dirty="0" err="1">
                <a:latin typeface="Times New Roman" pitchFamily="18" charset="0"/>
                <a:cs typeface="Times New Roman" pitchFamily="18" charset="0"/>
              </a:rPr>
              <a:t>китәләр</a:t>
            </a:r>
            <a:r>
              <a:rPr lang="ru-RU" sz="1600" i="1" dirty="0">
                <a:latin typeface="Times New Roman" pitchFamily="18" charset="0"/>
                <a:cs typeface="Times New Roman" pitchFamily="18" charset="0"/>
              </a:rPr>
              <a:t>).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r>
              <a:rPr lang="ru-RU" sz="1600" b="1" dirty="0" err="1">
                <a:latin typeface="Times New Roman" pitchFamily="18" charset="0"/>
                <a:cs typeface="Times New Roman" pitchFamily="18" charset="0"/>
              </a:rPr>
              <a:t>Әби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Бабай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кәҗә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белән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сарыкка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нәрсә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бирик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ашарга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r>
              <a:rPr lang="ru-RU" sz="1600" b="1" dirty="0" err="1">
                <a:latin typeface="Times New Roman" pitchFamily="18" charset="0"/>
                <a:cs typeface="Times New Roman" pitchFamily="18" charset="0"/>
              </a:rPr>
              <a:t>Бабай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Әйдә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урманга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җибәрик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аларны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600" i="1" dirty="0" err="1">
                <a:latin typeface="Times New Roman" pitchFamily="18" charset="0"/>
                <a:cs typeface="Times New Roman" pitchFamily="18" charset="0"/>
              </a:rPr>
              <a:t>Кәҗә</a:t>
            </a:r>
            <a:r>
              <a:rPr lang="ru-RU" sz="16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i="1" dirty="0" err="1">
                <a:latin typeface="Times New Roman" pitchFamily="18" charset="0"/>
                <a:cs typeface="Times New Roman" pitchFamily="18" charset="0"/>
              </a:rPr>
              <a:t>белән</a:t>
            </a:r>
            <a:r>
              <a:rPr lang="ru-RU" sz="16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i="1" dirty="0" err="1">
                <a:latin typeface="Times New Roman" pitchFamily="18" charset="0"/>
                <a:cs typeface="Times New Roman" pitchFamily="18" charset="0"/>
              </a:rPr>
              <a:t>Сарык</a:t>
            </a:r>
            <a:r>
              <a:rPr lang="ru-RU" sz="16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i="1" dirty="0" err="1">
                <a:latin typeface="Times New Roman" pitchFamily="18" charset="0"/>
                <a:cs typeface="Times New Roman" pitchFamily="18" charset="0"/>
              </a:rPr>
              <a:t>керә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r>
              <a:rPr lang="ru-RU" sz="1600" b="1" dirty="0" err="1">
                <a:latin typeface="Times New Roman" pitchFamily="18" charset="0"/>
                <a:cs typeface="Times New Roman" pitchFamily="18" charset="0"/>
              </a:rPr>
              <a:t>Әби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Мә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сезгә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капчык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барыгыз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урманга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1600" b="1" dirty="0" err="1">
                <a:latin typeface="Times New Roman" pitchFamily="18" charset="0"/>
                <a:cs typeface="Times New Roman" pitchFamily="18" charset="0"/>
              </a:rPr>
              <a:t>Бабай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Барыгыз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, бар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урманга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 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428728" y="571480"/>
            <a:ext cx="478634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t-RU" sz="24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“Уйныйбыз да, җырлыйбыз да” </a:t>
            </a:r>
            <a:r>
              <a:rPr lang="tt-RU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Театральлэштерелгэн экият</a:t>
            </a:r>
          </a:p>
          <a:p>
            <a:endParaRPr lang="ru-RU" dirty="0"/>
          </a:p>
        </p:txBody>
      </p:sp>
      <p:pic>
        <p:nvPicPr>
          <p:cNvPr id="6147" name="Picture 3" descr="E:\семинар по УМК2022\тат танцы\IMG-20210426-WA000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5367" y="2564904"/>
            <a:ext cx="3280037" cy="33927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552887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Абстрактные Векторные Фоны #64 - Векторный клипарт &quot; ALLDAY - народный сайт о дизайне"/>
          <p:cNvPicPr>
            <a:picLocks noChangeAspect="1" noChangeArrowheads="1"/>
          </p:cNvPicPr>
          <p:nvPr/>
        </p:nvPicPr>
        <p:blipFill>
          <a:blip r:embed="rId3"/>
          <a:srcRect b="10000"/>
          <a:stretch>
            <a:fillRect/>
          </a:stretch>
        </p:blipFill>
        <p:spPr bwMode="auto">
          <a:xfrm>
            <a:off x="0" y="0"/>
            <a:ext cx="4572001" cy="3429000"/>
          </a:xfrm>
          <a:prstGeom prst="rect">
            <a:avLst/>
          </a:prstGeom>
          <a:noFill/>
        </p:spPr>
      </p:pic>
      <p:pic>
        <p:nvPicPr>
          <p:cNvPr id="4" name="Picture 4" descr="Абстрактные Векторные Фоны #64 - Векторный клипарт &quot; ALLDAY - народный сайт о дизайне"/>
          <p:cNvPicPr>
            <a:picLocks noChangeAspect="1" noChangeArrowheads="1"/>
          </p:cNvPicPr>
          <p:nvPr/>
        </p:nvPicPr>
        <p:blipFill>
          <a:blip r:embed="rId3"/>
          <a:srcRect b="10000"/>
          <a:stretch>
            <a:fillRect/>
          </a:stretch>
        </p:blipFill>
        <p:spPr bwMode="auto">
          <a:xfrm>
            <a:off x="4572001" y="0"/>
            <a:ext cx="4572001" cy="3429000"/>
          </a:xfrm>
          <a:prstGeom prst="rect">
            <a:avLst/>
          </a:prstGeom>
          <a:noFill/>
        </p:spPr>
      </p:pic>
      <p:pic>
        <p:nvPicPr>
          <p:cNvPr id="5" name="Picture 4" descr="Абстрактные Векторные Фоны #64 - Векторный клипарт &quot; ALLDAY - народный сайт о дизайне"/>
          <p:cNvPicPr>
            <a:picLocks noChangeAspect="1" noChangeArrowheads="1"/>
          </p:cNvPicPr>
          <p:nvPr/>
        </p:nvPicPr>
        <p:blipFill>
          <a:blip r:embed="rId3"/>
          <a:srcRect b="10000"/>
          <a:stretch>
            <a:fillRect/>
          </a:stretch>
        </p:blipFill>
        <p:spPr bwMode="auto">
          <a:xfrm>
            <a:off x="2" y="3429000"/>
            <a:ext cx="4572001" cy="3429000"/>
          </a:xfrm>
          <a:prstGeom prst="rect">
            <a:avLst/>
          </a:prstGeom>
          <a:noFill/>
        </p:spPr>
      </p:pic>
      <p:pic>
        <p:nvPicPr>
          <p:cNvPr id="6" name="Picture 4" descr="Абстрактные Векторные Фоны #64 - Векторный клипарт &quot; ALLDAY - народный сайт о дизайне"/>
          <p:cNvPicPr>
            <a:picLocks noChangeAspect="1" noChangeArrowheads="1"/>
          </p:cNvPicPr>
          <p:nvPr/>
        </p:nvPicPr>
        <p:blipFill>
          <a:blip r:embed="rId3"/>
          <a:srcRect b="10000"/>
          <a:stretch>
            <a:fillRect/>
          </a:stretch>
        </p:blipFill>
        <p:spPr bwMode="auto">
          <a:xfrm>
            <a:off x="4572001" y="3429000"/>
            <a:ext cx="4572001" cy="3429000"/>
          </a:xfrm>
          <a:prstGeom prst="rect">
            <a:avLst/>
          </a:prstGeom>
          <a:noFill/>
        </p:spPr>
      </p:pic>
      <p:sp>
        <p:nvSpPr>
          <p:cNvPr id="7" name="Скругленный прямоугольник 6"/>
          <p:cNvSpPr/>
          <p:nvPr/>
        </p:nvSpPr>
        <p:spPr>
          <a:xfrm>
            <a:off x="607191" y="392885"/>
            <a:ext cx="8215370" cy="6072230"/>
          </a:xfrm>
          <a:prstGeom prst="roundRect">
            <a:avLst/>
          </a:prstGeom>
          <a:ln>
            <a:solidFill>
              <a:srgbClr val="7030A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Кәҗә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белән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Сарык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.  (</a:t>
            </a:r>
            <a:r>
              <a:rPr lang="ru-RU" sz="1200" i="1" dirty="0" err="1">
                <a:latin typeface="Times New Roman" pitchFamily="18" charset="0"/>
                <a:cs typeface="Times New Roman" pitchFamily="18" charset="0"/>
              </a:rPr>
              <a:t>Чыгып</a:t>
            </a:r>
            <a:r>
              <a:rPr lang="ru-RU" sz="12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i="1" dirty="0" err="1">
                <a:latin typeface="Times New Roman" pitchFamily="18" charset="0"/>
                <a:cs typeface="Times New Roman" pitchFamily="18" charset="0"/>
              </a:rPr>
              <a:t>китәләр</a:t>
            </a:r>
            <a:r>
              <a:rPr lang="ru-RU" sz="1200" i="1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200" i="1" dirty="0" err="1">
                <a:latin typeface="Times New Roman" pitchFamily="18" charset="0"/>
                <a:cs typeface="Times New Roman" pitchFamily="18" charset="0"/>
              </a:rPr>
              <a:t>Җырлыйлар</a:t>
            </a:r>
            <a:r>
              <a:rPr lang="ru-RU" sz="1200" i="1" dirty="0">
                <a:latin typeface="Times New Roman" pitchFamily="18" charset="0"/>
                <a:cs typeface="Times New Roman" pitchFamily="18" charset="0"/>
              </a:rPr>
              <a:t>).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Куш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кулым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1. Урман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буйларына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менәм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Урман буе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ямьлегә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Бир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кулыңны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. Мин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дә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бирәм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Дус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булырга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мәңгегә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2. Алма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бакчасына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кереп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Алма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ашыйсым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килә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Син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минем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дус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, мин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синең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дус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Булып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яшисем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килә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Кушымта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башында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уртасында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ахырында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):</a:t>
            </a:r>
          </a:p>
          <a:p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Менә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сиңа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уң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кулым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Менә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сиңа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сул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кулым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Син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бит минем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якын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дустым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Менә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сиңа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куш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кулым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Алып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баручы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. (</a:t>
            </a:r>
            <a:r>
              <a:rPr lang="ru-RU" sz="1200" i="1" dirty="0" err="1">
                <a:latin typeface="Times New Roman" pitchFamily="18" charset="0"/>
                <a:cs typeface="Times New Roman" pitchFamily="18" charset="0"/>
              </a:rPr>
              <a:t>Әкрен</a:t>
            </a:r>
            <a:r>
              <a:rPr lang="ru-RU" sz="12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i="1" dirty="0" err="1">
                <a:latin typeface="Times New Roman" pitchFamily="18" charset="0"/>
                <a:cs typeface="Times New Roman" pitchFamily="18" charset="0"/>
              </a:rPr>
              <a:t>генә</a:t>
            </a:r>
            <a:r>
              <a:rPr lang="ru-RU" sz="1200" i="1" dirty="0">
                <a:latin typeface="Times New Roman" pitchFamily="18" charset="0"/>
                <a:cs typeface="Times New Roman" pitchFamily="18" charset="0"/>
              </a:rPr>
              <a:t> музыка </a:t>
            </a:r>
            <a:r>
              <a:rPr lang="ru-RU" sz="1200" i="1" dirty="0" err="1">
                <a:latin typeface="Times New Roman" pitchFamily="18" charset="0"/>
                <a:cs typeface="Times New Roman" pitchFamily="18" charset="0"/>
              </a:rPr>
              <a:t>уйный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). Ике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дус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Кулга-кул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тотышып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юл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буйлап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баралар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Баралар-баралар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юл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өстендә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бүре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башы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күрәләр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Сарык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. Ай-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яй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бу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нәрсә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? (</a:t>
            </a:r>
            <a:r>
              <a:rPr lang="ru-RU" sz="1200" i="1" dirty="0" err="1">
                <a:latin typeface="Times New Roman" pitchFamily="18" charset="0"/>
                <a:cs typeface="Times New Roman" pitchFamily="18" charset="0"/>
              </a:rPr>
              <a:t>Кырыйга</a:t>
            </a:r>
            <a:r>
              <a:rPr lang="ru-RU" sz="12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i="1" dirty="0" err="1">
                <a:latin typeface="Times New Roman" pitchFamily="18" charset="0"/>
                <a:cs typeface="Times New Roman" pitchFamily="18" charset="0"/>
              </a:rPr>
              <a:t>сикерә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Кәҗә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Үләм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, куркам! (</a:t>
            </a:r>
            <a:r>
              <a:rPr lang="ru-RU" sz="1200" i="1" dirty="0" err="1">
                <a:latin typeface="Times New Roman" pitchFamily="18" charset="0"/>
                <a:cs typeface="Times New Roman" pitchFamily="18" charset="0"/>
              </a:rPr>
              <a:t>Идәнгә</a:t>
            </a:r>
            <a:r>
              <a:rPr lang="ru-RU" sz="12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i="1" dirty="0" err="1">
                <a:latin typeface="Times New Roman" pitchFamily="18" charset="0"/>
                <a:cs typeface="Times New Roman" pitchFamily="18" charset="0"/>
              </a:rPr>
              <a:t>егыла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200" i="1" dirty="0" err="1">
                <a:latin typeface="Times New Roman" pitchFamily="18" charset="0"/>
                <a:cs typeface="Times New Roman" pitchFamily="18" charset="0"/>
              </a:rPr>
              <a:t>Әкрен</a:t>
            </a:r>
            <a:r>
              <a:rPr lang="ru-RU" sz="12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i="1" dirty="0" err="1">
                <a:latin typeface="Times New Roman" pitchFamily="18" charset="0"/>
                <a:cs typeface="Times New Roman" pitchFamily="18" charset="0"/>
              </a:rPr>
              <a:t>генә</a:t>
            </a:r>
            <a:r>
              <a:rPr lang="ru-RU" sz="12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i="1" dirty="0" err="1">
                <a:latin typeface="Times New Roman" pitchFamily="18" charset="0"/>
                <a:cs typeface="Times New Roman" pitchFamily="18" charset="0"/>
              </a:rPr>
              <a:t>торып</a:t>
            </a:r>
            <a:r>
              <a:rPr lang="ru-RU" sz="12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i="1" dirty="0" err="1">
                <a:latin typeface="Times New Roman" pitchFamily="18" charset="0"/>
                <a:cs typeface="Times New Roman" pitchFamily="18" charset="0"/>
              </a:rPr>
              <a:t>бүре</a:t>
            </a:r>
            <a:r>
              <a:rPr lang="ru-RU" sz="12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i="1" dirty="0" err="1">
                <a:latin typeface="Times New Roman" pitchFamily="18" charset="0"/>
                <a:cs typeface="Times New Roman" pitchFamily="18" charset="0"/>
              </a:rPr>
              <a:t>башы</a:t>
            </a:r>
            <a:r>
              <a:rPr lang="ru-RU" sz="12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i="1" dirty="0" err="1">
                <a:latin typeface="Times New Roman" pitchFamily="18" charset="0"/>
                <a:cs typeface="Times New Roman" pitchFamily="18" charset="0"/>
              </a:rPr>
              <a:t>кырына</a:t>
            </a:r>
            <a:r>
              <a:rPr lang="ru-RU" sz="12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i="1" dirty="0" err="1">
                <a:latin typeface="Times New Roman" pitchFamily="18" charset="0"/>
                <a:cs typeface="Times New Roman" pitchFamily="18" charset="0"/>
              </a:rPr>
              <a:t>киләләр</a:t>
            </a:r>
            <a:r>
              <a:rPr lang="ru-RU" sz="1200" i="1" dirty="0">
                <a:latin typeface="Times New Roman" pitchFamily="18" charset="0"/>
                <a:cs typeface="Times New Roman" pitchFamily="18" charset="0"/>
              </a:rPr>
              <a:t>).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Сарык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Кәҗә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әйдә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тот,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капчыкка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салыйк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Кәҗә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Юк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юк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. Мин куркам,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син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тот.</a:t>
            </a:r>
          </a:p>
          <a:p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Сарык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Син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тот.</a:t>
            </a:r>
          </a:p>
          <a:p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Кәҗә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Син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тот.</a:t>
            </a:r>
          </a:p>
          <a:p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Алып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баручы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Кәҗә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белән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Сарык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бүре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башын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колагыннан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алып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капчыкка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салалар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да,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капчыкны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асып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тагын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юлга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чыгалар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endParaRPr lang="ru-RU" sz="105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050" dirty="0">
                <a:latin typeface="Times New Roman" pitchFamily="18" charset="0"/>
                <a:cs typeface="Times New Roman" pitchFamily="18" charset="0"/>
              </a:rPr>
              <a:t> 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714876" y="5934670"/>
            <a:ext cx="335758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endParaRPr lang="ru-RU" sz="1400" b="1" dirty="0" smtClean="0">
              <a:solidFill>
                <a:srgbClr val="002060"/>
              </a:solidFill>
              <a:latin typeface="Arial" pitchFamily="34" charset="0"/>
              <a:ea typeface="Times New Roman" pitchFamily="18" charset="0"/>
            </a:endParaRPr>
          </a:p>
          <a:p>
            <a:endParaRPr lang="ru-RU" dirty="0"/>
          </a:p>
        </p:txBody>
      </p:sp>
      <p:pic>
        <p:nvPicPr>
          <p:cNvPr id="7170" name="Picture 2" descr="E:\семинар по УМК2022\тат танцы\IMG-20210426-WA000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519483"/>
            <a:ext cx="3023650" cy="2991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Абстрактные Векторные Фоны #64 - Векторный клипарт &quot; ALLDAY - народный сайт о дизайне"/>
          <p:cNvPicPr>
            <a:picLocks noChangeAspect="1" noChangeArrowheads="1"/>
          </p:cNvPicPr>
          <p:nvPr/>
        </p:nvPicPr>
        <p:blipFill>
          <a:blip r:embed="rId3"/>
          <a:srcRect b="10000"/>
          <a:stretch>
            <a:fillRect/>
          </a:stretch>
        </p:blipFill>
        <p:spPr bwMode="auto">
          <a:xfrm>
            <a:off x="0" y="0"/>
            <a:ext cx="4572001" cy="3429000"/>
          </a:xfrm>
          <a:prstGeom prst="rect">
            <a:avLst/>
          </a:prstGeom>
          <a:noFill/>
        </p:spPr>
      </p:pic>
      <p:pic>
        <p:nvPicPr>
          <p:cNvPr id="4" name="Picture 4" descr="Абстрактные Векторные Фоны #64 - Векторный клипарт &quot; ALLDAY - народный сайт о дизайне"/>
          <p:cNvPicPr>
            <a:picLocks noChangeAspect="1" noChangeArrowheads="1"/>
          </p:cNvPicPr>
          <p:nvPr/>
        </p:nvPicPr>
        <p:blipFill>
          <a:blip r:embed="rId3"/>
          <a:srcRect b="10000"/>
          <a:stretch>
            <a:fillRect/>
          </a:stretch>
        </p:blipFill>
        <p:spPr bwMode="auto">
          <a:xfrm>
            <a:off x="4572001" y="0"/>
            <a:ext cx="4572001" cy="3429000"/>
          </a:xfrm>
          <a:prstGeom prst="rect">
            <a:avLst/>
          </a:prstGeom>
          <a:noFill/>
        </p:spPr>
      </p:pic>
      <p:pic>
        <p:nvPicPr>
          <p:cNvPr id="5" name="Picture 4" descr="Абстрактные Векторные Фоны #64 - Векторный клипарт &quot; ALLDAY - народный сайт о дизайне"/>
          <p:cNvPicPr>
            <a:picLocks noChangeAspect="1" noChangeArrowheads="1"/>
          </p:cNvPicPr>
          <p:nvPr/>
        </p:nvPicPr>
        <p:blipFill>
          <a:blip r:embed="rId3"/>
          <a:srcRect b="10000"/>
          <a:stretch>
            <a:fillRect/>
          </a:stretch>
        </p:blipFill>
        <p:spPr bwMode="auto">
          <a:xfrm>
            <a:off x="2" y="3429000"/>
            <a:ext cx="4572001" cy="3429000"/>
          </a:xfrm>
          <a:prstGeom prst="rect">
            <a:avLst/>
          </a:prstGeom>
          <a:noFill/>
        </p:spPr>
      </p:pic>
      <p:pic>
        <p:nvPicPr>
          <p:cNvPr id="6" name="Picture 4" descr="Абстрактные Векторные Фоны #64 - Векторный клипарт &quot; ALLDAY - народный сайт о дизайне"/>
          <p:cNvPicPr>
            <a:picLocks noChangeAspect="1" noChangeArrowheads="1"/>
          </p:cNvPicPr>
          <p:nvPr/>
        </p:nvPicPr>
        <p:blipFill>
          <a:blip r:embed="rId3"/>
          <a:srcRect b="10000"/>
          <a:stretch>
            <a:fillRect/>
          </a:stretch>
        </p:blipFill>
        <p:spPr bwMode="auto">
          <a:xfrm>
            <a:off x="4572001" y="3429000"/>
            <a:ext cx="4572001" cy="3429000"/>
          </a:xfrm>
          <a:prstGeom prst="rect">
            <a:avLst/>
          </a:prstGeom>
          <a:noFill/>
        </p:spPr>
      </p:pic>
      <p:sp>
        <p:nvSpPr>
          <p:cNvPr id="7" name="Скругленный прямоугольник 6"/>
          <p:cNvSpPr/>
          <p:nvPr/>
        </p:nvSpPr>
        <p:spPr>
          <a:xfrm>
            <a:off x="500034" y="428604"/>
            <a:ext cx="8215370" cy="6072230"/>
          </a:xfrm>
          <a:prstGeom prst="roundRect">
            <a:avLst/>
          </a:prstGeom>
          <a:ln>
            <a:solidFill>
              <a:srgbClr val="7030A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200" i="1" dirty="0">
                <a:latin typeface="Times New Roman" pitchFamily="18" charset="0"/>
                <a:cs typeface="Times New Roman" pitchFamily="18" charset="0"/>
              </a:rPr>
              <a:t>Музыка </a:t>
            </a:r>
            <a:r>
              <a:rPr lang="ru-RU" sz="1200" i="1" dirty="0" err="1">
                <a:latin typeface="Times New Roman" pitchFamily="18" charset="0"/>
                <a:cs typeface="Times New Roman" pitchFamily="18" charset="0"/>
              </a:rPr>
              <a:t>уйный</a:t>
            </a:r>
            <a:r>
              <a:rPr lang="ru-RU" sz="1200" i="1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200" i="1" dirty="0" err="1">
                <a:latin typeface="Times New Roman" pitchFamily="18" charset="0"/>
                <a:cs typeface="Times New Roman" pitchFamily="18" charset="0"/>
              </a:rPr>
              <a:t>Кәҗә</a:t>
            </a:r>
            <a:r>
              <a:rPr lang="ru-RU" sz="12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i="1" dirty="0" err="1">
                <a:latin typeface="Times New Roman" pitchFamily="18" charset="0"/>
                <a:cs typeface="Times New Roman" pitchFamily="18" charset="0"/>
              </a:rPr>
              <a:t>белән</a:t>
            </a:r>
            <a:r>
              <a:rPr lang="ru-RU" sz="12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i="1" dirty="0" err="1">
                <a:latin typeface="Times New Roman" pitchFamily="18" charset="0"/>
                <a:cs typeface="Times New Roman" pitchFamily="18" charset="0"/>
              </a:rPr>
              <a:t>Сарык</a:t>
            </a:r>
            <a:r>
              <a:rPr lang="ru-RU" sz="12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i="1" dirty="0" err="1">
                <a:latin typeface="Times New Roman" pitchFamily="18" charset="0"/>
                <a:cs typeface="Times New Roman" pitchFamily="18" charset="0"/>
              </a:rPr>
              <a:t>баралар</a:t>
            </a:r>
            <a:r>
              <a:rPr lang="ru-RU" sz="1200" i="1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200" i="1" dirty="0" err="1">
                <a:latin typeface="Times New Roman" pitchFamily="18" charset="0"/>
                <a:cs typeface="Times New Roman" pitchFamily="18" charset="0"/>
              </a:rPr>
              <a:t>Җырлыйлар</a:t>
            </a:r>
            <a:r>
              <a:rPr lang="ru-RU" sz="1200" i="1" dirty="0">
                <a:latin typeface="Times New Roman" pitchFamily="18" charset="0"/>
                <a:cs typeface="Times New Roman" pitchFamily="18" charset="0"/>
              </a:rPr>
              <a:t>.)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Куш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кулым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1. Урман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буйларына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менәм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Урман буе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ямьлегә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Бир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кулыңны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. Мин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дә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бирәм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Дус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булырга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мәңгегә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2. Алма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бакчасына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кереп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Алма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ашыйсым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килә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Син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минем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дус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, мин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синең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дус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Булып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яшисем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килә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Кушымта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башында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уртасында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ахырында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):</a:t>
            </a:r>
          </a:p>
          <a:p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Менә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сиңа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уң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кулым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Менә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сиңа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сул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кулым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Син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бит минем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якын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дустым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Менә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сиңа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куш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кулым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Кәҗә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Сарык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! Ә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нәрсә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анда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ялтырый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Сарык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Әйдә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Кәҗә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шунда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барыйк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төнне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шунда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куныйк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Кәҗә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Азрак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анда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җылыныйк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r>
              <a:rPr lang="ru-RU" sz="1200" i="1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200" i="1" dirty="0" err="1">
                <a:latin typeface="Times New Roman" pitchFamily="18" charset="0"/>
                <a:cs typeface="Times New Roman" pitchFamily="18" charset="0"/>
              </a:rPr>
              <a:t>Кәҗә</a:t>
            </a:r>
            <a:r>
              <a:rPr lang="ru-RU" sz="12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i="1" dirty="0" err="1">
                <a:latin typeface="Times New Roman" pitchFamily="18" charset="0"/>
                <a:cs typeface="Times New Roman" pitchFamily="18" charset="0"/>
              </a:rPr>
              <a:t>белән</a:t>
            </a:r>
            <a:r>
              <a:rPr lang="ru-RU" sz="12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i="1" dirty="0" err="1">
                <a:latin typeface="Times New Roman" pitchFamily="18" charset="0"/>
                <a:cs typeface="Times New Roman" pitchFamily="18" charset="0"/>
              </a:rPr>
              <a:t>Сарык</a:t>
            </a:r>
            <a:r>
              <a:rPr lang="ru-RU" sz="12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i="1" dirty="0" err="1">
                <a:latin typeface="Times New Roman" pitchFamily="18" charset="0"/>
                <a:cs typeface="Times New Roman" pitchFamily="18" charset="0"/>
              </a:rPr>
              <a:t>ут</a:t>
            </a:r>
            <a:r>
              <a:rPr lang="ru-RU" sz="12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i="1" dirty="0" err="1">
                <a:latin typeface="Times New Roman" pitchFamily="18" charset="0"/>
                <a:cs typeface="Times New Roman" pitchFamily="18" charset="0"/>
              </a:rPr>
              <a:t>янына</a:t>
            </a:r>
            <a:r>
              <a:rPr lang="ru-RU" sz="12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i="1" dirty="0" err="1">
                <a:latin typeface="Times New Roman" pitchFamily="18" charset="0"/>
                <a:cs typeface="Times New Roman" pitchFamily="18" charset="0"/>
              </a:rPr>
              <a:t>киләләр</a:t>
            </a:r>
            <a:r>
              <a:rPr lang="ru-RU" sz="1200" i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200" i="1" dirty="0" err="1">
                <a:latin typeface="Times New Roman" pitchFamily="18" charset="0"/>
                <a:cs typeface="Times New Roman" pitchFamily="18" charset="0"/>
              </a:rPr>
              <a:t>анда</a:t>
            </a:r>
            <a:r>
              <a:rPr lang="ru-RU" sz="12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i="1" dirty="0" err="1">
                <a:latin typeface="Times New Roman" pitchFamily="18" charset="0"/>
                <a:cs typeface="Times New Roman" pitchFamily="18" charset="0"/>
              </a:rPr>
              <a:t>бүреләр</a:t>
            </a:r>
            <a:r>
              <a:rPr lang="ru-RU" sz="12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i="1" dirty="0" err="1">
                <a:latin typeface="Times New Roman" pitchFamily="18" charset="0"/>
                <a:cs typeface="Times New Roman" pitchFamily="18" charset="0"/>
              </a:rPr>
              <a:t>утыра</a:t>
            </a:r>
            <a:r>
              <a:rPr lang="ru-RU" sz="1200" i="1" dirty="0">
                <a:latin typeface="Times New Roman" pitchFamily="18" charset="0"/>
                <a:cs typeface="Times New Roman" pitchFamily="18" charset="0"/>
              </a:rPr>
              <a:t>).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Бүреләр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. (</a:t>
            </a:r>
            <a:r>
              <a:rPr lang="ru-RU" sz="1200" i="1" dirty="0" err="1">
                <a:latin typeface="Times New Roman" pitchFamily="18" charset="0"/>
                <a:cs typeface="Times New Roman" pitchFamily="18" charset="0"/>
              </a:rPr>
              <a:t>Бергә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Менә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бу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шатлык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?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Кемнәр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безгә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килделәр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? (</a:t>
            </a:r>
            <a:r>
              <a:rPr lang="ru-RU" sz="1200" i="1" dirty="0" err="1">
                <a:latin typeface="Times New Roman" pitchFamily="18" charset="0"/>
                <a:cs typeface="Times New Roman" pitchFamily="18" charset="0"/>
              </a:rPr>
              <a:t>Шатланалар</a:t>
            </a:r>
            <a:r>
              <a:rPr lang="ru-RU" sz="1200" i="1" dirty="0">
                <a:latin typeface="Times New Roman" pitchFamily="18" charset="0"/>
                <a:cs typeface="Times New Roman" pitchFamily="18" charset="0"/>
              </a:rPr>
              <a:t>).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Кәҗә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белән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Сарык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Исәнмесез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монда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җылыныйк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әле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1200" b="1" dirty="0">
                <a:latin typeface="Times New Roman" pitchFamily="18" charset="0"/>
                <a:cs typeface="Times New Roman" pitchFamily="18" charset="0"/>
              </a:rPr>
              <a:t>I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бүре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Әйдәгез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түрдән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узыгыз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!</a:t>
            </a:r>
          </a:p>
          <a:p>
            <a:r>
              <a:rPr lang="en-US" sz="1200" b="1" dirty="0">
                <a:latin typeface="Times New Roman" pitchFamily="18" charset="0"/>
                <a:cs typeface="Times New Roman" pitchFamily="18" charset="0"/>
              </a:rPr>
              <a:t>II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бүре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. Без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бик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шат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!</a:t>
            </a:r>
          </a:p>
          <a:p>
            <a:r>
              <a:rPr lang="en-US" sz="1200" b="1" dirty="0">
                <a:latin typeface="Times New Roman" pitchFamily="18" charset="0"/>
                <a:cs typeface="Times New Roman" pitchFamily="18" charset="0"/>
              </a:rPr>
              <a:t>III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бүре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.  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Менә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ит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үзе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килде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!</a:t>
            </a:r>
          </a:p>
          <a:p>
            <a:r>
              <a:rPr lang="en-US" sz="1200" b="1" dirty="0">
                <a:latin typeface="Times New Roman" pitchFamily="18" charset="0"/>
                <a:cs typeface="Times New Roman" pitchFamily="18" charset="0"/>
              </a:rPr>
              <a:t>IV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бүре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.  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Хәзер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без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сезне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ашыйбыз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928662" y="785794"/>
            <a:ext cx="271464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endParaRPr lang="ru-RU" sz="1400" b="1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500430" y="4214818"/>
            <a:ext cx="464347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tt-RU" sz="1400" b="1" dirty="0" smtClean="0">
              <a:solidFill>
                <a:srgbClr val="00206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596</TotalTime>
  <Words>937</Words>
  <Application>Microsoft Office PowerPoint</Application>
  <PresentationFormat>Экран (4:3)</PresentationFormat>
  <Paragraphs>179</Paragraphs>
  <Slides>14</Slides>
  <Notes>13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Лейсан</cp:lastModifiedBy>
  <cp:revision>74</cp:revision>
  <dcterms:modified xsi:type="dcterms:W3CDTF">2022-01-17T17:05:23Z</dcterms:modified>
</cp:coreProperties>
</file>