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56" r:id="rId3"/>
    <p:sldId id="274" r:id="rId4"/>
    <p:sldId id="275" r:id="rId5"/>
    <p:sldId id="257" r:id="rId6"/>
    <p:sldId id="258" r:id="rId7"/>
    <p:sldId id="260" r:id="rId8"/>
    <p:sldId id="261" r:id="rId9"/>
    <p:sldId id="262" r:id="rId10"/>
    <p:sldId id="263" r:id="rId11"/>
    <p:sldId id="264" r:id="rId12"/>
    <p:sldId id="267" r:id="rId13"/>
    <p:sldId id="268"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851"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tx2">
                <a:lumMod val="60000"/>
                <a:lumOff val="40000"/>
              </a:schemeClr>
            </a:gs>
            <a:gs pos="100000">
              <a:schemeClr val="tx2">
                <a:lumMod val="75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088B68-30CF-4E2B-B308-858C9DDA63C5}" type="datetimeFigureOut">
              <a:rPr lang="ru-RU" smtClean="0"/>
              <a:pPr/>
              <a:t>10.11.2013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AAE4F3-B1FF-4B55-9797-C6291B022D4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ru-RU"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Гаил</a:t>
            </a:r>
            <a:r>
              <a:rPr lang="tt-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ә татулыгы белән көчле</a:t>
            </a: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Подзаголовок 2"/>
          <p:cNvSpPr>
            <a:spLocks noGrp="1"/>
          </p:cNvSpPr>
          <p:nvPr>
            <p:ph type="subTitle" idx="1"/>
          </p:nvPr>
        </p:nvSpPr>
        <p:spPr/>
        <p:txBody>
          <a:bodyPr/>
          <a:lstStyle/>
          <a:p>
            <a:r>
              <a:rPr lang="tt-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“Гаилә” көненә багышланган презента</a:t>
            </a: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ц</a:t>
            </a:r>
            <a:r>
              <a:rPr lang="tt-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ия</a:t>
            </a:r>
          </a:p>
          <a:p>
            <a:r>
              <a:rPr lang="tt-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Әзерләде тәрбияче Ягфарова А.А.</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541802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0" y="1571612"/>
            <a:ext cx="4114800" cy="3000396"/>
          </a:xfrm>
          <a:ln w="57150"/>
        </p:spPr>
        <p:style>
          <a:lnRef idx="3">
            <a:schemeClr val="lt1"/>
          </a:lnRef>
          <a:fillRef idx="1">
            <a:schemeClr val="accent1"/>
          </a:fillRef>
          <a:effectRef idx="1">
            <a:schemeClr val="accent1"/>
          </a:effectRef>
          <a:fontRef idx="minor">
            <a:schemeClr val="lt1"/>
          </a:fontRef>
        </p:style>
        <p:txBody>
          <a:bodyPr>
            <a:normAutofit/>
          </a:bodyPr>
          <a:lstStyle/>
          <a:p>
            <a:r>
              <a:rPr lang="ru-RU" sz="1400" dirty="0" smtClean="0">
                <a:latin typeface="Arial" pitchFamily="34" charset="0"/>
                <a:cs typeface="Arial" pitchFamily="34" charset="0"/>
              </a:rPr>
              <a:t>Семья </a:t>
            </a:r>
            <a:r>
              <a:rPr lang="ru-RU" sz="1400" dirty="0" err="1" smtClean="0">
                <a:latin typeface="Arial" pitchFamily="34" charset="0"/>
                <a:cs typeface="Arial" pitchFamily="34" charset="0"/>
              </a:rPr>
              <a:t>Илалутдиновых</a:t>
            </a:r>
            <a:r>
              <a:rPr lang="ru-RU" sz="1400" dirty="0" smtClean="0">
                <a:latin typeface="Arial" pitchFamily="34" charset="0"/>
                <a:cs typeface="Arial" pitchFamily="34" charset="0"/>
              </a:rPr>
              <a:t>!</a:t>
            </a:r>
            <a:br>
              <a:rPr lang="ru-RU" sz="1400" dirty="0" smtClean="0">
                <a:latin typeface="Arial" pitchFamily="34" charset="0"/>
                <a:cs typeface="Arial" pitchFamily="34" charset="0"/>
              </a:rPr>
            </a:br>
            <a:r>
              <a:rPr lang="ru-RU" sz="1400" dirty="0" smtClean="0">
                <a:latin typeface="Arial" pitchFamily="34" charset="0"/>
                <a:cs typeface="Arial" pitchFamily="34" charset="0"/>
              </a:rPr>
              <a:t>Папа – Ильдар, он работает в ООО «</a:t>
            </a:r>
            <a:r>
              <a:rPr lang="ru-RU" sz="1400" dirty="0" err="1" smtClean="0">
                <a:latin typeface="Arial" pitchFamily="34" charset="0"/>
                <a:cs typeface="Arial" pitchFamily="34" charset="0"/>
              </a:rPr>
              <a:t>Арслан</a:t>
            </a:r>
            <a:r>
              <a:rPr lang="ru-RU" sz="1400" dirty="0" smtClean="0">
                <a:latin typeface="Arial" pitchFamily="34" charset="0"/>
                <a:cs typeface="Arial" pitchFamily="34" charset="0"/>
              </a:rPr>
              <a:t>»-грузчик.</a:t>
            </a:r>
            <a:br>
              <a:rPr lang="ru-RU" sz="1400" dirty="0" smtClean="0">
                <a:latin typeface="Arial" pitchFamily="34" charset="0"/>
                <a:cs typeface="Arial" pitchFamily="34" charset="0"/>
              </a:rPr>
            </a:br>
            <a:r>
              <a:rPr lang="ru-RU" sz="1400" dirty="0" smtClean="0">
                <a:latin typeface="Arial" pitchFamily="34" charset="0"/>
                <a:cs typeface="Arial" pitchFamily="34" charset="0"/>
              </a:rPr>
              <a:t>Мама- </a:t>
            </a:r>
            <a:r>
              <a:rPr lang="ru-RU" sz="1400" dirty="0" err="1" smtClean="0">
                <a:latin typeface="Arial" pitchFamily="34" charset="0"/>
                <a:cs typeface="Arial" pitchFamily="34" charset="0"/>
              </a:rPr>
              <a:t>Резида</a:t>
            </a:r>
            <a:r>
              <a:rPr lang="ru-RU" sz="1400" dirty="0" smtClean="0">
                <a:latin typeface="Arial" pitchFamily="34" charset="0"/>
                <a:cs typeface="Arial" pitchFamily="34" charset="0"/>
              </a:rPr>
              <a:t>. Она работает МБУЗ АЦРБ хирургическое отделение палатная медсестра.</a:t>
            </a:r>
            <a:br>
              <a:rPr lang="ru-RU" sz="1400" dirty="0" smtClean="0">
                <a:latin typeface="Arial" pitchFamily="34" charset="0"/>
                <a:cs typeface="Arial" pitchFamily="34" charset="0"/>
              </a:rPr>
            </a:br>
            <a:r>
              <a:rPr lang="ru-RU" sz="1400" dirty="0" err="1" smtClean="0">
                <a:latin typeface="Arial" pitchFamily="34" charset="0"/>
                <a:cs typeface="Arial" pitchFamily="34" charset="0"/>
              </a:rPr>
              <a:t>Я-Азалия</a:t>
            </a:r>
            <a:r>
              <a:rPr lang="ru-RU" sz="1400" dirty="0" smtClean="0">
                <a:latin typeface="Arial" pitchFamily="34" charset="0"/>
                <a:cs typeface="Arial" pitchFamily="34" charset="0"/>
              </a:rPr>
              <a:t> – хочу в детский сад.</a:t>
            </a:r>
            <a:br>
              <a:rPr lang="ru-RU" sz="1400" dirty="0" smtClean="0">
                <a:latin typeface="Arial" pitchFamily="34" charset="0"/>
                <a:cs typeface="Arial" pitchFamily="34" charset="0"/>
              </a:rPr>
            </a:br>
            <a:r>
              <a:rPr lang="ru-RU" sz="1400" dirty="0" smtClean="0">
                <a:latin typeface="Arial" pitchFamily="34" charset="0"/>
                <a:cs typeface="Arial" pitchFamily="34" charset="0"/>
              </a:rPr>
              <a:t>Я очень люблю свою семью!</a:t>
            </a:r>
            <a:endParaRPr lang="ru-RU" sz="1400" dirty="0">
              <a:latin typeface="Arial" pitchFamily="34" charset="0"/>
              <a:cs typeface="Arial" pitchFamily="34" charset="0"/>
            </a:endParaRPr>
          </a:p>
        </p:txBody>
      </p:sp>
      <p:pic>
        <p:nvPicPr>
          <p:cNvPr id="6146" name="Picture 2" descr="C:\Documents and Settings\Лейсан и Ильнур\Рабочий стол\семейный фотки\Илалтдинова.bmp"/>
          <p:cNvPicPr>
            <a:picLocks noGrp="1" noChangeAspect="1" noChangeArrowheads="1"/>
          </p:cNvPicPr>
          <p:nvPr>
            <p:ph idx="1"/>
          </p:nvPr>
        </p:nvPicPr>
        <p:blipFill>
          <a:blip r:embed="rId2" cstate="print"/>
          <a:srcRect/>
          <a:stretch>
            <a:fillRect/>
          </a:stretch>
        </p:blipFill>
        <p:spPr bwMode="auto">
          <a:xfrm rot="21400886">
            <a:off x="631514" y="557843"/>
            <a:ext cx="3651331" cy="5444994"/>
          </a:xfrm>
          <a:prstGeom prst="rect">
            <a:avLst/>
          </a:prstGeom>
          <a:ln w="57150"/>
        </p:spPr>
        <p:style>
          <a:lnRef idx="3">
            <a:schemeClr val="lt1"/>
          </a:lnRef>
          <a:fillRef idx="1">
            <a:schemeClr val="accent1"/>
          </a:fillRef>
          <a:effectRef idx="1">
            <a:schemeClr val="accent1"/>
          </a:effectRef>
          <a:fontRef idx="minor">
            <a:schemeClr val="lt1"/>
          </a:fontRef>
        </p:style>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29190" y="1000108"/>
            <a:ext cx="3757610" cy="4714908"/>
          </a:xfrm>
          <a:ln w="57150"/>
        </p:spPr>
        <p:style>
          <a:lnRef idx="3">
            <a:schemeClr val="lt1"/>
          </a:lnRef>
          <a:fillRef idx="1">
            <a:schemeClr val="accent1"/>
          </a:fillRef>
          <a:effectRef idx="1">
            <a:schemeClr val="accent1"/>
          </a:effectRef>
          <a:fontRef idx="minor">
            <a:schemeClr val="lt1"/>
          </a:fontRef>
        </p:style>
        <p:txBody>
          <a:bodyPr>
            <a:normAutofit/>
          </a:bodyPr>
          <a:lstStyle/>
          <a:p>
            <a:r>
              <a:rPr lang="ru-RU" sz="1400" dirty="0" err="1" smtClean="0">
                <a:latin typeface="Arial" pitchFamily="34" charset="0"/>
                <a:cs typeface="Arial" pitchFamily="34" charset="0"/>
              </a:rPr>
              <a:t>Закировлар</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гаиләсе!</a:t>
            </a:r>
            <a:r>
              <a:rPr lang="ru-RU" sz="1400" dirty="0" smtClean="0">
                <a:latin typeface="Arial" pitchFamily="34" charset="0"/>
                <a:cs typeface="Arial" pitchFamily="34" charset="0"/>
              </a:rPr>
              <a:t/>
            </a:r>
            <a:br>
              <a:rPr lang="ru-RU" sz="1400" dirty="0" smtClean="0">
                <a:latin typeface="Arial" pitchFamily="34" charset="0"/>
                <a:cs typeface="Arial" pitchFamily="34" charset="0"/>
              </a:rPr>
            </a:br>
            <a:r>
              <a:rPr lang="ru-RU" sz="1400" dirty="0" smtClean="0">
                <a:latin typeface="Arial" pitchFamily="34" charset="0"/>
                <a:cs typeface="Arial" pitchFamily="34" charset="0"/>
              </a:rPr>
              <a:t>Без </a:t>
            </a:r>
            <a:r>
              <a:rPr lang="ru-RU" sz="1400" dirty="0" err="1" smtClean="0">
                <a:latin typeface="Arial" pitchFamily="34" charset="0"/>
                <a:cs typeface="Arial" pitchFamily="34" charset="0"/>
              </a:rPr>
              <a:t>гаил</a:t>
            </a:r>
            <a:r>
              <a:rPr lang="tt-RU" sz="1400" dirty="0" smtClean="0">
                <a:latin typeface="Arial" pitchFamily="34" charset="0"/>
                <a:cs typeface="Arial" pitchFamily="34" charset="0"/>
              </a:rPr>
              <a:t>әдә 4 кеше. </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tt-RU" sz="1400" dirty="0" smtClean="0">
                <a:latin typeface="Arial" pitchFamily="34" charset="0"/>
                <a:cs typeface="Arial" pitchFamily="34" charset="0"/>
              </a:rPr>
              <a:t>Әтием – Илсур ОАО “Таттелеком”да ин</a:t>
            </a:r>
            <a:r>
              <a:rPr lang="ru-RU" sz="1400" dirty="0" err="1" smtClean="0">
                <a:latin typeface="Arial" pitchFamily="34" charset="0"/>
                <a:cs typeface="Arial" pitchFamily="34" charset="0"/>
              </a:rPr>
              <a:t>женер</a:t>
            </a:r>
            <a:r>
              <a:rPr lang="ru-RU" sz="1400" dirty="0" smtClean="0">
                <a:latin typeface="Arial" pitchFamily="34" charset="0"/>
                <a:cs typeface="Arial" pitchFamily="34" charset="0"/>
              </a:rPr>
              <a:t> </a:t>
            </a:r>
            <a:r>
              <a:rPr lang="tt-RU" sz="1400" dirty="0" smtClean="0">
                <a:latin typeface="Arial" pitchFamily="34" charset="0"/>
                <a:cs typeface="Arial" pitchFamily="34" charset="0"/>
              </a:rPr>
              <a:t>булып эшли. Аңа 34 яшь.</a:t>
            </a:r>
            <a:br>
              <a:rPr lang="tt-RU" sz="1400" dirty="0" smtClean="0">
                <a:latin typeface="Arial" pitchFamily="34" charset="0"/>
                <a:cs typeface="Arial" pitchFamily="34" charset="0"/>
              </a:rPr>
            </a:br>
            <a:r>
              <a:rPr lang="tt-RU" sz="1400" dirty="0" smtClean="0">
                <a:latin typeface="Arial" pitchFamily="34" charset="0"/>
                <a:cs typeface="Arial" pitchFamily="34" charset="0"/>
              </a:rPr>
              <a:t>Әнием Рәмзия исемле аңа 33 яшь, ул балалар шифаханәсендә шәфкать туташы булып эшли.</a:t>
            </a:r>
            <a:br>
              <a:rPr lang="tt-RU" sz="1400" dirty="0" smtClean="0">
                <a:latin typeface="Arial" pitchFamily="34" charset="0"/>
                <a:cs typeface="Arial" pitchFamily="34" charset="0"/>
              </a:rPr>
            </a:br>
            <a:r>
              <a:rPr lang="tt-RU" sz="1400" dirty="0" smtClean="0">
                <a:latin typeface="Arial" pitchFamily="34" charset="0"/>
                <a:cs typeface="Arial" pitchFamily="34" charset="0"/>
              </a:rPr>
              <a:t>Апам Әдиләгә 9 яшь, ул Әлмәт шәһәрендә Р.Фәхретдин исемендәге  татар гимназиясендә бишле билгеләренә генә укый.</a:t>
            </a:r>
            <a:br>
              <a:rPr lang="tt-RU" sz="1400" dirty="0" smtClean="0">
                <a:latin typeface="Arial" pitchFamily="34" charset="0"/>
                <a:cs typeface="Arial" pitchFamily="34" charset="0"/>
              </a:rPr>
            </a:br>
            <a:r>
              <a:rPr lang="tt-RU" sz="1400" dirty="0" smtClean="0">
                <a:latin typeface="Arial" pitchFamily="34" charset="0"/>
                <a:cs typeface="Arial" pitchFamily="34" charset="0"/>
              </a:rPr>
              <a:t>Буш вакытларда без ял итәбез, кон</a:t>
            </a:r>
            <a:r>
              <a:rPr lang="ru-RU" sz="1400" dirty="0" err="1" smtClean="0">
                <a:latin typeface="Arial" pitchFamily="34" charset="0"/>
                <a:cs typeface="Arial" pitchFamily="34" charset="0"/>
              </a:rPr>
              <a:t>цертлар</a:t>
            </a:r>
            <a:r>
              <a:rPr lang="ru-RU" sz="1400" dirty="0" smtClean="0">
                <a:latin typeface="Arial" pitchFamily="34" charset="0"/>
                <a:cs typeface="Arial" pitchFamily="34" charset="0"/>
              </a:rPr>
              <a:t> </a:t>
            </a:r>
            <a:r>
              <a:rPr lang="tt-RU" sz="1400" dirty="0" smtClean="0">
                <a:latin typeface="Arial" pitchFamily="34" charset="0"/>
                <a:cs typeface="Arial" pitchFamily="34" charset="0"/>
              </a:rPr>
              <a:t>яратабыз. Җәй көне урманда җиләк җыябыз.  </a:t>
            </a:r>
            <a:endParaRPr lang="ru-RU" sz="1400" dirty="0">
              <a:latin typeface="Arial" pitchFamily="34" charset="0"/>
              <a:cs typeface="Arial" pitchFamily="34" charset="0"/>
            </a:endParaRPr>
          </a:p>
        </p:txBody>
      </p:sp>
      <p:pic>
        <p:nvPicPr>
          <p:cNvPr id="7170" name="Picture 2" descr="C:\Documents and Settings\Лейсан и Ильнур\Рабочий стол\семейный фотки\Закировы.jpg"/>
          <p:cNvPicPr>
            <a:picLocks noGrp="1" noChangeAspect="1" noChangeArrowheads="1"/>
          </p:cNvPicPr>
          <p:nvPr>
            <p:ph idx="1"/>
          </p:nvPr>
        </p:nvPicPr>
        <p:blipFill>
          <a:blip r:embed="rId2" cstate="print"/>
          <a:srcRect/>
          <a:stretch>
            <a:fillRect/>
          </a:stretch>
        </p:blipFill>
        <p:spPr bwMode="auto">
          <a:xfrm rot="21334990">
            <a:off x="285720" y="1285860"/>
            <a:ext cx="3714776" cy="4684819"/>
          </a:xfrm>
          <a:prstGeom prst="rect">
            <a:avLst/>
          </a:prstGeom>
          <a:ln w="57150"/>
        </p:spPr>
        <p:style>
          <a:lnRef idx="3">
            <a:schemeClr val="lt1"/>
          </a:lnRef>
          <a:fillRef idx="1">
            <a:schemeClr val="accent1"/>
          </a:fillRef>
          <a:effectRef idx="1">
            <a:schemeClr val="accent1"/>
          </a:effectRef>
          <a:fontRef idx="minor">
            <a:schemeClr val="lt1"/>
          </a:fontRef>
        </p:style>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00562" y="1285860"/>
            <a:ext cx="4186238" cy="4357718"/>
          </a:xfrm>
          <a:ln w="57150"/>
        </p:spPr>
        <p:style>
          <a:lnRef idx="3">
            <a:schemeClr val="lt1"/>
          </a:lnRef>
          <a:fillRef idx="1">
            <a:schemeClr val="accent1"/>
          </a:fillRef>
          <a:effectRef idx="1">
            <a:schemeClr val="accent1"/>
          </a:effectRef>
          <a:fontRef idx="minor">
            <a:schemeClr val="lt1"/>
          </a:fontRef>
        </p:style>
        <p:txBody>
          <a:bodyPr>
            <a:normAutofit/>
          </a:bodyPr>
          <a:lstStyle/>
          <a:p>
            <a:r>
              <a:rPr lang="ru-RU" sz="1400" dirty="0" smtClean="0">
                <a:latin typeface="Arial" pitchFamily="34" charset="0"/>
                <a:cs typeface="Arial" pitchFamily="34" charset="0"/>
              </a:rPr>
              <a:t>Семья Юсуповых.</a:t>
            </a:r>
            <a:br>
              <a:rPr lang="ru-RU" sz="1400" dirty="0" smtClean="0">
                <a:latin typeface="Arial" pitchFamily="34" charset="0"/>
                <a:cs typeface="Arial" pitchFamily="34" charset="0"/>
              </a:rPr>
            </a:br>
            <a:r>
              <a:rPr lang="ru-RU" sz="1400" dirty="0" smtClean="0">
                <a:latin typeface="Arial" pitchFamily="34" charset="0"/>
                <a:cs typeface="Arial" pitchFamily="34" charset="0"/>
              </a:rPr>
              <a:t>Наша семья состоит из 4 человек: папа – Юсупов </a:t>
            </a:r>
            <a:r>
              <a:rPr lang="ru-RU" sz="1400" dirty="0" err="1" smtClean="0">
                <a:latin typeface="Arial" pitchFamily="34" charset="0"/>
                <a:cs typeface="Arial" pitchFamily="34" charset="0"/>
              </a:rPr>
              <a:t>Азат</a:t>
            </a:r>
            <a:r>
              <a:rPr lang="ru-RU" sz="1400" dirty="0" smtClean="0">
                <a:latin typeface="Arial" pitchFamily="34" charset="0"/>
                <a:cs typeface="Arial" pitchFamily="34" charset="0"/>
              </a:rPr>
              <a:t>, мама – Юсупова </a:t>
            </a:r>
            <a:r>
              <a:rPr lang="ru-RU" sz="1400" dirty="0" err="1" smtClean="0">
                <a:latin typeface="Arial" pitchFamily="34" charset="0"/>
                <a:cs typeface="Arial" pitchFamily="34" charset="0"/>
              </a:rPr>
              <a:t>Нурия</a:t>
            </a:r>
            <a:r>
              <a:rPr lang="ru-RU" sz="1400" dirty="0" smtClean="0">
                <a:latin typeface="Arial" pitchFamily="34" charset="0"/>
                <a:cs typeface="Arial" pitchFamily="34" charset="0"/>
              </a:rPr>
              <a:t>, сестра – Азалия  и я </a:t>
            </a:r>
            <a:r>
              <a:rPr lang="ru-RU" sz="1400" dirty="0" err="1" smtClean="0">
                <a:latin typeface="Arial" pitchFamily="34" charset="0"/>
                <a:cs typeface="Arial" pitchFamily="34" charset="0"/>
              </a:rPr>
              <a:t>Аделя</a:t>
            </a:r>
            <a:r>
              <a:rPr lang="ru-RU" sz="1400" dirty="0" smtClean="0">
                <a:latin typeface="Arial" pitchFamily="34" charset="0"/>
                <a:cs typeface="Arial" pitchFamily="34" charset="0"/>
              </a:rPr>
              <a:t>. </a:t>
            </a:r>
            <a:br>
              <a:rPr lang="ru-RU" sz="1400" dirty="0" smtClean="0">
                <a:latin typeface="Arial" pitchFamily="34" charset="0"/>
                <a:cs typeface="Arial" pitchFamily="34" charset="0"/>
              </a:rPr>
            </a:br>
            <a:r>
              <a:rPr lang="ru-RU" sz="1400" dirty="0" smtClean="0">
                <a:latin typeface="Arial" pitchFamily="34" charset="0"/>
                <a:cs typeface="Arial" pitchFamily="34" charset="0"/>
              </a:rPr>
              <a:t>Наша семья очень дружная, мы всегда помогаем друг другу. </a:t>
            </a:r>
            <a:br>
              <a:rPr lang="ru-RU" sz="1400" dirty="0" smtClean="0">
                <a:latin typeface="Arial" pitchFamily="34" charset="0"/>
                <a:cs typeface="Arial" pitchFamily="34" charset="0"/>
              </a:rPr>
            </a:br>
            <a:r>
              <a:rPr lang="ru-RU" sz="1400" dirty="0" smtClean="0">
                <a:latin typeface="Arial" pitchFamily="34" charset="0"/>
                <a:cs typeface="Arial" pitchFamily="34" charset="0"/>
              </a:rPr>
              <a:t>Папа работает слесарем в ОАО «</a:t>
            </a:r>
            <a:r>
              <a:rPr lang="ru-RU" sz="1400" dirty="0" err="1" smtClean="0">
                <a:latin typeface="Arial" pitchFamily="34" charset="0"/>
                <a:cs typeface="Arial" pitchFamily="34" charset="0"/>
              </a:rPr>
              <a:t>Экосервис</a:t>
            </a:r>
            <a:r>
              <a:rPr lang="ru-RU" sz="1400" dirty="0" smtClean="0">
                <a:latin typeface="Arial" pitchFamily="34" charset="0"/>
                <a:cs typeface="Arial" pitchFamily="34" charset="0"/>
              </a:rPr>
              <a:t>», мама младшей воспитатель в детском саду. </a:t>
            </a:r>
            <a:br>
              <a:rPr lang="ru-RU" sz="1400" dirty="0" smtClean="0">
                <a:latin typeface="Arial" pitchFamily="34" charset="0"/>
                <a:cs typeface="Arial" pitchFamily="34" charset="0"/>
              </a:rPr>
            </a:br>
            <a:r>
              <a:rPr lang="ru-RU" sz="1400" dirty="0" smtClean="0">
                <a:latin typeface="Arial" pitchFamily="34" charset="0"/>
                <a:cs typeface="Arial" pitchFamily="34" charset="0"/>
              </a:rPr>
              <a:t>На выходных и праздниках мы любим отдыхать на природе. Каждое лето ездим в парк гулять с семьей, так же мы празднуем все дни рожденья.</a:t>
            </a:r>
            <a:br>
              <a:rPr lang="ru-RU" sz="1400" dirty="0" smtClean="0">
                <a:latin typeface="Arial" pitchFamily="34" charset="0"/>
                <a:cs typeface="Arial" pitchFamily="34" charset="0"/>
              </a:rPr>
            </a:br>
            <a:r>
              <a:rPr lang="ru-RU" sz="1400" dirty="0" smtClean="0">
                <a:latin typeface="Arial" pitchFamily="34" charset="0"/>
                <a:cs typeface="Arial" pitchFamily="34" charset="0"/>
              </a:rPr>
              <a:t>Мы очень дружная и жизнерадостная семья.</a:t>
            </a:r>
            <a:endParaRPr lang="ru-RU" sz="1400" dirty="0">
              <a:latin typeface="Arial" pitchFamily="34" charset="0"/>
              <a:cs typeface="Arial" pitchFamily="34" charset="0"/>
            </a:endParaRPr>
          </a:p>
        </p:txBody>
      </p:sp>
      <p:pic>
        <p:nvPicPr>
          <p:cNvPr id="8194" name="Picture 2" descr="C:\Documents and Settings\Лейсан и Ильнур\Рабочий стол\семейный фотки\Юсуповы А..bmp"/>
          <p:cNvPicPr>
            <a:picLocks noGrp="1" noChangeAspect="1" noChangeArrowheads="1"/>
          </p:cNvPicPr>
          <p:nvPr>
            <p:ph idx="1"/>
          </p:nvPr>
        </p:nvPicPr>
        <p:blipFill>
          <a:blip r:embed="rId2" cstate="print"/>
          <a:srcRect/>
          <a:stretch>
            <a:fillRect/>
          </a:stretch>
        </p:blipFill>
        <p:spPr bwMode="auto">
          <a:xfrm>
            <a:off x="285721" y="1785926"/>
            <a:ext cx="3643337" cy="3465583"/>
          </a:xfrm>
          <a:prstGeom prst="rect">
            <a:avLst/>
          </a:prstGeom>
          <a:ln w="57150"/>
        </p:spPr>
        <p:style>
          <a:lnRef idx="3">
            <a:schemeClr val="lt1"/>
          </a:lnRef>
          <a:fillRef idx="1">
            <a:schemeClr val="accent1"/>
          </a:fillRef>
          <a:effectRef idx="1">
            <a:schemeClr val="accent1"/>
          </a:effectRef>
          <a:fontRef idx="minor">
            <a:schemeClr val="lt1"/>
          </a:fontRef>
        </p:style>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71934" y="274638"/>
            <a:ext cx="4857784" cy="6297634"/>
          </a:xfrm>
          <a:ln w="57150"/>
        </p:spPr>
        <p:style>
          <a:lnRef idx="3">
            <a:schemeClr val="lt1"/>
          </a:lnRef>
          <a:fillRef idx="1">
            <a:schemeClr val="accent1"/>
          </a:fillRef>
          <a:effectRef idx="1">
            <a:schemeClr val="accent1"/>
          </a:effectRef>
          <a:fontRef idx="minor">
            <a:schemeClr val="lt1"/>
          </a:fontRef>
        </p:style>
        <p:txBody>
          <a:bodyPr>
            <a:normAutofit fontScale="90000"/>
          </a:bodyPr>
          <a:lstStyle/>
          <a:p>
            <a:r>
              <a:rPr lang="ru-RU" sz="1400" dirty="0" smtClean="0">
                <a:latin typeface="Arial" pitchFamily="34" charset="0"/>
                <a:cs typeface="Arial" pitchFamily="34" charset="0"/>
              </a:rPr>
              <a:t>О семье Баяновых </a:t>
            </a:r>
            <a:r>
              <a:rPr lang="ru-RU" sz="1100" dirty="0" smtClean="0">
                <a:latin typeface="Arial" pitchFamily="34" charset="0"/>
                <a:cs typeface="Arial" pitchFamily="34" charset="0"/>
              </a:rPr>
              <a:t>(от третьих лиц</a:t>
            </a:r>
            <a:r>
              <a:rPr lang="ru-RU" sz="1400" dirty="0" smtClean="0">
                <a:latin typeface="Arial" pitchFamily="34" charset="0"/>
                <a:cs typeface="Arial" pitchFamily="34" charset="0"/>
              </a:rPr>
              <a:t>) </a:t>
            </a:r>
            <a:br>
              <a:rPr lang="ru-RU" sz="1400" dirty="0" smtClean="0">
                <a:latin typeface="Arial" pitchFamily="34" charset="0"/>
                <a:cs typeface="Arial" pitchFamily="34" charset="0"/>
              </a:rPr>
            </a:br>
            <a:r>
              <a:rPr lang="ru-RU" sz="1400" dirty="0" smtClean="0">
                <a:latin typeface="Arial" pitchFamily="34" charset="0"/>
                <a:cs typeface="Arial" pitchFamily="34" charset="0"/>
              </a:rPr>
              <a:t>Семья   многодетная - пятеро детей. Отец семейства Тимур </a:t>
            </a:r>
            <a:r>
              <a:rPr lang="ru-RU" sz="1400" dirty="0" err="1" smtClean="0">
                <a:latin typeface="Arial" pitchFamily="34" charset="0"/>
                <a:cs typeface="Arial" pitchFamily="34" charset="0"/>
              </a:rPr>
              <a:t>Миркадамович</a:t>
            </a:r>
            <a:r>
              <a:rPr lang="ru-RU" sz="1400" dirty="0" smtClean="0">
                <a:latin typeface="Arial" pitchFamily="34" charset="0"/>
                <a:cs typeface="Arial" pitchFamily="34" charset="0"/>
              </a:rPr>
              <a:t> честный, добрый и отзывчивый. Таких мужчин разве что в фильмах увидишь. Занимается спортом, вместе с детьми бегает, плавает. Разрядник в шахматах. Обучает старших детей игре на гитаре, сам хорошо поет и играет. Абсолютный трезвенник, и ярый противник никотина. Мама Оксана Викторовна. Она и шьет, и вяжет, и рисует, и лепит. Семья для нее это что-то очень важное, настолько важное что она пытается и среди друзей и знакомых прививать эту любовь к семье. Она всегда всех учит, учитесь давать, и не ждать ответа. Давать любовь, заботу, радость. Старшие сыновья учатся в школе в 9 и 7 классах.  У каждого их свои обязанности. Кто-то несет ответственность за кур, кто-то за кроликов, кто-то за чистоту в огороде.  Не смотря на их занятость, учатся старшие дети хорошо. Занимаются спортом. Старший сын Эльдар активный участник движения «Трезвый Альметьевск».Семья Баяновых, уже три года занимаются спонсорством, а также ищут спонсоров на стороне для помощи детскому отделению для недоношенных детей. Сотрудничают с Центром Соц.Защиты, берут адреса нуждающихся семей. Возят им продукты питания и собирают для них одежду. Ведя  здоровый и трезвый образ жизни они участвуют в акциях  против алкоголя и наркотиков. </a:t>
            </a:r>
            <a:br>
              <a:rPr lang="ru-RU" sz="1400" dirty="0" smtClean="0">
                <a:latin typeface="Arial" pitchFamily="34" charset="0"/>
                <a:cs typeface="Arial" pitchFamily="34" charset="0"/>
              </a:rPr>
            </a:br>
            <a:r>
              <a:rPr lang="ru-RU" sz="1400" dirty="0" smtClean="0">
                <a:latin typeface="Arial" pitchFamily="34" charset="0"/>
                <a:cs typeface="Arial" pitchFamily="34" charset="0"/>
              </a:rPr>
              <a:t>В семье всегда очень теплые, уважительные и добрые отношения. Отношения построенные на любви. </a:t>
            </a:r>
            <a:br>
              <a:rPr lang="ru-RU" sz="1400" dirty="0" smtClean="0">
                <a:latin typeface="Arial" pitchFamily="34" charset="0"/>
                <a:cs typeface="Arial" pitchFamily="34" charset="0"/>
              </a:rPr>
            </a:br>
            <a:r>
              <a:rPr lang="ru-RU" sz="1400" dirty="0" smtClean="0">
                <a:latin typeface="Arial" pitchFamily="34" charset="0"/>
                <a:cs typeface="Arial" pitchFamily="34" charset="0"/>
              </a:rPr>
              <a:t/>
            </a:r>
            <a:br>
              <a:rPr lang="ru-RU" sz="1400" dirty="0" smtClean="0">
                <a:latin typeface="Arial" pitchFamily="34" charset="0"/>
                <a:cs typeface="Arial" pitchFamily="34" charset="0"/>
              </a:rPr>
            </a:br>
            <a:endParaRPr lang="ru-RU" sz="1400" dirty="0">
              <a:latin typeface="Arial" pitchFamily="34" charset="0"/>
              <a:cs typeface="Arial" pitchFamily="34" charset="0"/>
            </a:endParaRPr>
          </a:p>
        </p:txBody>
      </p:sp>
      <p:pic>
        <p:nvPicPr>
          <p:cNvPr id="9218" name="Picture 2" descr="C:\Documents and Settings\Лейсан и Ильнур\Рабочий стол\семейный фотки\Баяновы.bmp"/>
          <p:cNvPicPr>
            <a:picLocks noGrp="1" noChangeAspect="1" noChangeArrowheads="1"/>
          </p:cNvPicPr>
          <p:nvPr>
            <p:ph idx="1"/>
          </p:nvPr>
        </p:nvPicPr>
        <p:blipFill>
          <a:blip r:embed="rId2" cstate="print"/>
          <a:srcRect/>
          <a:stretch>
            <a:fillRect/>
          </a:stretch>
        </p:blipFill>
        <p:spPr bwMode="auto">
          <a:xfrm>
            <a:off x="142844" y="1643050"/>
            <a:ext cx="3714776" cy="3900502"/>
          </a:xfrm>
          <a:prstGeom prst="rect">
            <a:avLst/>
          </a:prstGeom>
          <a:ln w="57150"/>
        </p:spPr>
        <p:style>
          <a:lnRef idx="3">
            <a:schemeClr val="lt1"/>
          </a:lnRef>
          <a:fillRef idx="1">
            <a:schemeClr val="accent1"/>
          </a:fillRef>
          <a:effectRef idx="1">
            <a:schemeClr val="accent1"/>
          </a:effectRef>
          <a:fontRef idx="minor">
            <a:schemeClr val="lt1"/>
          </a:fontRef>
        </p:style>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28728" y="1214423"/>
            <a:ext cx="5786478" cy="4572032"/>
          </a:xfrm>
          <a:ln w="76200"/>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tt-RU" sz="2400" i="1" dirty="0" smtClean="0">
                <a:latin typeface="Arial" pitchFamily="34" charset="0"/>
                <a:cs typeface="Arial" pitchFamily="34" charset="0"/>
              </a:rPr>
              <a:t>Борынгылар белеп сөйли:</a:t>
            </a:r>
            <a:br>
              <a:rPr lang="tt-RU" sz="2400" i="1" dirty="0" smtClean="0">
                <a:latin typeface="Arial" pitchFamily="34" charset="0"/>
                <a:cs typeface="Arial" pitchFamily="34" charset="0"/>
              </a:rPr>
            </a:br>
            <a:r>
              <a:rPr lang="tt-RU" sz="2400" i="1" dirty="0" smtClean="0">
                <a:latin typeface="Arial" pitchFamily="34" charset="0"/>
                <a:cs typeface="Arial" pitchFamily="34" charset="0"/>
              </a:rPr>
              <a:t>“Кошның бәхете – пар канат”.</a:t>
            </a:r>
            <a:br>
              <a:rPr lang="tt-RU" sz="2400" i="1" dirty="0" smtClean="0">
                <a:latin typeface="Arial" pitchFamily="34" charset="0"/>
                <a:cs typeface="Arial" pitchFamily="34" charset="0"/>
              </a:rPr>
            </a:br>
            <a:r>
              <a:rPr lang="tt-RU" sz="2400" i="1" dirty="0" smtClean="0">
                <a:latin typeface="Arial" pitchFamily="34" charset="0"/>
                <a:cs typeface="Arial" pitchFamily="34" charset="0"/>
              </a:rPr>
              <a:t>Мин дә кошлардан ким тугел,</a:t>
            </a:r>
            <a:br>
              <a:rPr lang="tt-RU" sz="2400" i="1" dirty="0" smtClean="0">
                <a:latin typeface="Arial" pitchFamily="34" charset="0"/>
                <a:cs typeface="Arial" pitchFamily="34" charset="0"/>
              </a:rPr>
            </a:br>
            <a:r>
              <a:rPr lang="tt-RU" sz="2400" i="1" dirty="0" smtClean="0">
                <a:latin typeface="Arial" pitchFamily="34" charset="0"/>
                <a:cs typeface="Arial" pitchFamily="34" charset="0"/>
              </a:rPr>
              <a:t>Әткәм-әнкәм – пар канатым!</a:t>
            </a:r>
            <a:br>
              <a:rPr lang="tt-RU" sz="2400" i="1" dirty="0" smtClean="0">
                <a:latin typeface="Arial" pitchFamily="34" charset="0"/>
                <a:cs typeface="Arial" pitchFamily="34" charset="0"/>
              </a:rPr>
            </a:br>
            <a:r>
              <a:rPr lang="tt-RU" sz="2400" i="1" dirty="0" smtClean="0">
                <a:latin typeface="Arial" pitchFamily="34" charset="0"/>
                <a:cs typeface="Arial" pitchFamily="34" charset="0"/>
              </a:rPr>
              <a:t/>
            </a:r>
            <a:br>
              <a:rPr lang="tt-RU" sz="2400" i="1" dirty="0" smtClean="0">
                <a:latin typeface="Arial" pitchFamily="34" charset="0"/>
                <a:cs typeface="Arial" pitchFamily="34" charset="0"/>
              </a:rPr>
            </a:br>
            <a:r>
              <a:rPr lang="tt-RU" sz="2400" i="1" dirty="0" smtClean="0">
                <a:latin typeface="Arial" pitchFamily="34" charset="0"/>
                <a:cs typeface="Arial" pitchFamily="34" charset="0"/>
              </a:rPr>
              <a:t>Үз канатым ныгыганчы </a:t>
            </a:r>
            <a:br>
              <a:rPr lang="tt-RU" sz="2400" i="1" dirty="0" smtClean="0">
                <a:latin typeface="Arial" pitchFamily="34" charset="0"/>
                <a:cs typeface="Arial" pitchFamily="34" charset="0"/>
              </a:rPr>
            </a:br>
            <a:r>
              <a:rPr lang="tt-RU" sz="2400" i="1" dirty="0" smtClean="0">
                <a:latin typeface="Arial" pitchFamily="34" charset="0"/>
                <a:cs typeface="Arial" pitchFamily="34" charset="0"/>
              </a:rPr>
              <a:t>шул канатларда очам.</a:t>
            </a:r>
            <a:br>
              <a:rPr lang="tt-RU" sz="2400" i="1" dirty="0" smtClean="0">
                <a:latin typeface="Arial" pitchFamily="34" charset="0"/>
                <a:cs typeface="Arial" pitchFamily="34" charset="0"/>
              </a:rPr>
            </a:br>
            <a:r>
              <a:rPr lang="tt-RU" sz="2400" i="1" dirty="0" smtClean="0">
                <a:latin typeface="Arial" pitchFamily="34" charset="0"/>
                <a:cs typeface="Arial" pitchFamily="34" charset="0"/>
              </a:rPr>
              <a:t>Тигез яшик, диеп һәрчак,</a:t>
            </a:r>
            <a:br>
              <a:rPr lang="tt-RU" sz="2400" i="1" dirty="0" smtClean="0">
                <a:latin typeface="Arial" pitchFamily="34" charset="0"/>
                <a:cs typeface="Arial" pitchFamily="34" charset="0"/>
              </a:rPr>
            </a:br>
            <a:r>
              <a:rPr lang="tt-RU" sz="2400" i="1" dirty="0" smtClean="0">
                <a:latin typeface="Arial" pitchFamily="34" charset="0"/>
                <a:cs typeface="Arial" pitchFamily="34" charset="0"/>
              </a:rPr>
              <a:t>Әткәм-әнкәмне кочам!</a:t>
            </a:r>
            <a:endParaRPr lang="ru-RU" sz="2400" i="1" dirty="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86314" y="714356"/>
            <a:ext cx="3900486" cy="4714908"/>
          </a:xfrm>
          <a:ln w="57150"/>
        </p:spPr>
        <p:style>
          <a:lnRef idx="3">
            <a:schemeClr val="lt1"/>
          </a:lnRef>
          <a:fillRef idx="1">
            <a:schemeClr val="accent1"/>
          </a:fillRef>
          <a:effectRef idx="1">
            <a:schemeClr val="accent1"/>
          </a:effectRef>
          <a:fontRef idx="minor">
            <a:schemeClr val="lt1"/>
          </a:fontRef>
        </p:style>
        <p:txBody>
          <a:bodyPr>
            <a:normAutofit/>
          </a:bodyPr>
          <a:lstStyle/>
          <a:p>
            <a:r>
              <a:rPr lang="ru-RU" sz="1400" dirty="0" smtClean="0">
                <a:latin typeface="Arial" pitchFamily="34" charset="0"/>
                <a:cs typeface="Arial" pitchFamily="34" charset="0"/>
              </a:rPr>
              <a:t>Мы семья </a:t>
            </a:r>
            <a:r>
              <a:rPr lang="ru-RU" sz="1400" dirty="0" err="1" smtClean="0">
                <a:latin typeface="Arial" pitchFamily="34" charset="0"/>
                <a:cs typeface="Arial" pitchFamily="34" charset="0"/>
              </a:rPr>
              <a:t>Гайнетдиновых</a:t>
            </a:r>
            <a:r>
              <a:rPr lang="ru-RU" sz="1400" dirty="0" smtClean="0">
                <a:latin typeface="Arial" pitchFamily="34" charset="0"/>
                <a:cs typeface="Arial" pitchFamily="34" charset="0"/>
              </a:rPr>
              <a:t>: папа </a:t>
            </a:r>
            <a:r>
              <a:rPr lang="ru-RU" sz="1400" dirty="0" err="1" smtClean="0">
                <a:latin typeface="Arial" pitchFamily="34" charset="0"/>
                <a:cs typeface="Arial" pitchFamily="34" charset="0"/>
              </a:rPr>
              <a:t>Ильмир</a:t>
            </a:r>
            <a:r>
              <a:rPr lang="ru-RU" sz="1400" dirty="0" smtClean="0">
                <a:latin typeface="Arial" pitchFamily="34" charset="0"/>
                <a:cs typeface="Arial" pitchFamily="34" charset="0"/>
              </a:rPr>
              <a:t>, мама </a:t>
            </a:r>
            <a:r>
              <a:rPr lang="ru-RU" sz="1400" dirty="0" err="1" smtClean="0">
                <a:latin typeface="Arial" pitchFamily="34" charset="0"/>
                <a:cs typeface="Arial" pitchFamily="34" charset="0"/>
              </a:rPr>
              <a:t>Гульнара</a:t>
            </a:r>
            <a:r>
              <a:rPr lang="ru-RU" sz="1400" dirty="0" smtClean="0">
                <a:latin typeface="Arial" pitchFamily="34" charset="0"/>
                <a:cs typeface="Arial" pitchFamily="34" charset="0"/>
              </a:rPr>
              <a:t>, брат </a:t>
            </a:r>
            <a:r>
              <a:rPr lang="ru-RU" sz="1400" dirty="0" err="1" smtClean="0">
                <a:latin typeface="Arial" pitchFamily="34" charset="0"/>
                <a:cs typeface="Arial" pitchFamily="34" charset="0"/>
              </a:rPr>
              <a:t>Камиль</a:t>
            </a:r>
            <a:r>
              <a:rPr lang="ru-RU" sz="1400" dirty="0" smtClean="0">
                <a:latin typeface="Arial" pitchFamily="34" charset="0"/>
                <a:cs typeface="Arial" pitchFamily="34" charset="0"/>
              </a:rPr>
              <a:t> и я </a:t>
            </a:r>
            <a:r>
              <a:rPr lang="ru-RU" sz="1400" dirty="0" err="1" smtClean="0">
                <a:latin typeface="Arial" pitchFamily="34" charset="0"/>
                <a:cs typeface="Arial" pitchFamily="34" charset="0"/>
              </a:rPr>
              <a:t>Имиль</a:t>
            </a:r>
            <a:r>
              <a:rPr lang="ru-RU" sz="1400" dirty="0" smtClean="0">
                <a:latin typeface="Arial" pitchFamily="34" charset="0"/>
                <a:cs typeface="Arial" pitchFamily="34" charset="0"/>
              </a:rPr>
              <a:t>.</a:t>
            </a:r>
            <a:br>
              <a:rPr lang="ru-RU" sz="1400" dirty="0" smtClean="0">
                <a:latin typeface="Arial" pitchFamily="34" charset="0"/>
                <a:cs typeface="Arial" pitchFamily="34" charset="0"/>
              </a:rPr>
            </a:br>
            <a:r>
              <a:rPr lang="ru-RU" sz="1400" dirty="0" smtClean="0">
                <a:latin typeface="Arial" pitchFamily="34" charset="0"/>
                <a:cs typeface="Arial" pitchFamily="34" charset="0"/>
              </a:rPr>
              <a:t> Я воспитанник Кульшариповского детского сада «</a:t>
            </a:r>
            <a:r>
              <a:rPr lang="ru-RU" sz="1400" dirty="0" err="1" smtClean="0">
                <a:latin typeface="Arial" pitchFamily="34" charset="0"/>
                <a:cs typeface="Arial" pitchFamily="34" charset="0"/>
              </a:rPr>
              <a:t>Голбакча</a:t>
            </a:r>
            <a:r>
              <a:rPr lang="ru-RU" sz="1400" dirty="0" smtClean="0">
                <a:latin typeface="Arial" pitchFamily="34" charset="0"/>
                <a:cs typeface="Arial" pitchFamily="34" charset="0"/>
              </a:rPr>
              <a:t>». </a:t>
            </a:r>
            <a:br>
              <a:rPr lang="ru-RU" sz="1400" dirty="0" smtClean="0">
                <a:latin typeface="Arial" pitchFamily="34" charset="0"/>
                <a:cs typeface="Arial" pitchFamily="34" charset="0"/>
              </a:rPr>
            </a:br>
            <a:r>
              <a:rPr lang="ru-RU" sz="1400" dirty="0" smtClean="0">
                <a:latin typeface="Arial" pitchFamily="34" charset="0"/>
                <a:cs typeface="Arial" pitchFamily="34" charset="0"/>
              </a:rPr>
              <a:t>В свободное время мы любим проводить отдых в парке, катаемся на коньках, лыжах,  ходим в гости к бабушкам, играем с братом.  Мы очень дружная семья и нам весело вместе. Я очень люблю свою семью!</a:t>
            </a:r>
            <a:endParaRPr lang="ru-RU" sz="1400" dirty="0">
              <a:latin typeface="Arial" pitchFamily="34" charset="0"/>
              <a:cs typeface="Arial" pitchFamily="34" charset="0"/>
            </a:endParaRPr>
          </a:p>
        </p:txBody>
      </p:sp>
      <p:pic>
        <p:nvPicPr>
          <p:cNvPr id="17410" name="Picture 2" descr="C:\Documents and Settings\Лейсан и Ильнур\Рабочий стол\семейный фотки\1.bmp"/>
          <p:cNvPicPr>
            <a:picLocks noChangeAspect="1" noChangeArrowheads="1"/>
          </p:cNvPicPr>
          <p:nvPr/>
        </p:nvPicPr>
        <p:blipFill>
          <a:blip r:embed="rId2" cstate="print"/>
          <a:srcRect/>
          <a:stretch>
            <a:fillRect/>
          </a:stretch>
        </p:blipFill>
        <p:spPr bwMode="auto">
          <a:xfrm rot="21316891">
            <a:off x="500034" y="1071546"/>
            <a:ext cx="3376612" cy="4613283"/>
          </a:xfrm>
          <a:prstGeom prst="rect">
            <a:avLst/>
          </a:prstGeom>
          <a:ln w="57150"/>
        </p:spPr>
        <p:style>
          <a:lnRef idx="3">
            <a:schemeClr val="lt1"/>
          </a:lnRef>
          <a:fillRef idx="1">
            <a:schemeClr val="accent1"/>
          </a:fillRef>
          <a:effectRef idx="1">
            <a:schemeClr val="accent1"/>
          </a:effectRef>
          <a:fontRef idx="minor">
            <a:schemeClr val="lt1"/>
          </a:fontRef>
        </p:style>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71934" y="274638"/>
            <a:ext cx="4614866" cy="6226196"/>
          </a:xfrm>
          <a:ln w="57150"/>
        </p:spPr>
        <p:style>
          <a:lnRef idx="3">
            <a:schemeClr val="lt1"/>
          </a:lnRef>
          <a:fillRef idx="1">
            <a:schemeClr val="accent1"/>
          </a:fillRef>
          <a:effectRef idx="1">
            <a:schemeClr val="accent1"/>
          </a:effectRef>
          <a:fontRef idx="minor">
            <a:schemeClr val="lt1"/>
          </a:fontRef>
        </p:style>
        <p:txBody>
          <a:bodyPr>
            <a:normAutofit/>
          </a:bodyPr>
          <a:lstStyle/>
          <a:p>
            <a:r>
              <a:rPr lang="tt-RU" sz="1400" dirty="0" smtClean="0">
                <a:latin typeface="Arial" pitchFamily="34" charset="0"/>
                <a:cs typeface="Arial" pitchFamily="34" charset="0"/>
              </a:rPr>
              <a:t>Федоровлар гаиләсе.</a:t>
            </a:r>
            <a:br>
              <a:rPr lang="tt-RU" sz="1400" dirty="0" smtClean="0">
                <a:latin typeface="Arial" pitchFamily="34" charset="0"/>
                <a:cs typeface="Arial" pitchFamily="34" charset="0"/>
              </a:rPr>
            </a:br>
            <a:r>
              <a:rPr lang="tt-RU" sz="1400" dirty="0" smtClean="0">
                <a:latin typeface="Arial" pitchFamily="34" charset="0"/>
                <a:cs typeface="Arial" pitchFamily="34" charset="0"/>
              </a:rPr>
              <a:t>Мин үземне бик бәхетле дип саныйм. </a:t>
            </a:r>
            <a:br>
              <a:rPr lang="tt-RU" sz="1400" dirty="0" smtClean="0">
                <a:latin typeface="Arial" pitchFamily="34" charset="0"/>
                <a:cs typeface="Arial" pitchFamily="34" charset="0"/>
              </a:rPr>
            </a:br>
            <a:r>
              <a:rPr lang="tt-RU" sz="1400" dirty="0" smtClean="0">
                <a:latin typeface="Arial" pitchFamily="34" charset="0"/>
                <a:cs typeface="Arial" pitchFamily="34" charset="0"/>
              </a:rPr>
              <a:t>Чөнки мин матур гаиләдә яшим. Янымда әти-әнием, әби-бабам һәм ике абыем бар. </a:t>
            </a:r>
            <a:r>
              <a:rPr lang="tt-RU" sz="1400" smtClean="0">
                <a:latin typeface="Arial" pitchFamily="34" charset="0"/>
                <a:cs typeface="Arial" pitchFamily="34" charset="0"/>
              </a:rPr>
              <a:t>Минем </a:t>
            </a:r>
            <a:r>
              <a:rPr lang="tt-RU" sz="1400" dirty="0" smtClean="0">
                <a:latin typeface="Arial" pitchFamily="34" charset="0"/>
                <a:cs typeface="Arial" pitchFamily="34" charset="0"/>
              </a:rPr>
              <a:t>исемем-Тимур, әтием Дима- шофер булып эшли, әнием Эл</a:t>
            </a:r>
            <a:r>
              <a:rPr lang="ru-RU" sz="1400" dirty="0" err="1" smtClean="0">
                <a:latin typeface="Arial" pitchFamily="34" charset="0"/>
                <a:cs typeface="Arial" pitchFamily="34" charset="0"/>
              </a:rPr>
              <a:t>ьвира-кладовщик</a:t>
            </a:r>
            <a:r>
              <a:rPr lang="ru-RU" sz="1400" dirty="0" smtClean="0">
                <a:latin typeface="Arial" pitchFamily="34" charset="0"/>
                <a:cs typeface="Arial" pitchFamily="34" charset="0"/>
              </a:rPr>
              <a:t>. </a:t>
            </a:r>
            <a:r>
              <a:rPr lang="tt-RU" sz="1400" dirty="0" smtClean="0">
                <a:latin typeface="Arial" pitchFamily="34" charset="0"/>
                <a:cs typeface="Arial" pitchFamily="34" charset="0"/>
              </a:rPr>
              <a:t>Айдар абыем “Гөлбакча” балалар бакчасында мәктәпкә әзерлек төркеменә йөри. Әбием белән бабай лаеклы ялда, Ә Вилнур абыем төзүче булып эшли. Мин аларны барсын да яратам.</a:t>
            </a:r>
            <a:br>
              <a:rPr lang="tt-RU" sz="1400" dirty="0" smtClean="0">
                <a:latin typeface="Arial" pitchFamily="34" charset="0"/>
                <a:cs typeface="Arial" pitchFamily="34" charset="0"/>
              </a:rPr>
            </a:br>
            <a:r>
              <a:rPr lang="tt-RU" sz="1400" dirty="0" smtClean="0">
                <a:latin typeface="Arial" pitchFamily="34" charset="0"/>
                <a:cs typeface="Arial" pitchFamily="34" charset="0"/>
              </a:rPr>
              <a:t>Без садиктан кайтуыбызга, әбием җылы, тәмле ашларын пешереп куя. Бергә түгәрәк өстәл артында ашагач чират бабайгы җитә. Ул безнең белән төрле кызыклы уеннар уйный, рәсем ясый, аның белән вакыт сизелмичә үтеп китә. Ятыр алдыннан “Күчтәнәч” карап, бабайның әкиятен тыңлап йокыга талабыз. Без аларны бик нык яратабыз.</a:t>
            </a:r>
            <a:br>
              <a:rPr lang="tt-RU" sz="1400" dirty="0" smtClean="0">
                <a:latin typeface="Arial" pitchFamily="34" charset="0"/>
                <a:cs typeface="Arial" pitchFamily="34" charset="0"/>
              </a:rPr>
            </a:br>
            <a:r>
              <a:rPr lang="tt-RU" sz="1400" dirty="0" smtClean="0">
                <a:latin typeface="Arial" pitchFamily="34" charset="0"/>
                <a:cs typeface="Arial" pitchFamily="34" charset="0"/>
              </a:rPr>
              <a:t>Ә ял көннзре җиткәч, без әти-әни, ике абый белән стройкага менеп эшлибез. Мин әнием белән суган,кишер утыртам, Айдар абый, әти белән Вилнур абыйга булыша. Бик аргач ял итеп алабыз. Кич белән шашлык ашап ялыбызны дәвам итәбез.Безнең гаиләбез бик тату. Барлык кешедә шулай дус яшәсә иде.</a:t>
            </a:r>
            <a:br>
              <a:rPr lang="tt-RU" sz="1400" dirty="0" smtClean="0">
                <a:latin typeface="Arial" pitchFamily="34" charset="0"/>
                <a:cs typeface="Arial" pitchFamily="34" charset="0"/>
              </a:rPr>
            </a:br>
            <a:endParaRPr lang="ru-RU" sz="1400" dirty="0">
              <a:latin typeface="Arial" pitchFamily="34" charset="0"/>
              <a:cs typeface="Arial" pitchFamily="34" charset="0"/>
            </a:endParaRPr>
          </a:p>
        </p:txBody>
      </p:sp>
      <p:pic>
        <p:nvPicPr>
          <p:cNvPr id="18434" name="Picture 2" descr="C:\Documents and Settings\Лейсан и Ильнур\Рабочий стол\семейный фотки\2.bmp"/>
          <p:cNvPicPr>
            <a:picLocks noChangeAspect="1" noChangeArrowheads="1"/>
          </p:cNvPicPr>
          <p:nvPr/>
        </p:nvPicPr>
        <p:blipFill>
          <a:blip r:embed="rId2" cstate="print"/>
          <a:srcRect/>
          <a:stretch>
            <a:fillRect/>
          </a:stretch>
        </p:blipFill>
        <p:spPr bwMode="auto">
          <a:xfrm>
            <a:off x="857224" y="428604"/>
            <a:ext cx="2947989" cy="2622554"/>
          </a:xfrm>
          <a:prstGeom prst="rect">
            <a:avLst/>
          </a:prstGeom>
          <a:ln w="57150"/>
        </p:spPr>
        <p:style>
          <a:lnRef idx="3">
            <a:schemeClr val="lt1"/>
          </a:lnRef>
          <a:fillRef idx="1">
            <a:schemeClr val="accent1"/>
          </a:fillRef>
          <a:effectRef idx="1">
            <a:schemeClr val="accent1"/>
          </a:effectRef>
          <a:fontRef idx="minor">
            <a:schemeClr val="lt1"/>
          </a:fontRef>
        </p:style>
      </p:pic>
      <p:pic>
        <p:nvPicPr>
          <p:cNvPr id="18435" name="Picture 3" descr="C:\Documents and Settings\Лейсан и Ильнур\Рабочий стол\Отсканировано 03.06.2011 15-40.bmp"/>
          <p:cNvPicPr>
            <a:picLocks noChangeAspect="1" noChangeArrowheads="1"/>
          </p:cNvPicPr>
          <p:nvPr/>
        </p:nvPicPr>
        <p:blipFill>
          <a:blip r:embed="rId3" cstate="print"/>
          <a:srcRect/>
          <a:stretch>
            <a:fillRect/>
          </a:stretch>
        </p:blipFill>
        <p:spPr bwMode="auto">
          <a:xfrm>
            <a:off x="857224" y="3500438"/>
            <a:ext cx="3000396" cy="2740032"/>
          </a:xfrm>
          <a:prstGeom prst="rect">
            <a:avLst/>
          </a:prstGeom>
          <a:ln w="57150"/>
        </p:spPr>
        <p:style>
          <a:lnRef idx="3">
            <a:schemeClr val="lt1"/>
          </a:lnRef>
          <a:fillRef idx="1">
            <a:schemeClr val="accent1"/>
          </a:fillRef>
          <a:effectRef idx="1">
            <a:schemeClr val="accent1"/>
          </a:effectRef>
          <a:fontRef idx="minor">
            <a:schemeClr val="lt1"/>
          </a:fontRef>
        </p:style>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Users\Газизов\Pictures\семейное фото\SAM_0758 - копия.JPG"/>
          <p:cNvPicPr/>
          <p:nvPr/>
        </p:nvPicPr>
        <p:blipFill>
          <a:blip r:embed="rId2" cstate="print">
            <a:lum bright="-10000" contrast="10000"/>
          </a:blip>
          <a:srcRect l="16177" r="21277"/>
          <a:stretch>
            <a:fillRect/>
          </a:stretch>
        </p:blipFill>
        <p:spPr bwMode="auto">
          <a:xfrm rot="21335374">
            <a:off x="357158" y="1214422"/>
            <a:ext cx="3687595" cy="4455268"/>
          </a:xfrm>
          <a:prstGeom prst="rect">
            <a:avLst/>
          </a:prstGeom>
          <a:ln w="57150">
            <a:headEnd/>
            <a:tailEnd/>
          </a:ln>
        </p:spPr>
        <p:style>
          <a:lnRef idx="3">
            <a:schemeClr val="lt1"/>
          </a:lnRef>
          <a:fillRef idx="1">
            <a:schemeClr val="accent1"/>
          </a:fillRef>
          <a:effectRef idx="1">
            <a:schemeClr val="accent1"/>
          </a:effectRef>
          <a:fontRef idx="minor">
            <a:schemeClr val="lt1"/>
          </a:fontRef>
        </p:style>
      </p:pic>
      <p:sp>
        <p:nvSpPr>
          <p:cNvPr id="2" name="Заголовок 1"/>
          <p:cNvSpPr>
            <a:spLocks noGrp="1"/>
          </p:cNvSpPr>
          <p:nvPr>
            <p:ph type="ctrTitle"/>
          </p:nvPr>
        </p:nvSpPr>
        <p:spPr>
          <a:xfrm>
            <a:off x="4429124" y="571480"/>
            <a:ext cx="4286280" cy="5572163"/>
          </a:xfrm>
          <a:ln w="57150"/>
        </p:spPr>
        <p:style>
          <a:lnRef idx="3">
            <a:schemeClr val="lt1"/>
          </a:lnRef>
          <a:fillRef idx="1">
            <a:schemeClr val="accent1"/>
          </a:fillRef>
          <a:effectRef idx="1">
            <a:schemeClr val="accent1"/>
          </a:effectRef>
          <a:fontRef idx="minor">
            <a:schemeClr val="lt1"/>
          </a:fontRef>
        </p:style>
        <p:txBody>
          <a:bodyPr>
            <a:normAutofit/>
          </a:bodyPr>
          <a:lstStyle/>
          <a:p>
            <a:r>
              <a:rPr lang="ru-RU" sz="1400" dirty="0" smtClean="0">
                <a:latin typeface="Arial" pitchFamily="34" charset="0"/>
                <a:cs typeface="Arial" pitchFamily="34" charset="0"/>
              </a:rPr>
              <a:t>Семья </a:t>
            </a:r>
            <a:r>
              <a:rPr lang="ru-RU" sz="1400" dirty="0" err="1" smtClean="0">
                <a:latin typeface="Arial" pitchFamily="34" charset="0"/>
                <a:cs typeface="Arial" pitchFamily="34" charset="0"/>
              </a:rPr>
              <a:t>Газизовых</a:t>
            </a:r>
            <a:r>
              <a:rPr lang="ru-RU" sz="1400" dirty="0" smtClean="0">
                <a:latin typeface="Arial" pitchFamily="34" charset="0"/>
                <a:cs typeface="Arial" pitchFamily="34" charset="0"/>
              </a:rPr>
              <a:t>.</a:t>
            </a:r>
            <a:br>
              <a:rPr lang="ru-RU" sz="1400" dirty="0" smtClean="0">
                <a:latin typeface="Arial" pitchFamily="34" charset="0"/>
                <a:cs typeface="Arial" pitchFamily="34" charset="0"/>
              </a:rPr>
            </a:br>
            <a:r>
              <a:rPr lang="ru-RU" sz="1400" dirty="0" err="1" smtClean="0">
                <a:latin typeface="Arial" pitchFamily="34" charset="0"/>
                <a:cs typeface="Arial" pitchFamily="34" charset="0"/>
              </a:rPr>
              <a:t>Газизов</a:t>
            </a:r>
            <a:r>
              <a:rPr lang="ru-RU" sz="1400" dirty="0" smtClean="0">
                <a:latin typeface="Arial" pitchFamily="34" charset="0"/>
                <a:cs typeface="Arial" pitchFamily="34" charset="0"/>
              </a:rPr>
              <a:t> </a:t>
            </a:r>
            <a:r>
              <a:rPr lang="ru-RU" sz="1400" dirty="0" err="1">
                <a:latin typeface="Arial" pitchFamily="34" charset="0"/>
                <a:cs typeface="Arial" pitchFamily="34" charset="0"/>
              </a:rPr>
              <a:t>Разиль</a:t>
            </a:r>
            <a:r>
              <a:rPr lang="ru-RU" sz="1400" dirty="0">
                <a:latin typeface="Arial" pitchFamily="34" charset="0"/>
                <a:cs typeface="Arial" pitchFamily="34" charset="0"/>
              </a:rPr>
              <a:t> </a:t>
            </a:r>
            <a:r>
              <a:rPr lang="ru-RU" sz="1400" dirty="0" err="1">
                <a:latin typeface="Arial" pitchFamily="34" charset="0"/>
                <a:cs typeface="Arial" pitchFamily="34" charset="0"/>
              </a:rPr>
              <a:t>Илгизович</a:t>
            </a:r>
            <a:r>
              <a:rPr lang="ru-RU" sz="1400" dirty="0">
                <a:latin typeface="Arial" pitchFamily="34" charset="0"/>
                <a:cs typeface="Arial" pitchFamily="34" charset="0"/>
              </a:rPr>
              <a:t> – папа </a:t>
            </a:r>
            <a:r>
              <a:rPr lang="ru-RU" sz="1400" dirty="0" smtClean="0">
                <a:latin typeface="Arial" pitchFamily="34" charset="0"/>
                <a:cs typeface="Arial" pitchFamily="34" charset="0"/>
              </a:rPr>
              <a:t>семейства</a:t>
            </a:r>
            <a:br>
              <a:rPr lang="ru-RU" sz="1400" dirty="0" smtClean="0">
                <a:latin typeface="Arial" pitchFamily="34" charset="0"/>
                <a:cs typeface="Arial" pitchFamily="34" charset="0"/>
              </a:rPr>
            </a:br>
            <a:r>
              <a:rPr lang="ru-RU" sz="1400" dirty="0" smtClean="0">
                <a:latin typeface="Arial" pitchFamily="34" charset="0"/>
                <a:cs typeface="Arial" pitchFamily="34" charset="0"/>
              </a:rPr>
              <a:t>Работает </a:t>
            </a:r>
            <a:r>
              <a:rPr lang="ru-RU" sz="1400" dirty="0">
                <a:latin typeface="Arial" pitchFamily="34" charset="0"/>
                <a:cs typeface="Arial" pitchFamily="34" charset="0"/>
              </a:rPr>
              <a:t>в НГДУ «</a:t>
            </a:r>
            <a:r>
              <a:rPr lang="ru-RU" sz="1400" dirty="0" err="1">
                <a:latin typeface="Arial" pitchFamily="34" charset="0"/>
                <a:cs typeface="Arial" pitchFamily="34" charset="0"/>
              </a:rPr>
              <a:t>Елховнефть</a:t>
            </a:r>
            <a:r>
              <a:rPr lang="ru-RU" sz="1400" dirty="0">
                <a:latin typeface="Arial" pitchFamily="34" charset="0"/>
                <a:cs typeface="Arial" pitchFamily="34" charset="0"/>
              </a:rPr>
              <a:t>» оператором т/у. </a:t>
            </a:r>
            <a:br>
              <a:rPr lang="ru-RU" sz="1400" dirty="0">
                <a:latin typeface="Arial" pitchFamily="34" charset="0"/>
                <a:cs typeface="Arial" pitchFamily="34" charset="0"/>
              </a:rPr>
            </a:br>
            <a:r>
              <a:rPr lang="ru-RU" sz="1400" dirty="0" err="1">
                <a:latin typeface="Arial" pitchFamily="34" charset="0"/>
                <a:cs typeface="Arial" pitchFamily="34" charset="0"/>
              </a:rPr>
              <a:t>Газозова</a:t>
            </a:r>
            <a:r>
              <a:rPr lang="ru-RU" sz="1400" dirty="0">
                <a:latin typeface="Arial" pitchFamily="34" charset="0"/>
                <a:cs typeface="Arial" pitchFamily="34" charset="0"/>
              </a:rPr>
              <a:t> </a:t>
            </a:r>
            <a:r>
              <a:rPr lang="ru-RU" sz="1400" dirty="0" err="1">
                <a:latin typeface="Arial" pitchFamily="34" charset="0"/>
                <a:cs typeface="Arial" pitchFamily="34" charset="0"/>
              </a:rPr>
              <a:t>Альфия</a:t>
            </a:r>
            <a:r>
              <a:rPr lang="ru-RU" sz="1400" dirty="0">
                <a:latin typeface="Arial" pitchFamily="34" charset="0"/>
                <a:cs typeface="Arial" pitchFamily="34" charset="0"/>
              </a:rPr>
              <a:t> </a:t>
            </a:r>
            <a:r>
              <a:rPr lang="ru-RU" sz="1400" dirty="0" err="1">
                <a:latin typeface="Arial" pitchFamily="34" charset="0"/>
                <a:cs typeface="Arial" pitchFamily="34" charset="0"/>
              </a:rPr>
              <a:t>Аминовна</a:t>
            </a:r>
            <a:r>
              <a:rPr lang="ru-RU" sz="1400" dirty="0">
                <a:latin typeface="Arial" pitchFamily="34" charset="0"/>
                <a:cs typeface="Arial" pitchFamily="34" charset="0"/>
              </a:rPr>
              <a:t> – мама семейства. Работает в Кульшариповском детском саду, учит детей петь и танцевать.</a:t>
            </a:r>
            <a:br>
              <a:rPr lang="ru-RU" sz="1400" dirty="0">
                <a:latin typeface="Arial" pitchFamily="34" charset="0"/>
                <a:cs typeface="Arial" pitchFamily="34" charset="0"/>
              </a:rPr>
            </a:br>
            <a:r>
              <a:rPr lang="ru-RU" sz="1400" dirty="0" err="1">
                <a:latin typeface="Arial" pitchFamily="34" charset="0"/>
                <a:cs typeface="Arial" pitchFamily="34" charset="0"/>
              </a:rPr>
              <a:t>Газизов</a:t>
            </a:r>
            <a:r>
              <a:rPr lang="ru-RU" sz="1400" dirty="0">
                <a:latin typeface="Arial" pitchFamily="34" charset="0"/>
                <a:cs typeface="Arial" pitchFamily="34" charset="0"/>
              </a:rPr>
              <a:t> Карим – старший ребёнок в семье. Недавний выпускник Кульшариповского детского сада, сейчас же учится в татарской гимназии №1 в городе Альметьевске.</a:t>
            </a:r>
            <a:br>
              <a:rPr lang="ru-RU" sz="1400" dirty="0">
                <a:latin typeface="Arial" pitchFamily="34" charset="0"/>
                <a:cs typeface="Arial" pitchFamily="34" charset="0"/>
              </a:rPr>
            </a:br>
            <a:r>
              <a:rPr lang="ru-RU" sz="1400" dirty="0" err="1">
                <a:latin typeface="Arial" pitchFamily="34" charset="0"/>
                <a:cs typeface="Arial" pitchFamily="34" charset="0"/>
              </a:rPr>
              <a:t>Газизова</a:t>
            </a:r>
            <a:r>
              <a:rPr lang="ru-RU" sz="1400" dirty="0">
                <a:latin typeface="Arial" pitchFamily="34" charset="0"/>
                <a:cs typeface="Arial" pitchFamily="34" charset="0"/>
              </a:rPr>
              <a:t> </a:t>
            </a:r>
            <a:r>
              <a:rPr lang="ru-RU" sz="1400" dirty="0" err="1">
                <a:latin typeface="Arial" pitchFamily="34" charset="0"/>
                <a:cs typeface="Arial" pitchFamily="34" charset="0"/>
              </a:rPr>
              <a:t>Амиля</a:t>
            </a:r>
            <a:r>
              <a:rPr lang="ru-RU" sz="1400" dirty="0">
                <a:latin typeface="Arial" pitchFamily="34" charset="0"/>
                <a:cs typeface="Arial" pitchFamily="34" charset="0"/>
              </a:rPr>
              <a:t> самая маленькая в семье. Ходит, и любит ходить  в детский сад.</a:t>
            </a:r>
            <a:br>
              <a:rPr lang="ru-RU" sz="1400" dirty="0">
                <a:latin typeface="Arial" pitchFamily="34" charset="0"/>
                <a:cs typeface="Arial" pitchFamily="34" charset="0"/>
              </a:rPr>
            </a:br>
            <a:r>
              <a:rPr lang="ru-RU" sz="1400" dirty="0">
                <a:latin typeface="Arial" pitchFamily="34" charset="0"/>
                <a:cs typeface="Arial" pitchFamily="34" charset="0"/>
              </a:rPr>
              <a:t>     Мы очень дружная семья. Умеем дружно выполнять любую работу: убирать снег зимой, а летом капаться в огороде. Папа, если у него есть свободное время, любит приготовить что-нибудь вкусненькое, например торт. Мама любит шить хоть целыми днями. Мы живём в большом доме, где Карим, как старший, всё время делает уборку дома. </a:t>
            </a:r>
            <a:r>
              <a:rPr lang="ru-RU" sz="1400" dirty="0" err="1">
                <a:latin typeface="Arial" pitchFamily="34" charset="0"/>
                <a:cs typeface="Arial" pitchFamily="34" charset="0"/>
              </a:rPr>
              <a:t>Амиля</a:t>
            </a:r>
            <a:r>
              <a:rPr lang="ru-RU" sz="1400" dirty="0">
                <a:latin typeface="Arial" pitchFamily="34" charset="0"/>
                <a:cs typeface="Arial" pitchFamily="34" charset="0"/>
              </a:rPr>
              <a:t> ещё маленькая и всё время играет</a:t>
            </a:r>
          </a:p>
        </p:txBody>
      </p:sp>
    </p:spTree>
  </p:cSld>
  <p:clrMapOvr>
    <a:masterClrMapping/>
  </p:clrMapOvr>
  <p:transition>
    <p:cut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43438" y="1000108"/>
            <a:ext cx="3857652" cy="5072098"/>
          </a:xfrm>
          <a:ln w="57150"/>
        </p:spPr>
        <p:style>
          <a:lnRef idx="3">
            <a:schemeClr val="lt1"/>
          </a:lnRef>
          <a:fillRef idx="1">
            <a:schemeClr val="accent1"/>
          </a:fillRef>
          <a:effectRef idx="1">
            <a:schemeClr val="accent1"/>
          </a:effectRef>
          <a:fontRef idx="minor">
            <a:schemeClr val="lt1"/>
          </a:fontRef>
        </p:style>
        <p:txBody>
          <a:bodyPr>
            <a:normAutofit/>
          </a:bodyPr>
          <a:lstStyle/>
          <a:p>
            <a:r>
              <a:rPr lang="ru-RU" sz="1400" dirty="0" smtClean="0">
                <a:latin typeface="Arial" pitchFamily="34" charset="0"/>
                <a:cs typeface="Arial" pitchFamily="34" charset="0"/>
              </a:rPr>
              <a:t>Семья </a:t>
            </a:r>
            <a:r>
              <a:rPr lang="ru-RU" sz="1400" dirty="0" err="1" smtClean="0">
                <a:latin typeface="Arial" pitchFamily="34" charset="0"/>
                <a:cs typeface="Arial" pitchFamily="34" charset="0"/>
              </a:rPr>
              <a:t>Атаковых</a:t>
            </a:r>
            <a:r>
              <a:rPr lang="ru-RU" sz="1400" dirty="0" smtClean="0">
                <a:latin typeface="Arial" pitchFamily="34" charset="0"/>
                <a:cs typeface="Arial" pitchFamily="34" charset="0"/>
              </a:rPr>
              <a:t>.</a:t>
            </a:r>
            <a:br>
              <a:rPr lang="ru-RU" sz="1400" dirty="0" smtClean="0">
                <a:latin typeface="Arial" pitchFamily="34" charset="0"/>
                <a:cs typeface="Arial" pitchFamily="34" charset="0"/>
              </a:rPr>
            </a:br>
            <a:r>
              <a:rPr lang="ru-RU" sz="1400" dirty="0" smtClean="0">
                <a:latin typeface="Arial" pitchFamily="34" charset="0"/>
                <a:cs typeface="Arial" pitchFamily="34" charset="0"/>
              </a:rPr>
              <a:t>Отец: </a:t>
            </a:r>
            <a:r>
              <a:rPr lang="ru-RU" sz="1400" dirty="0" err="1" smtClean="0">
                <a:latin typeface="Arial" pitchFamily="34" charset="0"/>
                <a:cs typeface="Arial" pitchFamily="34" charset="0"/>
              </a:rPr>
              <a:t>Атаков</a:t>
            </a:r>
            <a:r>
              <a:rPr lang="ru-RU" sz="1400" dirty="0" smtClean="0">
                <a:latin typeface="Arial" pitchFamily="34" charset="0"/>
                <a:cs typeface="Arial" pitchFamily="34" charset="0"/>
              </a:rPr>
              <a:t> Руслан Маратович </a:t>
            </a:r>
            <a:br>
              <a:rPr lang="ru-RU" sz="1400" dirty="0" smtClean="0">
                <a:latin typeface="Arial" pitchFamily="34" charset="0"/>
                <a:cs typeface="Arial" pitchFamily="34" charset="0"/>
              </a:rPr>
            </a:br>
            <a:r>
              <a:rPr lang="ru-RU" sz="1400" dirty="0" smtClean="0">
                <a:latin typeface="Arial" pitchFamily="34" charset="0"/>
                <a:cs typeface="Arial" pitchFamily="34" charset="0"/>
              </a:rPr>
              <a:t>Место работы: ЗАО «АПМК-23»-водитель</a:t>
            </a:r>
            <a:br>
              <a:rPr lang="ru-RU" sz="1400" dirty="0" smtClean="0">
                <a:latin typeface="Arial" pitchFamily="34" charset="0"/>
                <a:cs typeface="Arial" pitchFamily="34" charset="0"/>
              </a:rPr>
            </a:br>
            <a:r>
              <a:rPr lang="ru-RU" sz="1400" dirty="0" smtClean="0">
                <a:latin typeface="Arial" pitchFamily="34" charset="0"/>
                <a:cs typeface="Arial" pitchFamily="34" charset="0"/>
              </a:rPr>
              <a:t>Мама: </a:t>
            </a:r>
            <a:r>
              <a:rPr lang="ru-RU" sz="1400" dirty="0" err="1" smtClean="0">
                <a:latin typeface="Arial" pitchFamily="34" charset="0"/>
                <a:cs typeface="Arial" pitchFamily="34" charset="0"/>
              </a:rPr>
              <a:t>Атакова</a:t>
            </a:r>
            <a:r>
              <a:rPr lang="ru-RU" sz="1400" dirty="0" smtClean="0">
                <a:latin typeface="Arial" pitchFamily="34" charset="0"/>
                <a:cs typeface="Arial" pitchFamily="34" charset="0"/>
              </a:rPr>
              <a:t> Гузель </a:t>
            </a:r>
            <a:r>
              <a:rPr lang="ru-RU" sz="1400" dirty="0" err="1" smtClean="0">
                <a:latin typeface="Arial" pitchFamily="34" charset="0"/>
                <a:cs typeface="Arial" pitchFamily="34" charset="0"/>
              </a:rPr>
              <a:t>Флюровна</a:t>
            </a:r>
            <a:r>
              <a:rPr lang="ru-RU" sz="1400" dirty="0" smtClean="0">
                <a:latin typeface="Arial" pitchFamily="34" charset="0"/>
                <a:cs typeface="Arial" pitchFamily="34" charset="0"/>
              </a:rPr>
              <a:t>, домохозяйка.</a:t>
            </a:r>
            <a:br>
              <a:rPr lang="ru-RU" sz="1400" dirty="0" smtClean="0">
                <a:latin typeface="Arial" pitchFamily="34" charset="0"/>
                <a:cs typeface="Arial" pitchFamily="34" charset="0"/>
              </a:rPr>
            </a:br>
            <a:r>
              <a:rPr lang="ru-RU" sz="1400" dirty="0" smtClean="0">
                <a:latin typeface="Arial" pitchFamily="34" charset="0"/>
                <a:cs typeface="Arial" pitchFamily="34" charset="0"/>
              </a:rPr>
              <a:t>Наши увлечения: любим на выходные всей семьей  выезжать на природу. Там мы устраиваем пикник, собираем лекарственные  растения, ягоды. Зимой мы с </a:t>
            </a:r>
            <a:r>
              <a:rPr lang="ru-RU" sz="1400" dirty="0" err="1" smtClean="0">
                <a:latin typeface="Arial" pitchFamily="34" charset="0"/>
                <a:cs typeface="Arial" pitchFamily="34" charset="0"/>
              </a:rPr>
              <a:t>Данисом</a:t>
            </a:r>
            <a:r>
              <a:rPr lang="ru-RU" sz="1400" dirty="0" smtClean="0">
                <a:latin typeface="Arial" pitchFamily="34" charset="0"/>
                <a:cs typeface="Arial" pitchFamily="34" charset="0"/>
              </a:rPr>
              <a:t>, лепим снеговиков, делаем горки.  </a:t>
            </a:r>
            <a:r>
              <a:rPr lang="ru-RU" sz="1400" dirty="0" err="1" smtClean="0">
                <a:latin typeface="Arial" pitchFamily="34" charset="0"/>
                <a:cs typeface="Arial" pitchFamily="34" charset="0"/>
              </a:rPr>
              <a:t>Данис</a:t>
            </a:r>
            <a:r>
              <a:rPr lang="ru-RU" sz="1400" dirty="0" smtClean="0">
                <a:latin typeface="Arial" pitchFamily="34" charset="0"/>
                <a:cs typeface="Arial" pitchFamily="34" charset="0"/>
              </a:rPr>
              <a:t> также любит собирать с отцом конструктор,  башенки из кубиков строить, помогает отцу что-либо чинить. А так же на следующий год мы собираемся отдавать </a:t>
            </a:r>
            <a:r>
              <a:rPr lang="ru-RU" sz="1400" dirty="0" err="1" smtClean="0">
                <a:latin typeface="Arial" pitchFamily="34" charset="0"/>
                <a:cs typeface="Arial" pitchFamily="34" charset="0"/>
              </a:rPr>
              <a:t>Даниса</a:t>
            </a:r>
            <a:r>
              <a:rPr lang="ru-RU" sz="1400" dirty="0" smtClean="0">
                <a:latin typeface="Arial" pitchFamily="34" charset="0"/>
                <a:cs typeface="Arial" pitchFamily="34" charset="0"/>
              </a:rPr>
              <a:t> в детскую спортивную юношескую школу на хоккей. Ведь спорт – прежде всего здоровье. А мы хотим что бы наш ребенок рос здоровым и крепким парнем.</a:t>
            </a:r>
            <a:endParaRPr lang="ru-RU" sz="1400" dirty="0">
              <a:latin typeface="Arial" pitchFamily="34" charset="0"/>
              <a:cs typeface="Arial" pitchFamily="34" charset="0"/>
            </a:endParaRPr>
          </a:p>
        </p:txBody>
      </p:sp>
      <p:pic>
        <p:nvPicPr>
          <p:cNvPr id="1026" name="Picture 2" descr="C:\Documents and Settings\Лейсан и Ильнур\Рабочий стол\семейный фотки\Атаковы.bmp"/>
          <p:cNvPicPr>
            <a:picLocks noChangeAspect="1" noChangeArrowheads="1"/>
          </p:cNvPicPr>
          <p:nvPr/>
        </p:nvPicPr>
        <p:blipFill>
          <a:blip r:embed="rId2" cstate="print"/>
          <a:srcRect/>
          <a:stretch>
            <a:fillRect/>
          </a:stretch>
        </p:blipFill>
        <p:spPr bwMode="auto">
          <a:xfrm rot="21329938">
            <a:off x="670149" y="1262955"/>
            <a:ext cx="3232826" cy="4462463"/>
          </a:xfrm>
          <a:prstGeom prst="rect">
            <a:avLst/>
          </a:prstGeom>
          <a:ln w="57150"/>
        </p:spPr>
        <p:style>
          <a:lnRef idx="3">
            <a:schemeClr val="lt1"/>
          </a:lnRef>
          <a:fillRef idx="1">
            <a:schemeClr val="accent1"/>
          </a:fillRef>
          <a:effectRef idx="1">
            <a:schemeClr val="accent1"/>
          </a:effectRef>
          <a:fontRef idx="minor">
            <a:schemeClr val="lt1"/>
          </a:fontRef>
        </p:style>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572000" y="1000108"/>
            <a:ext cx="3886200" cy="5357849"/>
          </a:xfrm>
          <a:ln w="57150"/>
        </p:spPr>
        <p:style>
          <a:lnRef idx="3">
            <a:schemeClr val="lt1"/>
          </a:lnRef>
          <a:fillRef idx="1">
            <a:schemeClr val="accent1"/>
          </a:fillRef>
          <a:effectRef idx="1">
            <a:schemeClr val="accent1"/>
          </a:effectRef>
          <a:fontRef idx="minor">
            <a:schemeClr val="lt1"/>
          </a:fontRef>
        </p:style>
        <p:txBody>
          <a:bodyPr>
            <a:normAutofit/>
          </a:bodyPr>
          <a:lstStyle/>
          <a:p>
            <a:r>
              <a:rPr lang="ru-RU" sz="1400" dirty="0" err="1" smtClean="0">
                <a:latin typeface="Arial" pitchFamily="34" charset="0"/>
                <a:cs typeface="Arial" pitchFamily="34" charset="0"/>
              </a:rPr>
              <a:t>Газизяновлар</a:t>
            </a:r>
            <a:r>
              <a:rPr lang="ru-RU" sz="1400" dirty="0" smtClean="0">
                <a:latin typeface="Arial" pitchFamily="34" charset="0"/>
                <a:cs typeface="Arial" pitchFamily="34" charset="0"/>
              </a:rPr>
              <a:t> гаи</a:t>
            </a:r>
            <a:r>
              <a:rPr lang="tt-RU" sz="1400" dirty="0" smtClean="0">
                <a:latin typeface="Arial" pitchFamily="34" charset="0"/>
                <a:cs typeface="Arial" pitchFamily="34" charset="0"/>
              </a:rPr>
              <a:t>ләсе.</a:t>
            </a:r>
            <a:r>
              <a:rPr lang="ru-RU" sz="1400" dirty="0" smtClean="0">
                <a:latin typeface="Arial" pitchFamily="34" charset="0"/>
                <a:cs typeface="Arial" pitchFamily="34" charset="0"/>
              </a:rPr>
              <a:t/>
            </a:r>
            <a:br>
              <a:rPr lang="ru-RU" sz="1400" dirty="0" smtClean="0">
                <a:latin typeface="Arial" pitchFamily="34" charset="0"/>
                <a:cs typeface="Arial" pitchFamily="34" charset="0"/>
              </a:rPr>
            </a:br>
            <a:r>
              <a:rPr lang="ru-RU" sz="1400" dirty="0" smtClean="0">
                <a:latin typeface="Arial" pitchFamily="34" charset="0"/>
                <a:cs typeface="Arial" pitchFamily="34" charset="0"/>
              </a:rPr>
              <a:t>Мин </a:t>
            </a:r>
            <a:r>
              <a:rPr lang="ru-RU" sz="1400" dirty="0" err="1" smtClean="0">
                <a:latin typeface="Arial" pitchFamily="34" charset="0"/>
                <a:cs typeface="Arial" pitchFamily="34" charset="0"/>
              </a:rPr>
              <a:t>Газизянов</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Амир</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Безнең гаиләдә биш</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кеше</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яши</a:t>
            </a:r>
            <a:r>
              <a:rPr lang="ru-RU" sz="1400" dirty="0" smtClean="0">
                <a:latin typeface="Arial" pitchFamily="34" charset="0"/>
                <a:cs typeface="Arial" pitchFamily="34" charset="0"/>
              </a:rPr>
              <a:t>. Карт </a:t>
            </a:r>
            <a:r>
              <a:rPr lang="ru-RU" sz="1400" dirty="0" err="1" smtClean="0">
                <a:latin typeface="Arial" pitchFamily="34" charset="0"/>
                <a:cs typeface="Arial" pitchFamily="34" charset="0"/>
              </a:rPr>
              <a:t>әбием </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Нурия</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әбием </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Сәвия</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апам</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Нәргизә</a:t>
            </a:r>
            <a:r>
              <a:rPr lang="ru-RU" sz="1400" dirty="0" smtClean="0">
                <a:latin typeface="Arial" pitchFamily="34" charset="0"/>
                <a:cs typeface="Arial" pitchFamily="34" charset="0"/>
              </a:rPr>
              <a:t>, </a:t>
            </a:r>
            <a:br>
              <a:rPr lang="ru-RU" sz="1400" dirty="0" smtClean="0">
                <a:latin typeface="Arial" pitchFamily="34" charset="0"/>
                <a:cs typeface="Arial" pitchFamily="34" charset="0"/>
              </a:rPr>
            </a:br>
            <a:r>
              <a:rPr lang="ru-RU" sz="1400" dirty="0" err="1" smtClean="0">
                <a:latin typeface="Arial" pitchFamily="34" charset="0"/>
                <a:cs typeface="Arial" pitchFamily="34" charset="0"/>
              </a:rPr>
              <a:t>әнием Әдилә һәм </a:t>
            </a:r>
            <a:r>
              <a:rPr lang="ru-RU" sz="1400" dirty="0" smtClean="0">
                <a:latin typeface="Arial" pitchFamily="34" charset="0"/>
                <a:cs typeface="Arial" pitchFamily="34" charset="0"/>
              </a:rPr>
              <a:t>мин. </a:t>
            </a:r>
            <a:br>
              <a:rPr lang="ru-RU" sz="1400" dirty="0" smtClean="0">
                <a:latin typeface="Arial" pitchFamily="34" charset="0"/>
                <a:cs typeface="Arial" pitchFamily="34" charset="0"/>
              </a:rPr>
            </a:br>
            <a:r>
              <a:rPr lang="ru-RU" sz="1400" dirty="0" err="1" smtClean="0">
                <a:latin typeface="Arial" pitchFamily="34" charset="0"/>
                <a:cs typeface="Arial" pitchFamily="34" charset="0"/>
              </a:rPr>
              <a:t>Тагын</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безнең этебез</a:t>
            </a:r>
            <a:r>
              <a:rPr lang="ru-RU" sz="1400" dirty="0" smtClean="0">
                <a:latin typeface="Arial" pitchFamily="34" charset="0"/>
                <a:cs typeface="Arial" pitchFamily="34" charset="0"/>
              </a:rPr>
              <a:t> бар, </a:t>
            </a:r>
            <a:r>
              <a:rPr lang="ru-RU" sz="1400" dirty="0" err="1" smtClean="0">
                <a:latin typeface="Arial" pitchFamily="34" charset="0"/>
                <a:cs typeface="Arial" pitchFamily="34" charset="0"/>
              </a:rPr>
              <a:t>аның исеме</a:t>
            </a:r>
            <a:r>
              <a:rPr lang="ru-RU" sz="1400" dirty="0" smtClean="0">
                <a:latin typeface="Arial" pitchFamily="34" charset="0"/>
                <a:cs typeface="Arial" pitchFamily="34" charset="0"/>
              </a:rPr>
              <a:t> Лаки. </a:t>
            </a:r>
            <a:br>
              <a:rPr lang="ru-RU" sz="1400" dirty="0" smtClean="0">
                <a:latin typeface="Arial" pitchFamily="34" charset="0"/>
                <a:cs typeface="Arial" pitchFamily="34" charset="0"/>
              </a:rPr>
            </a:br>
            <a:r>
              <a:rPr lang="ru-RU" sz="1400" dirty="0" smtClean="0">
                <a:latin typeface="Arial" pitchFamily="34" charset="0"/>
                <a:cs typeface="Arial" pitchFamily="34" charset="0"/>
              </a:rPr>
              <a:t>Минем </a:t>
            </a:r>
            <a:r>
              <a:rPr lang="ru-RU" sz="1400" dirty="0" err="1" smtClean="0">
                <a:latin typeface="Arial" pitchFamily="34" charset="0"/>
                <a:cs typeface="Arial" pitchFamily="34" charset="0"/>
              </a:rPr>
              <a:t>яраткан</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уенчыкларым</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төлке</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аю</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машиналар</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һәм </a:t>
            </a:r>
            <a:r>
              <a:rPr lang="ru-RU" sz="1400" dirty="0" smtClean="0">
                <a:latin typeface="Arial" pitchFamily="34" charset="0"/>
                <a:cs typeface="Arial" pitchFamily="34" charset="0"/>
              </a:rPr>
              <a:t>туп.</a:t>
            </a:r>
            <a:br>
              <a:rPr lang="ru-RU" sz="1400" dirty="0" smtClean="0">
                <a:latin typeface="Arial" pitchFamily="34" charset="0"/>
                <a:cs typeface="Arial" pitchFamily="34" charset="0"/>
              </a:rPr>
            </a:br>
            <a:r>
              <a:rPr lang="ru-RU" sz="1400" dirty="0" smtClean="0">
                <a:latin typeface="Arial" pitchFamily="34" charset="0"/>
                <a:cs typeface="Arial" pitchFamily="34" charset="0"/>
              </a:rPr>
              <a:t>Мин </a:t>
            </a:r>
            <a:r>
              <a:rPr lang="ru-RU" sz="1400" dirty="0" err="1" smtClean="0">
                <a:latin typeface="Arial" pitchFamily="34" charset="0"/>
                <a:cs typeface="Arial" pitchFamily="34" charset="0"/>
              </a:rPr>
              <a:t>качышлы</a:t>
            </a:r>
            <a:r>
              <a:rPr lang="ru-RU" sz="1400" dirty="0" smtClean="0">
                <a:latin typeface="Arial" pitchFamily="34" charset="0"/>
                <a:cs typeface="Arial" pitchFamily="34" charset="0"/>
              </a:rPr>
              <a:t>, футбол </a:t>
            </a:r>
            <a:r>
              <a:rPr lang="ru-RU" sz="1400" dirty="0" err="1" smtClean="0">
                <a:latin typeface="Arial" pitchFamily="34" charset="0"/>
                <a:cs typeface="Arial" pitchFamily="34" charset="0"/>
              </a:rPr>
              <a:t>уйнарга</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һәм мультфильмнар</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карарга</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яратам</a:t>
            </a:r>
            <a:r>
              <a:rPr lang="ru-RU" sz="1400" dirty="0" smtClean="0">
                <a:latin typeface="Arial" pitchFamily="34" charset="0"/>
                <a:cs typeface="Arial" pitchFamily="34" charset="0"/>
              </a:rPr>
              <a:t>. Ә ял </a:t>
            </a:r>
            <a:r>
              <a:rPr lang="ru-RU" sz="1400" dirty="0" err="1" smtClean="0">
                <a:latin typeface="Arial" pitchFamily="34" charset="0"/>
                <a:cs typeface="Arial" pitchFamily="34" charset="0"/>
              </a:rPr>
              <a:t>көннәрендә </a:t>
            </a:r>
            <a:r>
              <a:rPr lang="ru-RU" sz="1400" dirty="0" smtClean="0">
                <a:latin typeface="Arial" pitchFamily="34" charset="0"/>
                <a:cs typeface="Arial" pitchFamily="34" charset="0"/>
              </a:rPr>
              <a:t>мин </a:t>
            </a:r>
            <a:r>
              <a:rPr lang="ru-RU" sz="1400" dirty="0" err="1" smtClean="0">
                <a:latin typeface="Arial" pitchFamily="34" charset="0"/>
                <a:cs typeface="Arial" pitchFamily="34" charset="0"/>
              </a:rPr>
              <a:t>әбиемә бакчада</a:t>
            </a:r>
            <a:r>
              <a:rPr lang="ru-RU" sz="1400" dirty="0" smtClean="0">
                <a:latin typeface="Arial" pitchFamily="34" charset="0"/>
                <a:cs typeface="Arial" pitchFamily="34" charset="0"/>
              </a:rPr>
              <a:t> су </a:t>
            </a:r>
            <a:r>
              <a:rPr lang="ru-RU" sz="1400" dirty="0" err="1" smtClean="0">
                <a:latin typeface="Arial" pitchFamily="34" charset="0"/>
                <a:cs typeface="Arial" pitchFamily="34" charset="0"/>
              </a:rPr>
              <a:t>сибәргә булышам</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һәм әнием белән паркта</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йөрим</a:t>
            </a:r>
            <a:r>
              <a:rPr lang="ru-RU" sz="1400" dirty="0" smtClean="0">
                <a:latin typeface="Arial" pitchFamily="34" charset="0"/>
                <a:cs typeface="Arial" pitchFamily="34" charset="0"/>
              </a:rPr>
              <a:t>.</a:t>
            </a:r>
            <a:endParaRPr lang="ru-RU" sz="1400" dirty="0">
              <a:latin typeface="Arial" pitchFamily="34" charset="0"/>
              <a:cs typeface="Arial" pitchFamily="34" charset="0"/>
            </a:endParaRPr>
          </a:p>
        </p:txBody>
      </p:sp>
      <p:pic>
        <p:nvPicPr>
          <p:cNvPr id="3074" name="Picture 2" descr="C:\Documents and Settings\Лейсан и Ильнур\Рабочий стол\семейный фотки\Газизянов.JPG"/>
          <p:cNvPicPr>
            <a:picLocks noChangeAspect="1" noChangeArrowheads="1"/>
          </p:cNvPicPr>
          <p:nvPr/>
        </p:nvPicPr>
        <p:blipFill>
          <a:blip r:embed="rId2" cstate="print"/>
          <a:srcRect/>
          <a:stretch>
            <a:fillRect/>
          </a:stretch>
        </p:blipFill>
        <p:spPr bwMode="auto">
          <a:xfrm rot="21389767">
            <a:off x="500034" y="1500174"/>
            <a:ext cx="3429024" cy="4572032"/>
          </a:xfrm>
          <a:prstGeom prst="rect">
            <a:avLst/>
          </a:prstGeom>
          <a:ln w="57150"/>
        </p:spPr>
        <p:style>
          <a:lnRef idx="3">
            <a:schemeClr val="lt1"/>
          </a:lnRef>
          <a:fillRef idx="1">
            <a:schemeClr val="accent1"/>
          </a:fillRef>
          <a:effectRef idx="1">
            <a:schemeClr val="accent1"/>
          </a:effectRef>
          <a:fontRef idx="minor">
            <a:schemeClr val="lt1"/>
          </a:fontRef>
        </p:style>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14876" y="1000108"/>
            <a:ext cx="3971924" cy="5000660"/>
          </a:xfrm>
          <a:ln w="57150"/>
        </p:spPr>
        <p:style>
          <a:lnRef idx="3">
            <a:schemeClr val="lt1"/>
          </a:lnRef>
          <a:fillRef idx="1">
            <a:schemeClr val="accent1"/>
          </a:fillRef>
          <a:effectRef idx="1">
            <a:schemeClr val="accent1"/>
          </a:effectRef>
          <a:fontRef idx="minor">
            <a:schemeClr val="lt1"/>
          </a:fontRef>
        </p:style>
        <p:txBody>
          <a:bodyPr>
            <a:normAutofit/>
          </a:bodyPr>
          <a:lstStyle/>
          <a:p>
            <a:r>
              <a:rPr lang="ru-RU" sz="1400" dirty="0" smtClean="0">
                <a:latin typeface="Arial" pitchFamily="34" charset="0"/>
                <a:cs typeface="Arial" pitchFamily="34" charset="0"/>
              </a:rPr>
              <a:t>Как мы проводим выходные.</a:t>
            </a:r>
            <a:br>
              <a:rPr lang="ru-RU" sz="1400" dirty="0" smtClean="0">
                <a:latin typeface="Arial" pitchFamily="34" charset="0"/>
                <a:cs typeface="Arial" pitchFamily="34" charset="0"/>
              </a:rPr>
            </a:br>
            <a:r>
              <a:rPr lang="ru-RU" sz="1400" dirty="0" smtClean="0">
                <a:latin typeface="Arial" pitchFamily="34" charset="0"/>
                <a:cs typeface="Arial" pitchFamily="34" charset="0"/>
              </a:rPr>
              <a:t/>
            </a:r>
            <a:br>
              <a:rPr lang="ru-RU" sz="1400" dirty="0" smtClean="0">
                <a:latin typeface="Arial" pitchFamily="34" charset="0"/>
                <a:cs typeface="Arial" pitchFamily="34" charset="0"/>
              </a:rPr>
            </a:br>
            <a:r>
              <a:rPr lang="ru-RU" sz="1400" dirty="0" smtClean="0">
                <a:latin typeface="Arial" pitchFamily="34" charset="0"/>
                <a:cs typeface="Arial" pitchFamily="34" charset="0"/>
              </a:rPr>
              <a:t>В выходные дни мы всей семьей любим гулять в парке. Полина любит кататься на атрикционах, на паровозике, и вместе с папой они катаются на машинках. </a:t>
            </a:r>
            <a:br>
              <a:rPr lang="ru-RU" sz="1400" dirty="0" smtClean="0">
                <a:latin typeface="Arial" pitchFamily="34" charset="0"/>
                <a:cs typeface="Arial" pitchFamily="34" charset="0"/>
              </a:rPr>
            </a:br>
            <a:r>
              <a:rPr lang="ru-RU" sz="1400" dirty="0" smtClean="0">
                <a:latin typeface="Arial" pitchFamily="34" charset="0"/>
                <a:cs typeface="Arial" pitchFamily="34" charset="0"/>
              </a:rPr>
              <a:t>Когда находимся дома Полина гуляет во дворе, у нее есть своя песочница, и она играет в ней с ведерком и лопаткой.</a:t>
            </a:r>
            <a:br>
              <a:rPr lang="ru-RU" sz="1400" dirty="0" smtClean="0">
                <a:latin typeface="Arial" pitchFamily="34" charset="0"/>
                <a:cs typeface="Arial" pitchFamily="34" charset="0"/>
              </a:rPr>
            </a:br>
            <a:r>
              <a:rPr lang="ru-RU" sz="1400" dirty="0" smtClean="0">
                <a:latin typeface="Arial" pitchFamily="34" charset="0"/>
                <a:cs typeface="Arial" pitchFamily="34" charset="0"/>
              </a:rPr>
              <a:t>А самое любимое занятие у Полины, что бы ее катали на велосипеде.</a:t>
            </a:r>
            <a:endParaRPr lang="ru-RU" sz="1400" dirty="0">
              <a:latin typeface="Arial" pitchFamily="34" charset="0"/>
              <a:cs typeface="Arial" pitchFamily="34" charset="0"/>
            </a:endParaRPr>
          </a:p>
        </p:txBody>
      </p:sp>
      <p:pic>
        <p:nvPicPr>
          <p:cNvPr id="4098" name="Picture 2" descr="C:\Documents and Settings\Лейсан и Ильнур\Рабочий стол\семейный фотки\Кириловы.bmp"/>
          <p:cNvPicPr>
            <a:picLocks noChangeAspect="1" noChangeArrowheads="1"/>
          </p:cNvPicPr>
          <p:nvPr/>
        </p:nvPicPr>
        <p:blipFill>
          <a:blip r:embed="rId2" cstate="print"/>
          <a:srcRect/>
          <a:stretch>
            <a:fillRect/>
          </a:stretch>
        </p:blipFill>
        <p:spPr bwMode="auto">
          <a:xfrm rot="21392893">
            <a:off x="500034" y="1071546"/>
            <a:ext cx="3714414" cy="5243525"/>
          </a:xfrm>
          <a:prstGeom prst="rect">
            <a:avLst/>
          </a:prstGeom>
          <a:ln w="57150"/>
        </p:spPr>
        <p:style>
          <a:lnRef idx="3">
            <a:schemeClr val="lt1"/>
          </a:lnRef>
          <a:fillRef idx="1">
            <a:schemeClr val="accent1"/>
          </a:fillRef>
          <a:effectRef idx="1">
            <a:schemeClr val="accent1"/>
          </a:effectRef>
          <a:fontRef idx="minor">
            <a:schemeClr val="lt1"/>
          </a:fontRef>
        </p:style>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3438" y="1142984"/>
            <a:ext cx="4043362" cy="4286280"/>
          </a:xfrm>
          <a:ln w="57150"/>
        </p:spPr>
        <p:style>
          <a:lnRef idx="3">
            <a:schemeClr val="lt1"/>
          </a:lnRef>
          <a:fillRef idx="1">
            <a:schemeClr val="accent1"/>
          </a:fillRef>
          <a:effectRef idx="1">
            <a:schemeClr val="accent1"/>
          </a:effectRef>
          <a:fontRef idx="minor">
            <a:schemeClr val="lt1"/>
          </a:fontRef>
        </p:style>
        <p:txBody>
          <a:bodyPr>
            <a:normAutofit/>
          </a:bodyPr>
          <a:lstStyle/>
          <a:p>
            <a:r>
              <a:rPr lang="tt-RU" sz="1400" dirty="0" smtClean="0">
                <a:latin typeface="Arial" pitchFamily="34" charset="0"/>
                <a:cs typeface="Arial" pitchFamily="34" charset="0"/>
              </a:rPr>
              <a:t>Закировлар гаиләсе!</a:t>
            </a:r>
            <a:br>
              <a:rPr lang="tt-RU" sz="1400" dirty="0" smtClean="0">
                <a:latin typeface="Arial" pitchFamily="34" charset="0"/>
                <a:cs typeface="Arial" pitchFamily="34" charset="0"/>
              </a:rPr>
            </a:br>
            <a:r>
              <a:rPr lang="tt-RU" sz="1400" dirty="0" smtClean="0">
                <a:latin typeface="Arial" pitchFamily="34" charset="0"/>
                <a:cs typeface="Arial" pitchFamily="34" charset="0"/>
              </a:rPr>
              <a:t/>
            </a:r>
            <a:br>
              <a:rPr lang="tt-RU" sz="1400" dirty="0" smtClean="0">
                <a:latin typeface="Arial" pitchFamily="34" charset="0"/>
                <a:cs typeface="Arial" pitchFamily="34" charset="0"/>
              </a:rPr>
            </a:br>
            <a:r>
              <a:rPr lang="tt-RU" sz="1400" dirty="0" smtClean="0">
                <a:latin typeface="Arial" pitchFamily="34" charset="0"/>
                <a:cs typeface="Arial" pitchFamily="34" charset="0"/>
              </a:rPr>
              <a:t>Безнең гаиләдә – без өч кеше. Әти, әни һәм мин. Әтиебез  Закиров Вилнур, эре-мөгезле тереклек хуҗалыгында машина йөртүче булып эшли. Ә әниебез Закирова Гөлшат мәктәптә идән юучы булып эшли.</a:t>
            </a:r>
            <a:br>
              <a:rPr lang="tt-RU" sz="1400" dirty="0" smtClean="0">
                <a:latin typeface="Arial" pitchFamily="34" charset="0"/>
                <a:cs typeface="Arial" pitchFamily="34" charset="0"/>
              </a:rPr>
            </a:br>
            <a:r>
              <a:rPr lang="tt-RU" sz="1400" dirty="0" smtClean="0">
                <a:latin typeface="Arial" pitchFamily="34" charset="0"/>
                <a:cs typeface="Arial" pitchFamily="34" charset="0"/>
              </a:rPr>
              <a:t>Без буш вакытларда китаплар, газеталар укырга яратабыз. Ә ял көннәрдә дәү әбиебез янына авылга кайтабыз. </a:t>
            </a:r>
            <a:br>
              <a:rPr lang="tt-RU" sz="1400" dirty="0" smtClean="0">
                <a:latin typeface="Arial" pitchFamily="34" charset="0"/>
                <a:cs typeface="Arial" pitchFamily="34" charset="0"/>
              </a:rPr>
            </a:br>
            <a:r>
              <a:rPr lang="tt-RU" sz="1400" dirty="0" smtClean="0">
                <a:latin typeface="Arial" pitchFamily="34" charset="0"/>
                <a:cs typeface="Arial" pitchFamily="34" charset="0"/>
              </a:rPr>
              <a:t>Ә җәй көннәрдә паркларга, зоопаркларга барабыз. Безнең гаилә бик тату.</a:t>
            </a:r>
            <a:br>
              <a:rPr lang="tt-RU" sz="1400" dirty="0" smtClean="0">
                <a:latin typeface="Arial" pitchFamily="34" charset="0"/>
                <a:cs typeface="Arial" pitchFamily="34" charset="0"/>
              </a:rPr>
            </a:br>
            <a:r>
              <a:rPr lang="tt-RU" sz="1400" dirty="0" smtClean="0">
                <a:latin typeface="Arial" pitchFamily="34" charset="0"/>
                <a:cs typeface="Arial" pitchFamily="34" charset="0"/>
              </a:rPr>
              <a:t> </a:t>
            </a:r>
            <a:r>
              <a:rPr lang="tt-RU" dirty="0" smtClean="0">
                <a:latin typeface="Arial" pitchFamily="34" charset="0"/>
                <a:cs typeface="Arial" pitchFamily="34" charset="0"/>
              </a:rPr>
              <a:t> </a:t>
            </a:r>
            <a:endParaRPr lang="ru-RU" dirty="0"/>
          </a:p>
        </p:txBody>
      </p:sp>
      <p:pic>
        <p:nvPicPr>
          <p:cNvPr id="5122" name="Picture 2" descr="C:\Documents and Settings\Лейсан и Ильнур\Рабочий стол\семейный фотки\Закирова Ч.bmp"/>
          <p:cNvPicPr>
            <a:picLocks noGrp="1" noChangeAspect="1" noChangeArrowheads="1"/>
          </p:cNvPicPr>
          <p:nvPr>
            <p:ph idx="1"/>
          </p:nvPr>
        </p:nvPicPr>
        <p:blipFill>
          <a:blip r:embed="rId2" cstate="print"/>
          <a:srcRect/>
          <a:stretch>
            <a:fillRect/>
          </a:stretch>
        </p:blipFill>
        <p:spPr bwMode="auto">
          <a:xfrm rot="21323180">
            <a:off x="518879" y="1340210"/>
            <a:ext cx="3294958" cy="4153814"/>
          </a:xfrm>
          <a:prstGeom prst="rect">
            <a:avLst/>
          </a:prstGeom>
          <a:ln w="57150"/>
        </p:spPr>
        <p:style>
          <a:lnRef idx="3">
            <a:schemeClr val="lt1"/>
          </a:lnRef>
          <a:fillRef idx="1">
            <a:schemeClr val="accent1"/>
          </a:fillRef>
          <a:effectRef idx="1">
            <a:schemeClr val="accent1"/>
          </a:effectRef>
          <a:fontRef idx="minor">
            <a:schemeClr val="lt1"/>
          </a:fontRef>
        </p:style>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591</TotalTime>
  <Words>78</Words>
  <Application>Microsoft Office PowerPoint</Application>
  <PresentationFormat>Экран (4:3)</PresentationFormat>
  <Paragraphs>15</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«Гаилә татулыгы белән көчле»</vt:lpstr>
      <vt:lpstr>Борынгылар белеп сөйли: “Кошның бәхете – пар канат”. Мин дә кошлардан ким тугел, Әткәм-әнкәм – пар канатым!  Үз канатым ныгыганчы  шул канатларда очам. Тигез яшик, диеп һәрчак, Әткәм-әнкәмне кочам!</vt:lpstr>
      <vt:lpstr>Мы семья Гайнетдиновых: папа Ильмир, мама Гульнара, брат Камиль и я Имиль.  Я воспитанник Кульшариповского детского сада «Голбакча».  В свободное время мы любим проводить отдых в парке, катаемся на коньках, лыжах,  ходим в гости к бабушкам, играем с братом.  Мы очень дружная семья и нам весело вместе. Я очень люблю свою семью!</vt:lpstr>
      <vt:lpstr>Федоровлар гаиләсе. Мин үземне бик бәхетле дип саныйм.  Чөнки мин матур гаиләдә яшим. Янымда әти-әнием, әби-бабам һәм ике абыем бар. Минем исемем-Тимур, әтием Дима- шофер булып эшли, әнием Эльвира-кладовщик. Айдар абыем “Гөлбакча” балалар бакчасында мәктәпкә әзерлек төркеменә йөри. Әбием белән бабай лаеклы ялда, Ә Вилнур абыем төзүче булып эшли. Мин аларны барсын да яратам. Без садиктан кайтуыбызга, әбием җылы, тәмле ашларын пешереп куя. Бергә түгәрәк өстәл артында ашагач чират бабайгы җитә. Ул безнең белән төрле кызыклы уеннар уйный, рәсем ясый, аның белән вакыт сизелмичә үтеп китә. Ятыр алдыннан “Күчтәнәч” карап, бабайның әкиятен тыңлап йокыга талабыз. Без аларны бик нык яратабыз. Ә ял көннзре җиткәч, без әти-әни, ике абый белән стройкага менеп эшлибез. Мин әнием белән суган,кишер утыртам, Айдар абый, әти белән Вилнур абыйга булыша. Бик аргач ял итеп алабыз. Кич белән шашлык ашап ялыбызны дәвам итәбез.Безнең гаиләбез бик тату. Барлык кешедә шулай дус яшәсә иде. </vt:lpstr>
      <vt:lpstr>Семья Газизовых. Газизов Разиль Илгизович – папа семейства Работает в НГДУ «Елховнефть» оператором т/у.  Газозова Альфия Аминовна – мама семейства. Работает в Кульшариповском детском саду, учит детей петь и танцевать. Газизов Карим – старший ребёнок в семье. Недавний выпускник Кульшариповского детского сада, сейчас же учится в татарской гимназии №1 в городе Альметьевске. Газизова Амиля самая маленькая в семье. Ходит, и любит ходить  в детский сад.      Мы очень дружная семья. Умеем дружно выполнять любую работу: убирать снег зимой, а летом капаться в огороде. Папа, если у него есть свободное время, любит приготовить что-нибудь вкусненькое, например торт. Мама любит шить хоть целыми днями. Мы живём в большом доме, где Карим, как старший, всё время делает уборку дома. Амиля ещё маленькая и всё время играет</vt:lpstr>
      <vt:lpstr>Семья Атаковых. Отец: Атаков Руслан Маратович  Место работы: ЗАО «АПМК-23»-водитель Мама: Атакова Гузель Флюровна, домохозяйка. Наши увлечения: любим на выходные всей семьей  выезжать на природу. Там мы устраиваем пикник, собираем лекарственные  растения, ягоды. Зимой мы с Данисом, лепим снеговиков, делаем горки.  Данис также любит собирать с отцом конструктор,  башенки из кубиков строить, помогает отцу что-либо чинить. А так же на следующий год мы собираемся отдавать Даниса в детскую спортивную юношескую школу на хоккей. Ведь спорт – прежде всего здоровье. А мы хотим что бы наш ребенок рос здоровым и крепким парнем.</vt:lpstr>
      <vt:lpstr>Газизяновлар гаиләсе. Мин Газизянов Амир. Безнең гаиләдә биш кеше яши. Карт әбием – Нурия, әбием – Сәвия, апам Нәргизә,  әнием Әдилә һәм мин.  Тагын безнең этебез бар, аның исеме Лаки.  Минем яраткан уенчыкларым:  төлке, аю, машиналар  һәм туп. Мин качышлы, футбол уйнарга һәм мультфильмнар карарга яратам. Ә ял көннәрендә мин әбиемә бакчада су сибәргә булышам, һәм әнием белән паркта йөрим.</vt:lpstr>
      <vt:lpstr>Как мы проводим выходные.  В выходные дни мы всей семьей любим гулять в парке. Полина любит кататься на атрикционах, на паровозике, и вместе с папой они катаются на машинках.  Когда находимся дома Полина гуляет во дворе, у нее есть своя песочница, и она играет в ней с ведерком и лопаткой. А самое любимое занятие у Полины, что бы ее катали на велосипеде.</vt:lpstr>
      <vt:lpstr>Закировлар гаиләсе!  Безнең гаиләдә – без өч кеше. Әти, әни һәм мин. Әтиебез  Закиров Вилнур, эре-мөгезле тереклек хуҗалыгында машина йөртүче булып эшли. Ә әниебез Закирова Гөлшат мәктәптә идән юучы булып эшли. Без буш вакытларда китаплар, газеталар укырга яратабыз. Ә ял көннәрдә дәү әбиебез янына авылга кайтабыз.  Ә җәй көннәрдә паркларга, зоопаркларга барабыз. Безнең гаилә бик тату.   </vt:lpstr>
      <vt:lpstr>Семья Илалутдиновых! Папа – Ильдар, он работает в ООО «Арслан»-грузчик. Мама- Резида. Она работает МБУЗ АЦРБ хирургическое отделение палатная медсестра. Я-Азалия – хочу в детский сад. Я очень люблю свою семью!</vt:lpstr>
      <vt:lpstr>Закировлар гаиләсе! Без гаиләдә 4 кеше.  Әтием – Илсур ОАО “Таттелеком”да инженер булып эшли. Аңа 34 яшь. Әнием Рәмзия исемле аңа 33 яшь, ул балалар шифаханәсендә шәфкать туташы булып эшли. Апам Әдиләгә 9 яшь, ул Әлмәт шәһәрендә Р.Фәхретдин исемендәге  татар гимназиясендә бишле билгеләренә генә укый. Буш вакытларда без ял итәбез, концертлар яратабыз. Җәй көне урманда җиләк җыябыз.  </vt:lpstr>
      <vt:lpstr>Семья Юсуповых. Наша семья состоит из 4 человек: папа – Юсупов Азат, мама – Юсупова Нурия, сестра – Азалия  и я Аделя.  Наша семья очень дружная, мы всегда помогаем друг другу.  Папа работает слесарем в ОАО «Экосервис», мама младшей воспитатель в детском саду.  На выходных и праздниках мы любим отдыхать на природе. Каждое лето ездим в парк гулять с семьей, так же мы празднуем все дни рожденья. Мы очень дружная и жизнерадостная семья.</vt:lpstr>
      <vt:lpstr>О семье Баяновых (от третьих лиц)  Семья   многодетная - пятеро детей. Отец семейства Тимур Миркадамович честный, добрый и отзывчивый. Таких мужчин разве что в фильмах увидишь. Занимается спортом, вместе с детьми бегает, плавает. Разрядник в шахматах. Обучает старших детей игре на гитаре, сам хорошо поет и играет. Абсолютный трезвенник, и ярый противник никотина. Мама Оксана Викторовна. Она и шьет, и вяжет, и рисует, и лепит. Семья для нее это что-то очень важное, настолько важное что она пытается и среди друзей и знакомых прививать эту любовь к семье. Она всегда всех учит, учитесь давать, и не ждать ответа. Давать любовь, заботу, радость. Старшие сыновья учатся в школе в 9 и 7 классах.  У каждого их свои обязанности. Кто-то несет ответственность за кур, кто-то за кроликов, кто-то за чистоту в огороде.  Не смотря на их занятость, учатся старшие дети хорошо. Занимаются спортом. Старший сын Эльдар активный участник движения «Трезвый Альметьевск».Семья Баяновых, уже три года занимаются спонсорством, а также ищут спонсоров на стороне для помощи детскому отделению для недоношенных детей. Сотрудничают с Центром Соц.Защиты, берут адреса нуждающихся семей. Возят им продукты питания и собирают для них одежду. Ведя  здоровый и трезвый образ жизни они участвуют в акциях  против алкоголя и наркотиков.  В семье всегда очень теплые, уважительные и добрые отношения. Отношения построенные на любви.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Лейсан</dc:creator>
  <cp:lastModifiedBy>Альфия</cp:lastModifiedBy>
  <cp:revision>63</cp:revision>
  <dcterms:created xsi:type="dcterms:W3CDTF">2011-06-03T11:13:24Z</dcterms:created>
  <dcterms:modified xsi:type="dcterms:W3CDTF">2013-11-10T15:26:19Z</dcterms:modified>
</cp:coreProperties>
</file>