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18" r:id="rId2"/>
    <p:sldId id="314" r:id="rId3"/>
    <p:sldId id="265" r:id="rId4"/>
    <p:sldId id="297" r:id="rId5"/>
    <p:sldId id="298" r:id="rId6"/>
    <p:sldId id="305" r:id="rId7"/>
    <p:sldId id="290" r:id="rId8"/>
    <p:sldId id="309" r:id="rId9"/>
    <p:sldId id="295" r:id="rId10"/>
    <p:sldId id="310" r:id="rId11"/>
    <p:sldId id="291" r:id="rId12"/>
    <p:sldId id="303" r:id="rId13"/>
    <p:sldId id="28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0066"/>
    <a:srgbClr val="4E121C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901" autoAdjust="0"/>
    <p:restoredTop sz="94697" autoAdjust="0"/>
  </p:normalViewPr>
  <p:slideViewPr>
    <p:cSldViewPr>
      <p:cViewPr>
        <p:scale>
          <a:sx n="100" d="100"/>
          <a:sy n="100" d="100"/>
        </p:scale>
        <p:origin x="-2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5365B2-F39C-4D92-AA3D-E25F8BD609D1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321604-5245-4D62-9B06-C4903085E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13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3CDD-1C03-4A6D-92C6-30A1CA0015E9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EADE2-727C-4D97-A80C-B1E4BC065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817154"/>
      </p:ext>
    </p:extLst>
  </p:cSld>
  <p:clrMapOvr>
    <a:masterClrMapping/>
  </p:clrMapOvr>
  <p:transition advTm="6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CC62-30C2-455C-9530-2DFBC48D98DC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C017-96BC-4229-992F-67C6C7BB6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593323"/>
      </p:ext>
    </p:extLst>
  </p:cSld>
  <p:clrMapOvr>
    <a:masterClrMapping/>
  </p:clrMapOvr>
  <p:transition advTm="6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84DC-2055-42E4-8159-AE1179C3C32F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5413D-C088-4A87-BD45-9B50554BC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9799"/>
      </p:ext>
    </p:extLst>
  </p:cSld>
  <p:clrMapOvr>
    <a:masterClrMapping/>
  </p:clrMapOvr>
  <p:transition advTm="6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5D49-263F-4A07-965A-963C2168F039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7873-D83F-4AB3-B2D3-BBF106D6C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899073"/>
      </p:ext>
    </p:extLst>
  </p:cSld>
  <p:clrMapOvr>
    <a:masterClrMapping/>
  </p:clrMapOvr>
  <p:transition advTm="6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8F80-B8D4-4201-8C6B-1BD47756FCD1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70B1-F93E-4111-8E1F-2BB23BB56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654281"/>
      </p:ext>
    </p:extLst>
  </p:cSld>
  <p:clrMapOvr>
    <a:masterClrMapping/>
  </p:clrMapOvr>
  <p:transition advTm="6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0D612-01A3-491E-810F-8BDC33C35D51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193C-DE8C-46F1-949F-E8A0F7701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631726"/>
      </p:ext>
    </p:extLst>
  </p:cSld>
  <p:clrMapOvr>
    <a:masterClrMapping/>
  </p:clrMapOvr>
  <p:transition advTm="6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9EFA-C306-4068-9884-8E067F4519B1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A99B-A499-403A-A9AF-6788CA3C5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2152844"/>
      </p:ext>
    </p:extLst>
  </p:cSld>
  <p:clrMapOvr>
    <a:masterClrMapping/>
  </p:clrMapOvr>
  <p:transition advTm="6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0F46-F256-43C2-95D5-CA70A2A5CBFF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2CFF-019A-440A-9B0D-016A5BD83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9418962"/>
      </p:ext>
    </p:extLst>
  </p:cSld>
  <p:clrMapOvr>
    <a:masterClrMapping/>
  </p:clrMapOvr>
  <p:transition advTm="6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BBB94-5D29-4D4F-ADF3-BAE742B348F5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7505-E14F-4C2C-A3D2-AB98D5A33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907934"/>
      </p:ext>
    </p:extLst>
  </p:cSld>
  <p:clrMapOvr>
    <a:masterClrMapping/>
  </p:clrMapOvr>
  <p:transition advTm="6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14D3-DE14-4FC5-A891-B631CE73272E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197B1-C225-448E-80D4-0E2B578B2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854254"/>
      </p:ext>
    </p:extLst>
  </p:cSld>
  <p:clrMapOvr>
    <a:masterClrMapping/>
  </p:clrMapOvr>
  <p:transition advTm="6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13F8-D497-4019-B430-7B5807D140D1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05DC-FCD5-40AA-82DA-9D31A3738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846353"/>
      </p:ext>
    </p:extLst>
  </p:cSld>
  <p:clrMapOvr>
    <a:masterClrMapping/>
  </p:clrMapOvr>
  <p:transition advTm="6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91556F8-24F0-4588-AB30-4411F7D4876A}" type="datetimeFigureOut">
              <a:rPr lang="ru-RU"/>
              <a:pPr>
                <a:defRPr/>
              </a:pPr>
              <a:t>25.01.2017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8A932B3-8E1C-4BDD-9FC9-4C870AB02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9" r:id="rId9"/>
    <p:sldLayoutId id="2147483947" r:id="rId10"/>
    <p:sldLayoutId id="2147483948" r:id="rId11"/>
  </p:sldLayoutIdLst>
  <p:transition advTm="6000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3688"/>
            <a:ext cx="8229600" cy="1079500"/>
          </a:xfrm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                                  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Ахатова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Рәйлә  Галимҗан  кызы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.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rot="20007900">
            <a:off x="-71438" y="1593850"/>
            <a:ext cx="5949951" cy="252095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ru-RU" sz="4800" b="1" dirty="0" err="1" smtClean="0">
                <a:solidFill>
                  <a:srgbClr val="FF0066"/>
                </a:solidFill>
                <a:ea typeface="+mj-ea"/>
                <a:cs typeface="+mj-cs"/>
              </a:rPr>
              <a:t>Балалар</a:t>
            </a:r>
            <a:r>
              <a:rPr lang="ru-RU" sz="4800" b="1" dirty="0" smtClean="0">
                <a:solidFill>
                  <a:srgbClr val="FF0066"/>
                </a:solidFill>
                <a:ea typeface="+mj-ea"/>
                <a:cs typeface="+mj-cs"/>
              </a:rPr>
              <a:t>  </a:t>
            </a:r>
            <a:r>
              <a:rPr lang="ru-RU" sz="4800" b="1" dirty="0" err="1" smtClean="0">
                <a:solidFill>
                  <a:srgbClr val="FF0066"/>
                </a:solidFill>
                <a:ea typeface="+mj-ea"/>
                <a:cs typeface="+mj-cs"/>
              </a:rPr>
              <a:t>бакчасында</a:t>
            </a:r>
            <a:r>
              <a:rPr lang="ru-RU" sz="4800" b="1" dirty="0" smtClean="0">
                <a:solidFill>
                  <a:srgbClr val="FF0066"/>
                </a:solidFill>
                <a:ea typeface="+mj-ea"/>
                <a:cs typeface="+mj-cs"/>
              </a:rPr>
              <a:t>  кору </a:t>
            </a:r>
            <a:r>
              <a:rPr lang="ru-RU" sz="4800" b="1" dirty="0" err="1" smtClean="0">
                <a:solidFill>
                  <a:srgbClr val="FF0066"/>
                </a:solidFill>
                <a:ea typeface="+mj-ea"/>
                <a:cs typeface="+mj-cs"/>
              </a:rPr>
              <a:t>эшчәнлеге</a:t>
            </a:r>
            <a:r>
              <a:rPr lang="ru-RU" sz="4800" b="1" dirty="0" smtClean="0">
                <a:solidFill>
                  <a:srgbClr val="FF0066"/>
                </a:solidFill>
                <a:ea typeface="+mj-ea"/>
                <a:cs typeface="+mj-cs"/>
              </a:rPr>
              <a:t>. </a:t>
            </a:r>
            <a:endParaRPr lang="ru-RU" dirty="0"/>
          </a:p>
        </p:txBody>
      </p:sp>
      <p:pic>
        <p:nvPicPr>
          <p:cNvPr id="307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429256" y="260350"/>
            <a:ext cx="3292469" cy="474028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6000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err="1" smtClean="0">
                <a:solidFill>
                  <a:srgbClr val="33CC33"/>
                </a:solidFill>
                <a:latin typeface="+mn-lt"/>
              </a:rPr>
              <a:t>Зурлар</a:t>
            </a: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 </a:t>
            </a:r>
            <a:r>
              <a:rPr lang="ru-RU" sz="3600" b="1" i="1" dirty="0" err="1" smtClean="0">
                <a:solidFill>
                  <a:srgbClr val="33CC33"/>
                </a:solidFill>
                <a:latin typeface="+mn-lt"/>
              </a:rPr>
              <a:t>төркеме</a:t>
            </a:r>
            <a:endParaRPr lang="ru-RU" sz="3600" dirty="0"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967287"/>
          </a:xfrm>
        </p:spPr>
        <p:txBody>
          <a:bodyPr/>
          <a:lstStyle/>
          <a:p>
            <a:r>
              <a:rPr lang="ru-RU" altLang="ru-RU" sz="2000" dirty="0" err="1" smtClean="0"/>
              <a:t>Балалар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төзегән корылма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һәм </a:t>
            </a:r>
            <a:r>
              <a:rPr lang="ru-RU" altLang="ru-RU" sz="2000" dirty="0" smtClean="0"/>
              <a:t>конструкция</a:t>
            </a:r>
            <a:r>
              <a:rPr lang="tt-RU" altLang="ru-RU" sz="2000" dirty="0" smtClean="0"/>
              <a:t>ләр һәм әйләнә тирәләрендә күрә торган корылмалар арасында бәйләнеш урнаштыра белү.</a:t>
            </a:r>
          </a:p>
          <a:p>
            <a:r>
              <a:rPr lang="ru-RU" altLang="ru-RU" sz="2000" dirty="0" smtClean="0"/>
              <a:t>Конструкция</a:t>
            </a:r>
            <a:r>
              <a:rPr lang="tt-RU" altLang="ru-RU" sz="2000" dirty="0" smtClean="0"/>
              <a:t>ләрнең төп өлешләрен һәм характерлы детал</a:t>
            </a:r>
            <a:r>
              <a:rPr lang="ru-RU" altLang="ru-RU" sz="2000" dirty="0" err="1" smtClean="0"/>
              <a:t>ь</a:t>
            </a:r>
            <a:r>
              <a:rPr lang="tt-RU" altLang="ru-RU" sz="2000" dirty="0" smtClean="0"/>
              <a:t>ләрен күрсәтә белергә өйрәтү.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Төрле зурлыктагы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һәм формадагы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платиналар</a:t>
            </a:r>
            <a:r>
              <a:rPr lang="ru-RU" altLang="ru-RU" sz="2000" dirty="0" smtClean="0"/>
              <a:t>, </a:t>
            </a:r>
            <a:r>
              <a:rPr lang="ru-RU" altLang="ru-RU" sz="2000" dirty="0" err="1" smtClean="0"/>
              <a:t>бруслар</a:t>
            </a:r>
            <a:r>
              <a:rPr lang="ru-RU" altLang="ru-RU" sz="2000" dirty="0" smtClean="0"/>
              <a:t>, </a:t>
            </a:r>
            <a:r>
              <a:rPr lang="ru-RU" altLang="ru-RU" sz="2000" dirty="0" err="1" smtClean="0"/>
              <a:t>цилин</a:t>
            </a:r>
            <a:r>
              <a:rPr lang="tt-RU" altLang="ru-RU" sz="2000" dirty="0" smtClean="0"/>
              <a:t>дрлар, конуслар белән таныштыру.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Рәсемгә карап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төзергә</a:t>
            </a:r>
            <a:r>
              <a:rPr lang="ru-RU" altLang="ru-RU" sz="2000" dirty="0" err="1" smtClean="0"/>
              <a:t>, төзелеш өчен кирәкле төзү материалларын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мөстәкыйль сайларга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өйрәтү.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Балаларда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күмәк эшләү, эшләрен уртак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ниятләре белән яраштырып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берләштерү күнекмәләрен үстерү.</a:t>
            </a:r>
            <a:endParaRPr lang="ru-RU" altLang="ru-RU" sz="2000" dirty="0" smtClean="0"/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38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Текст 3"/>
          <p:cNvSpPr>
            <a:spLocks/>
          </p:cNvSpPr>
          <p:nvPr/>
        </p:nvSpPr>
        <p:spPr bwMode="auto">
          <a:xfrm>
            <a:off x="285750" y="214313"/>
            <a:ext cx="84121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ru-RU" sz="4400" b="1" i="1" dirty="0">
                <a:solidFill>
                  <a:srgbClr val="33CC33"/>
                </a:solidFill>
              </a:rPr>
              <a:t/>
            </a:r>
            <a:br>
              <a:rPr lang="ru-RU" sz="4400" b="1" i="1" dirty="0">
                <a:solidFill>
                  <a:srgbClr val="33CC33"/>
                </a:solidFill>
              </a:rPr>
            </a:br>
            <a:r>
              <a:rPr lang="ru-RU" sz="4400" b="1" i="1" dirty="0" err="1" smtClean="0">
                <a:solidFill>
                  <a:srgbClr val="33CC33"/>
                </a:solidFill>
                <a:latin typeface="+mn-lt"/>
              </a:rPr>
              <a:t>М</a:t>
            </a:r>
            <a:r>
              <a:rPr lang="ru-RU" sz="4400" b="1" i="1" dirty="0" err="1" smtClean="0">
                <a:solidFill>
                  <a:srgbClr val="33CC33"/>
                </a:solidFill>
                <a:latin typeface="+mn-lt"/>
              </a:rPr>
              <a:t>әктәпкә әзерлек төркеме</a:t>
            </a:r>
            <a:endParaRPr lang="ru-RU" sz="4400" b="1" i="1" dirty="0">
              <a:solidFill>
                <a:srgbClr val="33CC33"/>
              </a:solidFill>
            </a:endParaRPr>
          </a:p>
        </p:txBody>
      </p:sp>
      <p:sp>
        <p:nvSpPr>
          <p:cNvPr id="6" name="Содержимое 5"/>
          <p:cNvSpPr>
            <a:spLocks/>
          </p:cNvSpPr>
          <p:nvPr/>
        </p:nvSpPr>
        <p:spPr bwMode="auto">
          <a:xfrm>
            <a:off x="214313" y="1071563"/>
            <a:ext cx="871537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err="1" smtClean="0">
                <a:latin typeface="+mn-lt"/>
              </a:rPr>
              <a:t>Төрле бина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һәм корылмалар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белән кызыксыну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формалаштыру</a:t>
            </a:r>
            <a:r>
              <a:rPr lang="ru-RU" sz="2000" dirty="0" smtClean="0">
                <a:latin typeface="+mn-lt"/>
              </a:rPr>
              <a:t>. </a:t>
            </a:r>
            <a:endParaRPr lang="ru-RU" sz="2000" dirty="0">
              <a:latin typeface="+mn-lt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err="1" smtClean="0">
                <a:latin typeface="+mn-lt"/>
              </a:rPr>
              <a:t>Балаларда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күмәк эш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күнекмәләрен ныгыту</a:t>
            </a:r>
            <a:r>
              <a:rPr lang="ru-RU" sz="2000" dirty="0" smtClean="0">
                <a:latin typeface="+mn-lt"/>
              </a:rPr>
              <a:t>. </a:t>
            </a:r>
            <a:endParaRPr lang="ru-RU" sz="2000" dirty="0">
              <a:latin typeface="+mn-lt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err="1" smtClean="0">
                <a:latin typeface="+mn-lt"/>
              </a:rPr>
              <a:t>Төзү материаллары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белән конструкцияләү.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err="1" smtClean="0">
                <a:latin typeface="+mn-lt"/>
              </a:rPr>
              <a:t>Кулланыш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шартларының төрле булуыннан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чыгып</a:t>
            </a:r>
            <a:r>
              <a:rPr lang="ru-RU" sz="2000" dirty="0" smtClean="0">
                <a:latin typeface="+mn-lt"/>
              </a:rPr>
              <a:t>, </a:t>
            </a:r>
            <a:r>
              <a:rPr lang="ru-RU" sz="2000" dirty="0" err="1" smtClean="0">
                <a:latin typeface="+mn-lt"/>
              </a:rPr>
              <a:t>бер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үк объ</a:t>
            </a:r>
            <a:r>
              <a:rPr lang="tt-RU" sz="2000" dirty="0" smtClean="0">
                <a:latin typeface="+mn-lt"/>
              </a:rPr>
              <a:t>ектның төрле контрук</a:t>
            </a:r>
            <a:r>
              <a:rPr lang="ru-RU" sz="2000" dirty="0" err="1" smtClean="0">
                <a:latin typeface="+mn-lt"/>
              </a:rPr>
              <a:t>ция</a:t>
            </a:r>
            <a:r>
              <a:rPr lang="tt-RU" sz="2000" dirty="0" smtClean="0">
                <a:latin typeface="+mn-lt"/>
              </a:rPr>
              <a:t>ләрен төзергә, корылма өчен нинди детал</a:t>
            </a:r>
            <a:r>
              <a:rPr lang="ru-RU" sz="2000" dirty="0" err="1" smtClean="0">
                <a:latin typeface="+mn-lt"/>
              </a:rPr>
              <a:t>ь</a:t>
            </a:r>
            <a:r>
              <a:rPr lang="tt-RU" sz="2000" dirty="0" smtClean="0">
                <a:latin typeface="+mn-lt"/>
              </a:rPr>
              <a:t>ләр кулай булуын билгеләргә, аларны максатка ярашлы итеп берләштерергә, корылманы төзү про</a:t>
            </a:r>
            <a:r>
              <a:rPr lang="ru-RU" sz="2000" dirty="0" err="1" smtClean="0">
                <a:latin typeface="+mn-lt"/>
              </a:rPr>
              <a:t>ц</a:t>
            </a:r>
            <a:r>
              <a:rPr lang="tt-RU" sz="2000" dirty="0" smtClean="0">
                <a:latin typeface="+mn-lt"/>
              </a:rPr>
              <a:t>ессын планнаштырырга өйрәтү.</a:t>
            </a:r>
            <a:endParaRPr lang="ru-RU" sz="2000" dirty="0">
              <a:latin typeface="+mn-lt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smtClean="0">
                <a:latin typeface="+mn-lt"/>
              </a:rPr>
              <a:t>Бер </a:t>
            </a:r>
            <a:r>
              <a:rPr lang="ru-RU" sz="2000" dirty="0" err="1" smtClean="0">
                <a:latin typeface="+mn-lt"/>
              </a:rPr>
              <a:t>темага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берләштерелгән корылмалар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төзерә өйрәтүне дәвам итү</a:t>
            </a:r>
            <a:r>
              <a:rPr lang="ru-RU" sz="2000" dirty="0" smtClean="0">
                <a:latin typeface="+mn-lt"/>
              </a:rPr>
              <a:t>.</a:t>
            </a:r>
            <a:endParaRPr lang="ru-RU" sz="2000" dirty="0">
              <a:latin typeface="+mn-lt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err="1" smtClean="0">
                <a:latin typeface="+mn-lt"/>
              </a:rPr>
              <a:t>Төрле </a:t>
            </a:r>
            <a:r>
              <a:rPr lang="ru-RU" sz="2000" dirty="0" smtClean="0">
                <a:latin typeface="+mn-lt"/>
              </a:rPr>
              <a:t>пластмасса </a:t>
            </a:r>
            <a:r>
              <a:rPr lang="ru-RU" sz="2000" dirty="0" err="1" smtClean="0">
                <a:latin typeface="+mn-lt"/>
              </a:rPr>
              <a:t>конструкторлар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белән таныштыру</a:t>
            </a:r>
            <a:r>
              <a:rPr lang="ru-RU" sz="2000" dirty="0" smtClean="0">
                <a:latin typeface="+mn-lt"/>
              </a:rPr>
              <a:t>.</a:t>
            </a:r>
            <a:endParaRPr lang="ru-RU" sz="2000" dirty="0">
              <a:latin typeface="+mn-lt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000" dirty="0" err="1" smtClean="0">
                <a:latin typeface="+mn-lt"/>
              </a:rPr>
              <a:t>Рәсемгә карап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тәрбияче күрсәтмәсе буенча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төрле </a:t>
            </a:r>
            <a:r>
              <a:rPr lang="ru-RU" sz="2000" dirty="0" smtClean="0">
                <a:latin typeface="+mn-lt"/>
              </a:rPr>
              <a:t>конструкция</a:t>
            </a:r>
            <a:r>
              <a:rPr lang="tt-RU" sz="2000" dirty="0" smtClean="0">
                <a:latin typeface="+mn-lt"/>
              </a:rPr>
              <a:t>ләр, шулай ук бер темага берләшкән </a:t>
            </a:r>
            <a:r>
              <a:rPr lang="ru-RU" altLang="ru-RU" sz="2000" dirty="0" smtClean="0">
                <a:latin typeface="+mn-lt"/>
              </a:rPr>
              <a:t>конструкция</a:t>
            </a:r>
            <a:r>
              <a:rPr lang="tt-RU" altLang="ru-RU" sz="2000" dirty="0" smtClean="0">
                <a:latin typeface="+mn-lt"/>
              </a:rPr>
              <a:t>ләр </a:t>
            </a:r>
            <a:r>
              <a:rPr lang="tt-RU" altLang="ru-RU" sz="2000" dirty="0" smtClean="0">
                <a:latin typeface="+mn-lt"/>
              </a:rPr>
              <a:t>төзергә өйрәтү.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tt-RU" sz="2000" dirty="0" smtClean="0">
                <a:latin typeface="+mn-lt"/>
              </a:rPr>
              <a:t>Кул эше 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tt-RU" sz="2000" dirty="0" smtClean="0">
                <a:latin typeface="+mn-lt"/>
              </a:rPr>
              <a:t>	</a:t>
            </a:r>
            <a:r>
              <a:rPr lang="tt-RU" sz="2000" dirty="0" smtClean="0">
                <a:latin typeface="+mn-lt"/>
              </a:rPr>
              <a:t>Кәгаз</a:t>
            </a:r>
            <a:r>
              <a:rPr lang="ru-RU" sz="2000" dirty="0" err="1" smtClean="0">
                <a:latin typeface="+mn-lt"/>
              </a:rPr>
              <a:t>ь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 smtClean="0">
                <a:latin typeface="+mn-lt"/>
              </a:rPr>
              <a:t>һәм </a:t>
            </a:r>
            <a:r>
              <a:rPr lang="ru-RU" sz="2000" dirty="0" smtClean="0">
                <a:latin typeface="+mn-lt"/>
              </a:rPr>
              <a:t>картон </a:t>
            </a:r>
            <a:r>
              <a:rPr lang="ru-RU" sz="2000" dirty="0" err="1" smtClean="0">
                <a:latin typeface="+mn-lt"/>
              </a:rPr>
              <a:t>белән эшләү</a:t>
            </a:r>
            <a:r>
              <a:rPr lang="ru-RU" sz="2000" dirty="0" smtClean="0">
                <a:latin typeface="+mn-lt"/>
              </a:rPr>
              <a:t>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tt-RU" sz="2000" dirty="0" smtClean="0">
                <a:latin typeface="+mn-lt"/>
              </a:rPr>
              <a:t>	</a:t>
            </a:r>
            <a:r>
              <a:rPr lang="tt-RU" sz="2000" dirty="0" smtClean="0">
                <a:latin typeface="+mn-lt"/>
              </a:rPr>
              <a:t>Тукыма белән эшлэү.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tt-RU" sz="2000" dirty="0" smtClean="0">
                <a:latin typeface="+mn-lt"/>
              </a:rPr>
              <a:t>	</a:t>
            </a:r>
            <a:r>
              <a:rPr lang="tt-RU" sz="2000" dirty="0" smtClean="0">
                <a:latin typeface="+mn-lt"/>
              </a:rPr>
              <a:t>Табигый материллар белән эшлэү.</a:t>
            </a:r>
            <a:endParaRPr lang="ru-RU" sz="20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allAtOnce"/>
      <p:bldP spid="6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357313"/>
          </a:xfrm>
        </p:spPr>
        <p:txBody>
          <a:bodyPr/>
          <a:lstStyle/>
          <a:p>
            <a:pPr algn="ctr">
              <a:defRPr/>
            </a:pPr>
            <a:r>
              <a:rPr lang="tt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Конструк</a:t>
            </a:r>
            <a:r>
              <a:rPr lang="ru-RU" sz="3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циял</a:t>
            </a:r>
            <a:r>
              <a:rPr lang="tt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әүнең мәктәпкәчә</a:t>
            </a:r>
            <a:br>
              <a:rPr lang="tt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t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яш</a:t>
            </a:r>
            <a:r>
              <a:rPr lang="ru-RU" sz="3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ь</a:t>
            </a:r>
            <a:r>
              <a:rPr lang="tt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тәге балаларны үстерүдәге әһәмияте</a:t>
            </a: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142844" y="1714500"/>
            <a:ext cx="9001156" cy="51435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altLang="ru-RU" sz="24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dirty="0" smtClean="0"/>
              <a:t>		Конструкция</a:t>
            </a:r>
            <a:r>
              <a:rPr lang="tt-RU" altLang="ru-RU" sz="2400" dirty="0" smtClean="0"/>
              <a:t>ләүдә барлык төркемнәрдә дә балалар белән эшләүгә зур урын бирелә</a:t>
            </a:r>
            <a:r>
              <a:rPr lang="ru-RU" altLang="ru-RU" sz="2400" dirty="0" smtClean="0"/>
              <a:t>, </a:t>
            </a:r>
            <a:r>
              <a:rPr lang="ru-RU" altLang="ru-RU" sz="2400" dirty="0" err="1" smtClean="0"/>
              <a:t>чөнки ул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акыл</a:t>
            </a:r>
            <a:r>
              <a:rPr lang="ru-RU" altLang="ru-RU" sz="2400" dirty="0" smtClean="0"/>
              <a:t>, </a:t>
            </a:r>
            <a:r>
              <a:rPr lang="ru-RU" altLang="ru-RU" sz="2400" dirty="0" err="1" smtClean="0"/>
              <a:t>әхлакый, </a:t>
            </a:r>
            <a:r>
              <a:rPr lang="ru-RU" altLang="ru-RU" sz="2400" dirty="0" smtClean="0"/>
              <a:t>эстетик, </a:t>
            </a:r>
            <a:r>
              <a:rPr lang="ru-RU" altLang="ru-RU" sz="2400" dirty="0" err="1" smtClean="0"/>
              <a:t>хезмәт тәрбиясенә бик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киң мөмкинлек бирә.</a:t>
            </a: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 err="1" smtClean="0"/>
              <a:t>Конструкциял</a:t>
            </a:r>
            <a:r>
              <a:rPr lang="tt-RU" altLang="ru-RU" sz="2400" dirty="0" smtClean="0"/>
              <a:t>әү эшчәнлекләрендә балаларның сен</a:t>
            </a:r>
            <a:r>
              <a:rPr lang="ru-RU" altLang="ru-RU" sz="2400" dirty="0" smtClean="0"/>
              <a:t>с</a:t>
            </a:r>
            <a:r>
              <a:rPr lang="ru-RU" altLang="ru-RU" sz="2400" dirty="0" smtClean="0"/>
              <a:t>ор </a:t>
            </a:r>
            <a:r>
              <a:rPr lang="ru-RU" altLang="ru-RU" sz="2400" dirty="0" err="1" smtClean="0"/>
              <a:t>һәм фикерләү сәләтләре үстерелә</a:t>
            </a:r>
            <a:r>
              <a:rPr lang="ru-RU" altLang="ru-RU" sz="2400" dirty="0" smtClean="0"/>
              <a:t>.  </a:t>
            </a:r>
            <a:r>
              <a:rPr lang="ru-RU" altLang="ru-RU" sz="2400" dirty="0" err="1" smtClean="0"/>
              <a:t>Шунсы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мөһим, балаларның фикерләве </a:t>
            </a:r>
            <a:r>
              <a:rPr lang="ru-RU" altLang="ru-RU" sz="2400" dirty="0" smtClean="0"/>
              <a:t>конструкция</a:t>
            </a:r>
            <a:r>
              <a:rPr lang="tt-RU" altLang="ru-RU" sz="2400" dirty="0" smtClean="0"/>
              <a:t>ләү про</a:t>
            </a:r>
            <a:r>
              <a:rPr lang="tt-RU" altLang="ru-RU" sz="2400" dirty="0" smtClean="0"/>
              <a:t> практик һәм иҗади гамәлгә ия. </a:t>
            </a:r>
            <a:r>
              <a:rPr lang="ru-RU" altLang="ru-RU" sz="3200" dirty="0" smtClean="0"/>
              <a:t> </a:t>
            </a:r>
            <a:endParaRPr lang="ru-RU" alt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7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851648" cy="71438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+mn-lt"/>
              </a:rPr>
              <a:t>Список  рекомендуемой  литературы: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1000125"/>
            <a:ext cx="7854950" cy="5214938"/>
          </a:xfrm>
        </p:spPr>
        <p:txBody>
          <a:bodyPr/>
          <a:lstStyle/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b="1" smtClean="0"/>
              <a:t>От рождения до школы. </a:t>
            </a:r>
            <a:r>
              <a:rPr lang="ru-RU" altLang="ru-RU" sz="2400" smtClean="0"/>
              <a:t>Основная общеобразовательная программа дошкольного образования / Под ред. Н.Е.  Вераксы, Т.С. Комаровой, М.А. Васильевой.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Конструирование в группах раннего возраста,           Л.В. Куцакова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Занятия по конструированию из строительного материала /средняя, старшая, подготовительная группы/, Л.В. Куцакова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Занятия по конструированию с детьми 3-7 лет,       О.Ю. Старцева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Лесные поделки. Азбука конструирования,                 И.А. Лыкова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52525"/>
          </a:xfrm>
        </p:spPr>
        <p:txBody>
          <a:bodyPr/>
          <a:lstStyle/>
          <a:p>
            <a:pPr algn="ctr">
              <a:defRPr/>
            </a:pPr>
            <a:r>
              <a:rPr lang="tt-RU" sz="3600" b="1" i="1" dirty="0" smtClean="0">
                <a:solidFill>
                  <a:srgbClr val="FF0000"/>
                </a:solidFill>
                <a:latin typeface="+mn-lt"/>
              </a:rPr>
              <a:t>Конструк</a:t>
            </a:r>
            <a:r>
              <a:rPr lang="ru-RU" sz="3600" b="1" i="1" dirty="0" err="1" smtClean="0">
                <a:solidFill>
                  <a:srgbClr val="FF0000"/>
                </a:solidFill>
                <a:latin typeface="+mn-lt"/>
              </a:rPr>
              <a:t>циял</a:t>
            </a:r>
            <a:r>
              <a:rPr lang="tt-RU" sz="3600" b="1" i="1" dirty="0" smtClean="0">
                <a:solidFill>
                  <a:srgbClr val="FF0000"/>
                </a:solidFill>
                <a:latin typeface="+mn-lt"/>
              </a:rPr>
              <a:t>әүнең  төрләре</a:t>
            </a:r>
            <a:endParaRPr lang="ru-RU" sz="3600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8569325" cy="5445125"/>
          </a:xfrm>
        </p:spPr>
        <p:txBody>
          <a:bodyPr/>
          <a:lstStyle/>
          <a:p>
            <a:r>
              <a:rPr lang="tt-RU" altLang="ru-RU" dirty="0" smtClean="0"/>
              <a:t>Конструк</a:t>
            </a:r>
            <a:r>
              <a:rPr lang="ru-RU" altLang="ru-RU" dirty="0" err="1" smtClean="0"/>
              <a:t>ц</a:t>
            </a:r>
            <a:r>
              <a:rPr lang="tt-RU" altLang="ru-RU" dirty="0" smtClean="0"/>
              <a:t>ияләүнең  ике  </a:t>
            </a:r>
            <a:r>
              <a:rPr lang="tt-RU" altLang="ru-RU" dirty="0" smtClean="0"/>
              <a:t>төре: техник </a:t>
            </a:r>
            <a:r>
              <a:rPr lang="tt-RU" altLang="ru-RU" dirty="0" smtClean="0"/>
              <a:t>һәм  </a:t>
            </a:r>
            <a:r>
              <a:rPr lang="tt-RU" altLang="ru-RU" dirty="0" smtClean="0"/>
              <a:t>иҗади сәнгати</a:t>
            </a:r>
            <a:r>
              <a:rPr lang="tt-RU" altLang="ru-RU" dirty="0" smtClean="0"/>
              <a:t>.</a:t>
            </a:r>
            <a:endParaRPr lang="ru-RU" altLang="ru-RU" b="1" i="1" dirty="0" smtClean="0"/>
          </a:p>
          <a:p>
            <a:r>
              <a:rPr lang="tt-RU" altLang="ru-RU" dirty="0" smtClean="0"/>
              <a:t>Техник  төргә :  төзү  материаллары,конструктор  деталләреннән  конструк</a:t>
            </a:r>
            <a:r>
              <a:rPr lang="ru-RU" altLang="ru-RU" dirty="0" err="1" smtClean="0"/>
              <a:t>ц</a:t>
            </a:r>
            <a:r>
              <a:rPr lang="tt-RU" altLang="ru-RU" dirty="0" smtClean="0"/>
              <a:t>ияләү  керә.</a:t>
            </a:r>
            <a:endParaRPr lang="ru-RU" altLang="ru-RU" dirty="0" smtClean="0"/>
          </a:p>
          <a:p>
            <a:r>
              <a:rPr lang="tt-RU" altLang="ru-RU" dirty="0" smtClean="0"/>
              <a:t>Иҗади-сәнгати  төрдә   балалар  </a:t>
            </a:r>
            <a:r>
              <a:rPr lang="tt-RU" altLang="ru-RU" dirty="0" smtClean="0"/>
              <a:t>образ  тудыра, характерын  </a:t>
            </a:r>
            <a:r>
              <a:rPr lang="tt-RU" altLang="ru-RU" dirty="0" smtClean="0"/>
              <a:t>тудыра</a:t>
            </a:r>
            <a:r>
              <a:rPr lang="tt-RU" altLang="ru-RU" dirty="0" smtClean="0"/>
              <a:t>, төрле  төсләр, формалар  </a:t>
            </a:r>
            <a:r>
              <a:rPr lang="tt-RU" altLang="ru-RU" dirty="0" smtClean="0"/>
              <a:t>кулланып.</a:t>
            </a:r>
          </a:p>
          <a:p>
            <a:r>
              <a:rPr lang="tt-RU" altLang="ru-RU" dirty="0" smtClean="0">
                <a:solidFill>
                  <a:srgbClr val="000000"/>
                </a:solidFill>
              </a:rPr>
              <a:t>Иҗади-сәнгати  төргә  кәгаз</a:t>
            </a:r>
            <a:r>
              <a:rPr lang="ru-RU" altLang="ru-RU" dirty="0" err="1" smtClean="0">
                <a:solidFill>
                  <a:srgbClr val="000000"/>
                </a:solidFill>
              </a:rPr>
              <a:t>ьд</a:t>
            </a:r>
            <a:r>
              <a:rPr lang="tt-RU" altLang="ru-RU" dirty="0" smtClean="0">
                <a:solidFill>
                  <a:srgbClr val="000000"/>
                </a:solidFill>
              </a:rPr>
              <a:t>ән</a:t>
            </a:r>
            <a:r>
              <a:rPr lang="tt-RU" altLang="ru-RU" dirty="0" smtClean="0">
                <a:solidFill>
                  <a:srgbClr val="000000"/>
                </a:solidFill>
              </a:rPr>
              <a:t>, табигат</a:t>
            </a:r>
            <a:r>
              <a:rPr lang="ru-RU" altLang="ru-RU" dirty="0" err="1" smtClean="0">
                <a:solidFill>
                  <a:srgbClr val="000000"/>
                </a:solidFill>
              </a:rPr>
              <a:t>ь</a:t>
            </a:r>
            <a:r>
              <a:rPr lang="ru-RU" altLang="ru-RU" dirty="0" smtClean="0">
                <a:solidFill>
                  <a:srgbClr val="000000"/>
                </a:solidFill>
              </a:rPr>
              <a:t>  </a:t>
            </a:r>
            <a:r>
              <a:rPr lang="ru-RU" altLang="ru-RU" dirty="0" err="1" smtClean="0">
                <a:solidFill>
                  <a:srgbClr val="000000"/>
                </a:solidFill>
              </a:rPr>
              <a:t>материалларыннан</a:t>
            </a:r>
            <a:r>
              <a:rPr lang="ru-RU" altLang="ru-RU" dirty="0" smtClean="0">
                <a:solidFill>
                  <a:srgbClr val="000000"/>
                </a:solidFill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</a:rPr>
              <a:t>конструкцияләү  керә.</a:t>
            </a:r>
            <a:endParaRPr lang="ru-RU" altLang="ru-RU" dirty="0" smtClean="0">
              <a:solidFill>
                <a:srgbClr val="000000"/>
              </a:solidFill>
            </a:endParaRPr>
          </a:p>
          <a:p>
            <a:pPr algn="ctr">
              <a:buNone/>
            </a:pPr>
            <a:endParaRPr lang="ru-RU" altLang="ru-RU" sz="2000" dirty="0" smtClean="0">
              <a:solidFill>
                <a:srgbClr val="000000"/>
              </a:solidFill>
            </a:endParaRPr>
          </a:p>
          <a:p>
            <a:pPr algn="ctr">
              <a:buNone/>
            </a:pPr>
            <a:endParaRPr lang="ru-RU" altLang="ru-RU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err="1" smtClean="0">
                <a:solidFill>
                  <a:srgbClr val="FF0000"/>
                </a:solidFill>
              </a:rPr>
              <a:t>Конструкц</a:t>
            </a:r>
            <a:r>
              <a:rPr lang="tt-RU" sz="3600" b="1" i="1" dirty="0" smtClean="0">
                <a:solidFill>
                  <a:srgbClr val="FF0000"/>
                </a:solidFill>
              </a:rPr>
              <a:t>ияләү  өчен  материал.</a:t>
            </a:r>
            <a:endParaRPr lang="ru-RU" sz="36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14438"/>
            <a:ext cx="4500593" cy="56435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400" b="1" dirty="0" smtClean="0">
                <a:solidFill>
                  <a:srgbClr val="002060"/>
                </a:solidFill>
              </a:rPr>
              <a:t>   </a:t>
            </a:r>
            <a:r>
              <a:rPr lang="ru-RU" altLang="ru-RU" sz="2400" b="1" dirty="0" err="1" smtClean="0">
                <a:solidFill>
                  <a:srgbClr val="002060"/>
                </a:solidFill>
              </a:rPr>
              <a:t>Төзү  материалыннан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2400" b="1" dirty="0" err="1" smtClean="0">
                <a:solidFill>
                  <a:srgbClr val="002060"/>
                </a:solidFill>
              </a:rPr>
              <a:t>конструкц</a:t>
            </a:r>
            <a:r>
              <a:rPr lang="tt-RU" altLang="ru-RU" sz="2400" b="1" dirty="0" smtClean="0">
                <a:solidFill>
                  <a:srgbClr val="002060"/>
                </a:solidFill>
              </a:rPr>
              <a:t>ияләү.</a:t>
            </a:r>
            <a:endParaRPr lang="ru-RU" altLang="ru-RU" sz="2400" b="1" dirty="0" smtClean="0">
              <a:solidFill>
                <a:srgbClr val="00206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altLang="ru-RU" sz="2400" dirty="0" smtClean="0"/>
              <a:t> </a:t>
            </a:r>
            <a:r>
              <a:rPr lang="ru-RU" altLang="ru-RU" sz="2400" dirty="0" smtClean="0"/>
              <a:t>	 </a:t>
            </a:r>
            <a:r>
              <a:rPr lang="ru-RU" altLang="ru-RU" sz="2400" dirty="0" err="1" smtClean="0"/>
              <a:t>Бу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төр  эшчәнлек  белән  таныштырганда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төп  </a:t>
            </a:r>
            <a:r>
              <a:rPr lang="ru-RU" altLang="ru-RU" sz="2400" dirty="0" smtClean="0"/>
              <a:t>материал   </a:t>
            </a:r>
            <a:r>
              <a:rPr lang="ru-RU" altLang="ru-RU" sz="2400" dirty="0" err="1" smtClean="0"/>
              <a:t>булып</a:t>
            </a:r>
            <a:r>
              <a:rPr lang="ru-RU" altLang="ru-RU" sz="2400" dirty="0" smtClean="0"/>
              <a:t>  конструктор  тора . Конструктор  </a:t>
            </a:r>
            <a:r>
              <a:rPr lang="ru-RU" altLang="ru-RU" sz="2400" dirty="0" err="1" smtClean="0"/>
              <a:t>агач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һәм  пласмасстан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эшләнгән  геометрик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фигуралардан</a:t>
            </a:r>
            <a:r>
              <a:rPr lang="ru-RU" altLang="ru-RU" sz="2400" dirty="0" smtClean="0"/>
              <a:t>  тора.</a:t>
            </a:r>
          </a:p>
          <a:p>
            <a:pPr>
              <a:buNone/>
            </a:pPr>
            <a:endParaRPr lang="ru-RU" altLang="ru-RU" sz="2400" dirty="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2400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7172" name="Picture 5" descr="C:\Documents and Settings\Admin\Рабочий стол\фото нов\дети\101MSDCF\DSC033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57818" y="1142984"/>
            <a:ext cx="2786063" cy="2089150"/>
          </a:xfrm>
          <a:noFill/>
        </p:spPr>
      </p:pic>
      <p:pic>
        <p:nvPicPr>
          <p:cNvPr id="7173" name="Picture 5" descr="C:\Documents and Settings\Admin\Рабочий стол\фото нов\дети\101MSDCF\DSC033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357563"/>
            <a:ext cx="2393950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0715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rgbClr val="002060"/>
                </a:solidFill>
                <a:latin typeface="+mn-lt"/>
              </a:rPr>
              <a:t>Кәгазь</a:t>
            </a:r>
            <a:r>
              <a:rPr lang="tt-RU" sz="3600" b="1" dirty="0" smtClean="0">
                <a:solidFill>
                  <a:srgbClr val="002060"/>
                </a:solidFill>
                <a:latin typeface="+mn-lt"/>
              </a:rPr>
              <a:t>дән  конструк</a:t>
            </a:r>
            <a:r>
              <a:rPr lang="ru-RU" sz="3600" b="1" dirty="0" err="1" smtClean="0">
                <a:solidFill>
                  <a:srgbClr val="002060"/>
                </a:solidFill>
                <a:latin typeface="+mn-lt"/>
              </a:rPr>
              <a:t>ц</a:t>
            </a:r>
            <a:r>
              <a:rPr lang="tt-RU" sz="3600" b="1" dirty="0" smtClean="0">
                <a:solidFill>
                  <a:srgbClr val="002060"/>
                </a:solidFill>
                <a:latin typeface="+mn-lt"/>
              </a:rPr>
              <a:t>ияләү.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6434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dirty="0" smtClean="0"/>
              <a:t>   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Бу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төр  конструкц</a:t>
            </a:r>
            <a:r>
              <a:rPr lang="tt-RU" altLang="ru-RU" sz="2400" dirty="0" smtClean="0"/>
              <a:t>ияләүгә  уртанчылар</a:t>
            </a:r>
            <a:r>
              <a:rPr lang="tt-RU" altLang="ru-RU" sz="2400" dirty="0" smtClean="0"/>
              <a:t>, зурлар, мәктәпкә  </a:t>
            </a:r>
            <a:r>
              <a:rPr lang="tt-RU" altLang="ru-RU" sz="2400" dirty="0" smtClean="0"/>
              <a:t>әзерлек  төркеме  </a:t>
            </a:r>
            <a:r>
              <a:rPr lang="tt-RU" altLang="ru-RU" sz="2400" dirty="0" smtClean="0"/>
              <a:t>балалары </a:t>
            </a:r>
            <a:r>
              <a:rPr lang="tt-RU" altLang="ru-RU" sz="2400" dirty="0" smtClean="0"/>
              <a:t>өйрәтелә</a:t>
            </a:r>
            <a:r>
              <a:rPr lang="ru-RU" altLang="ru-RU" sz="2400" dirty="0" smtClean="0"/>
              <a:t>. </a:t>
            </a:r>
            <a:r>
              <a:rPr lang="ru-RU" altLang="ru-RU" sz="2400" dirty="0" err="1" smtClean="0"/>
              <a:t>Кәгазьдән  һәм  картоннан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күләмле  уенчыкларны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ясау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катлаулы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булып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чутлана</a:t>
            </a:r>
            <a:r>
              <a:rPr lang="ru-RU" altLang="ru-RU" sz="2400" dirty="0" smtClean="0"/>
              <a:t>. </a:t>
            </a:r>
            <a:endParaRPr lang="ru-RU" altLang="ru-RU" sz="2400" dirty="0" smtClean="0"/>
          </a:p>
        </p:txBody>
      </p:sp>
      <p:pic>
        <p:nvPicPr>
          <p:cNvPr id="8196" name="Picture 6" descr="C:\Documents and Settings\Admin\Рабочий стол\фото нов\дети\101MSDCF\DSC033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2063" y="1357313"/>
            <a:ext cx="3600450" cy="4800600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819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rgbClr val="002060"/>
                </a:solidFill>
                <a:latin typeface="+mn-lt"/>
              </a:rPr>
              <a:t>Табигый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  <a:latin typeface="+mn-lt"/>
              </a:rPr>
              <a:t>материалдан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  <a:latin typeface="+mn-lt"/>
              </a:rPr>
              <a:t>конструкцияләү.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75"/>
            <a:ext cx="5072066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dirty="0" smtClean="0"/>
              <a:t>     </a:t>
            </a:r>
            <a:r>
              <a:rPr lang="ru-RU" altLang="ru-RU" sz="2000" dirty="0" smtClean="0"/>
              <a:t> </a:t>
            </a:r>
            <a:r>
              <a:rPr lang="ru-RU" altLang="ru-RU" sz="2000" dirty="0" smtClean="0"/>
              <a:t> </a:t>
            </a:r>
            <a:r>
              <a:rPr lang="ru-RU" altLang="ru-RU" sz="2400" dirty="0" err="1" smtClean="0"/>
              <a:t>Уртанчылар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төркеменнән  башлап</a:t>
            </a:r>
            <a:r>
              <a:rPr lang="ru-RU" altLang="ru-RU" sz="2400" dirty="0" smtClean="0"/>
              <a:t>   </a:t>
            </a:r>
            <a:r>
              <a:rPr lang="ru-RU" altLang="ru-RU" sz="2400" dirty="0" err="1" smtClean="0"/>
              <a:t>табигый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материаллардан</a:t>
            </a:r>
            <a:r>
              <a:rPr lang="ru-RU" altLang="ru-RU" sz="2400" dirty="0" smtClean="0"/>
              <a:t>: </a:t>
            </a:r>
            <a:r>
              <a:rPr lang="ru-RU" altLang="ru-RU" sz="2400" dirty="0" err="1" smtClean="0"/>
              <a:t>агач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кайрысы</a:t>
            </a:r>
            <a:r>
              <a:rPr lang="ru-RU" altLang="ru-RU" sz="2400" dirty="0" smtClean="0"/>
              <a:t>, </a:t>
            </a:r>
            <a:r>
              <a:rPr lang="ru-RU" altLang="ru-RU" sz="2400" dirty="0" err="1" smtClean="0"/>
              <a:t>яфраклар</a:t>
            </a:r>
            <a:r>
              <a:rPr lang="ru-RU" altLang="ru-RU" sz="2400" dirty="0" smtClean="0"/>
              <a:t>, </a:t>
            </a:r>
            <a:r>
              <a:rPr lang="ru-RU" altLang="ru-RU" sz="2400" dirty="0" err="1" smtClean="0"/>
              <a:t>күркәләр, чикләвек  </a:t>
            </a:r>
            <a:r>
              <a:rPr lang="ru-RU" altLang="ru-RU" sz="2400" dirty="0" err="1" smtClean="0"/>
              <a:t>кабыгы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кулланыла</a:t>
            </a:r>
            <a:r>
              <a:rPr lang="ru-RU" altLang="ru-RU" sz="2400" dirty="0" smtClean="0"/>
              <a:t>. </a:t>
            </a:r>
            <a:r>
              <a:rPr lang="ru-RU" altLang="ru-RU" sz="2400" dirty="0" err="1" smtClean="0"/>
              <a:t>Бу</a:t>
            </a:r>
            <a:r>
              <a:rPr lang="ru-RU" altLang="ru-RU" sz="2400" dirty="0" smtClean="0"/>
              <a:t>  </a:t>
            </a:r>
            <a:r>
              <a:rPr lang="ru-RU" altLang="ru-RU" sz="2400" dirty="0" err="1" smtClean="0"/>
              <a:t>төр  конструкц</a:t>
            </a:r>
            <a:r>
              <a:rPr lang="tt-RU" altLang="ru-RU" sz="2400" dirty="0" smtClean="0"/>
              <a:t>ияләү  </a:t>
            </a:r>
            <a:r>
              <a:rPr lang="tt-RU" altLang="ru-RU" sz="2400" dirty="0" smtClean="0"/>
              <a:t>иҗади-сәнгат</a:t>
            </a:r>
            <a:r>
              <a:rPr lang="ru-RU" altLang="ru-RU" sz="2400" dirty="0" err="1" smtClean="0"/>
              <a:t>ь</a:t>
            </a:r>
            <a:r>
              <a:rPr lang="tt-RU" altLang="ru-RU" sz="2400" dirty="0" smtClean="0"/>
              <a:t>кә   </a:t>
            </a:r>
            <a:r>
              <a:rPr lang="tt-RU" altLang="ru-RU" sz="2400" dirty="0" smtClean="0"/>
              <a:t>ия</a:t>
            </a:r>
            <a:r>
              <a:rPr lang="tt-RU" altLang="ru-RU" sz="2400" dirty="0" smtClean="0"/>
              <a:t>.</a:t>
            </a:r>
            <a:endParaRPr lang="ru-RU" altLang="ru-RU" sz="2400" dirty="0" smtClean="0"/>
          </a:p>
        </p:txBody>
      </p:sp>
      <p:pic>
        <p:nvPicPr>
          <p:cNvPr id="9220" name="Picture 5" descr="C:\Documents and Settings\Admin\Рабочий стол\фото нов\дети\101MSDCF\DSC033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57813" y="1500188"/>
            <a:ext cx="3536950" cy="4714875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9219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428625"/>
            <a:ext cx="8072494" cy="85725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dirty="0" err="1" smtClean="0">
                <a:solidFill>
                  <a:srgbClr val="FF0000"/>
                </a:solidFill>
              </a:rPr>
              <a:t>Конструкцияләүгә  өйрәтү  формалары</a:t>
            </a:r>
            <a:r>
              <a:rPr lang="ru-RU" sz="3600" dirty="0" smtClean="0">
                <a:solidFill>
                  <a:srgbClr val="FF0000"/>
                </a:solidFill>
              </a:rPr>
              <a:t>.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4294967295"/>
          </p:nvPr>
        </p:nvSpPr>
        <p:spPr>
          <a:xfrm>
            <a:off x="785786" y="1571625"/>
            <a:ext cx="7929618" cy="4953000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1. </a:t>
            </a:r>
            <a:r>
              <a:rPr lang="ru-RU" sz="2400" dirty="0" err="1" smtClean="0"/>
              <a:t>Үрнәккә карап</a:t>
            </a:r>
            <a:r>
              <a:rPr lang="ru-RU" sz="2400" dirty="0" smtClean="0"/>
              <a:t> </a:t>
            </a:r>
            <a:r>
              <a:rPr lang="ru-RU" sz="2400" dirty="0" err="1" smtClean="0"/>
              <a:t>төзү.</a:t>
            </a:r>
            <a:endParaRPr lang="ru-RU" sz="2400" dirty="0" smtClean="0"/>
          </a:p>
          <a:p>
            <a:pPr>
              <a:buFont typeface="Wingdings 2" pitchFamily="18" charset="2"/>
              <a:buNone/>
              <a:defRPr/>
            </a:pPr>
            <a:r>
              <a:rPr lang="tt-RU" sz="2400" dirty="0" smtClean="0"/>
              <a:t>2. Шарт буенча төзү.</a:t>
            </a:r>
          </a:p>
          <a:p>
            <a:pPr>
              <a:buFont typeface="Wingdings 2" pitchFamily="18" charset="2"/>
              <a:buNone/>
              <a:defRPr/>
            </a:pPr>
            <a:r>
              <a:rPr lang="tt-RU" sz="2400" dirty="0" smtClean="0"/>
              <a:t>3. </a:t>
            </a:r>
            <a:r>
              <a:rPr lang="tt-RU" sz="2400" dirty="0" smtClean="0"/>
              <a:t>Гади сызым һәм күргәзмәләр буенча  конструк</a:t>
            </a:r>
            <a:r>
              <a:rPr lang="ru-RU" sz="2400" dirty="0" err="1" smtClean="0"/>
              <a:t>ция</a:t>
            </a:r>
            <a:r>
              <a:rPr lang="tt-RU" sz="2400" dirty="0" smtClean="0"/>
              <a:t>ләү.</a:t>
            </a:r>
          </a:p>
          <a:p>
            <a:pPr>
              <a:buNone/>
              <a:defRPr/>
            </a:pPr>
            <a:r>
              <a:rPr lang="tt-RU" sz="2400" dirty="0" smtClean="0"/>
              <a:t>4. Уйлап табып </a:t>
            </a:r>
            <a:r>
              <a:rPr lang="tt-RU" sz="2400" dirty="0" smtClean="0"/>
              <a:t>конструк</a:t>
            </a:r>
            <a:r>
              <a:rPr lang="ru-RU" sz="2400" dirty="0" err="1" smtClean="0"/>
              <a:t>ция</a:t>
            </a:r>
            <a:r>
              <a:rPr lang="tt-RU" sz="2400" dirty="0" smtClean="0"/>
              <a:t>ләү</a:t>
            </a:r>
            <a:r>
              <a:rPr lang="tt-RU" sz="2400" dirty="0" smtClean="0"/>
              <a:t>.</a:t>
            </a:r>
          </a:p>
          <a:p>
            <a:pPr>
              <a:buNone/>
              <a:defRPr/>
            </a:pPr>
            <a:r>
              <a:rPr lang="tt-RU" sz="2400" dirty="0" smtClean="0"/>
              <a:t>5. Тема буенча.</a:t>
            </a:r>
            <a:endParaRPr lang="ru-RU" sz="2400" dirty="0" smtClean="0"/>
          </a:p>
          <a:p>
            <a:pPr>
              <a:buNone/>
              <a:defRPr/>
            </a:pPr>
            <a:r>
              <a:rPr lang="tt-RU" sz="2400" dirty="0" smtClean="0"/>
              <a:t>6. Модел</a:t>
            </a:r>
            <a:r>
              <a:rPr lang="ru-RU" sz="2400" dirty="0" err="1" smtClean="0"/>
              <a:t>ь</a:t>
            </a:r>
            <a:r>
              <a:rPr lang="ru-RU" sz="2400" dirty="0" smtClean="0"/>
              <a:t> </a:t>
            </a:r>
            <a:r>
              <a:rPr lang="ru-RU" sz="2400" dirty="0" err="1" smtClean="0"/>
              <a:t>буенча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8805862" cy="1095375"/>
          </a:xfrm>
        </p:spPr>
        <p:txBody>
          <a:bodyPr/>
          <a:lstStyle/>
          <a:p>
            <a:pPr algn="ctr" eaLnBrk="1" hangingPunct="1">
              <a:defRPr/>
            </a:pPr>
            <a:r>
              <a:rPr lang="tt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Балалар белән эшләү буенча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b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t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конструк</a:t>
            </a:r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ция</a:t>
            </a:r>
            <a:r>
              <a:rPr lang="tt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ләүнең төп бурычлары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827088" y="1428750"/>
            <a:ext cx="7743825" cy="714375"/>
          </a:xfrm>
        </p:spPr>
        <p:txBody>
          <a:bodyPr/>
          <a:lstStyle/>
          <a:p>
            <a:pPr algn="ctr" eaLnBrk="1" hangingPunct="1"/>
            <a:r>
              <a:rPr lang="ru-RU" altLang="ru-RU" sz="3600" i="1" dirty="0" smtClean="0">
                <a:solidFill>
                  <a:srgbClr val="33CC33"/>
                </a:solidFill>
              </a:rPr>
              <a:t>1  </a:t>
            </a:r>
            <a:r>
              <a:rPr lang="ru-RU" altLang="ru-RU" sz="3600" i="1" dirty="0" err="1" smtClean="0">
                <a:solidFill>
                  <a:srgbClr val="33CC33"/>
                </a:solidFill>
              </a:rPr>
              <a:t>к</a:t>
            </a:r>
            <a:r>
              <a:rPr lang="ru-RU" altLang="ru-RU" sz="3600" i="1" dirty="0" err="1" smtClean="0">
                <a:solidFill>
                  <a:srgbClr val="33CC33"/>
                </a:solidFill>
              </a:rPr>
              <a:t>ечкенәләр</a:t>
            </a:r>
            <a:r>
              <a:rPr lang="ru-RU" altLang="ru-RU" sz="3600" i="1" dirty="0" err="1" smtClean="0">
                <a:solidFill>
                  <a:srgbClr val="33CC33"/>
                </a:solidFill>
              </a:rPr>
              <a:t> төркеме</a:t>
            </a:r>
            <a:endParaRPr lang="ru-RU" altLang="ru-RU" sz="3600" i="1" dirty="0" smtClean="0">
              <a:solidFill>
                <a:srgbClr val="33CC33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68313" y="2143125"/>
            <a:ext cx="8281987" cy="4500563"/>
          </a:xfrm>
        </p:spPr>
        <p:txBody>
          <a:bodyPr/>
          <a:lstStyle/>
          <a:p>
            <a:r>
              <a:rPr lang="ru-RU" altLang="ru-RU" sz="2000" dirty="0" err="1" smtClean="0"/>
              <a:t>Өстәлдә һәм идәндә төзелеш материаллары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белән уеннар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оештырганда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балаларны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төзелеш </a:t>
            </a:r>
            <a:r>
              <a:rPr lang="ru-RU" altLang="ru-RU" sz="2000" dirty="0" err="1" smtClean="0"/>
              <a:t>материалларының аерым</a:t>
            </a:r>
            <a:r>
              <a:rPr lang="ru-RU" altLang="ru-RU" sz="2000" dirty="0" smtClean="0"/>
              <a:t> деталь</a:t>
            </a:r>
            <a:r>
              <a:rPr lang="tt-RU" altLang="ru-RU" sz="2000" dirty="0" smtClean="0"/>
              <a:t>ләре (шакмак, кирпич, түбә (өч кырлы призма), </a:t>
            </a:r>
            <a:r>
              <a:rPr lang="ru-RU" altLang="ru-RU" sz="2000" dirty="0" smtClean="0"/>
              <a:t>цилиндр, </a:t>
            </a:r>
            <a:r>
              <a:rPr lang="tt-RU" altLang="ru-RU" sz="2000" dirty="0" smtClean="0"/>
              <a:t>такта белән таныштыруны дәвам итү.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Үрнәк буенча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гади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генә корылмалар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төзи белүләренә ирешү, мөстәкыйль</a:t>
            </a:r>
            <a:r>
              <a:rPr lang="ru-RU" altLang="ru-RU" sz="2000" dirty="0" smtClean="0"/>
              <a:t> </a:t>
            </a:r>
            <a:r>
              <a:rPr lang="tt-RU" altLang="ru-RU" sz="2000" dirty="0" smtClean="0"/>
              <a:t>рәвештә нәрсәдә булса төзү теләкләрен хуплау.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Корылмаларның масштабларына</a:t>
            </a:r>
            <a:r>
              <a:rPr lang="ru-RU" altLang="ru-RU" sz="2000" dirty="0" smtClean="0"/>
              <a:t> туры </a:t>
            </a:r>
            <a:r>
              <a:rPr lang="ru-RU" altLang="ru-RU" sz="2000" dirty="0" err="1" smtClean="0"/>
              <a:t>китереп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өстәмә сюж</a:t>
            </a:r>
            <a:r>
              <a:rPr lang="tt-RU" altLang="ru-RU" sz="2000" dirty="0" smtClean="0"/>
              <a:t>етлы уенчыклар кулланырга өйрәтү (кечкенә машиналар өчен кечкенә гара</a:t>
            </a:r>
            <a:r>
              <a:rPr lang="ru-RU" altLang="ru-RU" sz="2000" dirty="0" err="1" smtClean="0"/>
              <a:t>жлар</a:t>
            </a:r>
            <a:r>
              <a:rPr lang="ru-RU" altLang="ru-RU" sz="2000" dirty="0" smtClean="0"/>
              <a:t>).</a:t>
            </a:r>
          </a:p>
          <a:p>
            <a:r>
              <a:rPr lang="ru-RU" altLang="ru-RU" sz="2000" dirty="0" err="1" smtClean="0"/>
              <a:t>Балаларны</a:t>
            </a:r>
            <a:r>
              <a:rPr lang="ru-RU" altLang="ru-RU" sz="2000" dirty="0" smtClean="0"/>
              <a:t> и</a:t>
            </a:r>
            <a:r>
              <a:rPr lang="tt-RU" altLang="ru-RU" sz="2000" dirty="0" smtClean="0"/>
              <a:t>ң гади пластмасса конструкторлар белән таныштыру.</a:t>
            </a:r>
          </a:p>
          <a:p>
            <a:r>
              <a:rPr lang="tt-RU" altLang="ru-RU" sz="2000" dirty="0" smtClean="0"/>
              <a:t>Өлкәннәр белән бергәләп кечкенә манаралар һәм өйләр машиналар төзергә өйрәтү.</a:t>
            </a:r>
            <a:endParaRPr lang="ru-RU" altLang="ru-RU" sz="2000" dirty="0" smtClean="0"/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1" grpId="0" build="allAtOnce"/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375" y="285750"/>
            <a:ext cx="74295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2  </a:t>
            </a:r>
            <a:r>
              <a:rPr lang="ru-RU" sz="3600" b="1" i="1" dirty="0" err="1" smtClean="0">
                <a:solidFill>
                  <a:srgbClr val="33CC33"/>
                </a:solidFill>
                <a:latin typeface="+mn-lt"/>
              </a:rPr>
              <a:t>к</a:t>
            </a:r>
            <a:r>
              <a:rPr lang="ru-RU" sz="3600" b="1" i="1" dirty="0" err="1" smtClean="0">
                <a:solidFill>
                  <a:srgbClr val="33CC33"/>
                </a:solidFill>
                <a:latin typeface="+mn-lt"/>
              </a:rPr>
              <a:t>ечкенәләр төркеме</a:t>
            </a:r>
            <a:endParaRPr lang="ru-RU" dirty="0">
              <a:latin typeface="+mn-lt"/>
            </a:endParaRPr>
          </a:p>
        </p:txBody>
      </p:sp>
      <p:sp>
        <p:nvSpPr>
          <p:cNvPr id="14339" name="Содержимое 7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110162"/>
          </a:xfrm>
        </p:spPr>
        <p:txBody>
          <a:bodyPr/>
          <a:lstStyle/>
          <a:p>
            <a:r>
              <a:rPr lang="tt-RU" altLang="ru-RU" sz="2000" dirty="0" smtClean="0"/>
              <a:t>Үзләре төзегән корылмаларга иң гади анализ ясарга өйрәтү.</a:t>
            </a:r>
            <a:endParaRPr lang="ru-RU" altLang="ru-RU" sz="2000" dirty="0" smtClean="0"/>
          </a:p>
          <a:p>
            <a:r>
              <a:rPr lang="ru-RU" altLang="ru-RU" sz="2000" dirty="0" smtClean="0"/>
              <a:t>Конструкция</a:t>
            </a:r>
            <a:r>
              <a:rPr lang="tt-RU" altLang="ru-RU" sz="2000" dirty="0" smtClean="0"/>
              <a:t>ләү күнекмәләрен камилләштерү, төп төзү детал</a:t>
            </a:r>
            <a:r>
              <a:rPr lang="ru-RU" altLang="ru-RU" sz="2000" dirty="0" err="1" smtClean="0"/>
              <a:t>ь</a:t>
            </a:r>
            <a:r>
              <a:rPr lang="tt-RU" altLang="ru-RU" sz="2000" dirty="0" smtClean="0"/>
              <a:t>ләрен (шакмаклар, кирпичләр, пластиналар, </a:t>
            </a:r>
            <a:r>
              <a:rPr lang="ru-RU" altLang="ru-RU" sz="2000" dirty="0" err="1" smtClean="0"/>
              <a:t>цилиндрлар</a:t>
            </a:r>
            <a:r>
              <a:rPr lang="ru-RU" altLang="ru-RU" sz="2000" dirty="0" smtClean="0"/>
              <a:t>, </a:t>
            </a:r>
            <a:r>
              <a:rPr lang="tt-RU" altLang="ru-RU" sz="2000" dirty="0" smtClean="0"/>
              <a:t>өч кырлы призмалар) аера, атый һәм куллана белү, булган белемнәрен файдаланып (өю, терәп кую, янәшә кую) яңа корылмалар төзү, төзегәндә төрле төстәге </a:t>
            </a:r>
            <a:r>
              <a:rPr lang="ru-RU" altLang="ru-RU" sz="2000" dirty="0" smtClean="0"/>
              <a:t>деталь</a:t>
            </a:r>
            <a:r>
              <a:rPr lang="tt-RU" altLang="ru-RU" sz="2000" dirty="0" smtClean="0"/>
              <a:t>ләр куллану.</a:t>
            </a:r>
          </a:p>
          <a:p>
            <a:r>
              <a:rPr lang="tt-RU" altLang="ru-RU" sz="2000" dirty="0" smtClean="0"/>
              <a:t>Кирпич пластиналарны вертикал</a:t>
            </a:r>
            <a:r>
              <a:rPr lang="ru-RU" altLang="ru-RU" sz="2000" dirty="0" err="1" smtClean="0"/>
              <a:t>ь</a:t>
            </a:r>
            <a:r>
              <a:rPr lang="tt-RU" altLang="ru-RU" sz="2000" dirty="0" smtClean="0"/>
              <a:t> буенча рәт рәт буенча әйләнә буеча, дүртпочмаклык переметры буйлап, билгеле бер аралык калдырып бер-берсенә тыгыз итеп урнаштырырга өйрәтү.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Корылманы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ике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ысул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белән</a:t>
            </a:r>
            <a:r>
              <a:rPr lang="ru-RU" altLang="ru-RU" sz="2000" dirty="0" err="1" smtClean="0"/>
              <a:t>: бер</a:t>
            </a:r>
            <a:r>
              <a:rPr lang="ru-RU" altLang="ru-RU" sz="2000" dirty="0" smtClean="0"/>
              <a:t> деталь</a:t>
            </a:r>
            <a:r>
              <a:rPr lang="tt-RU" altLang="ru-RU" sz="2000" dirty="0" smtClean="0"/>
              <a:t>не икенчесе белән алмаштырып яки биеклеккә, озынлыкка өстәп кору юлы белән үзгәртергә өйрәтү.</a:t>
            </a:r>
            <a:endParaRPr lang="ru-RU" altLang="ru-RU" sz="2000" dirty="0" smtClean="0"/>
          </a:p>
          <a:p>
            <a:r>
              <a:rPr lang="ru-RU" altLang="ru-RU" sz="2000" dirty="0" err="1" smtClean="0"/>
              <a:t>Балаларда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үзләре уйлап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төзү </a:t>
            </a:r>
            <a:r>
              <a:rPr lang="ru-RU" altLang="ru-RU" sz="2000" dirty="0" err="1" smtClean="0"/>
              <a:t>теләген үстерү.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Корылмаларны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уенда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файдалану</a:t>
            </a:r>
            <a:r>
              <a:rPr lang="ru-RU" altLang="ru-RU" sz="2000" dirty="0" smtClean="0"/>
              <a:t>, </a:t>
            </a:r>
            <a:r>
              <a:rPr lang="ru-RU" altLang="ru-RU" sz="2000" dirty="0" err="1" smtClean="0"/>
              <a:t>аларны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сюңетлары буенча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берләштерү.</a:t>
            </a:r>
            <a:endParaRPr lang="ru-RU" altLang="ru-RU" sz="2000" dirty="0" smtClean="0"/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33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Текст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err="1" smtClean="0">
                <a:solidFill>
                  <a:srgbClr val="33CC33"/>
                </a:solidFill>
                <a:latin typeface="+mn-lt"/>
              </a:rPr>
              <a:t>Уртанчылар</a:t>
            </a: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 </a:t>
            </a:r>
            <a:r>
              <a:rPr lang="ru-RU" sz="3600" b="1" i="1" dirty="0" err="1" smtClean="0">
                <a:solidFill>
                  <a:srgbClr val="33CC33"/>
                </a:solidFill>
                <a:latin typeface="+mn-lt"/>
              </a:rPr>
              <a:t>төркеме</a:t>
            </a:r>
            <a:endParaRPr lang="ru-RU" sz="3600" b="1" i="1" dirty="0" smtClean="0">
              <a:solidFill>
                <a:srgbClr val="33CC33"/>
              </a:solidFill>
              <a:latin typeface="+mn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type="body" idx="1"/>
          </p:nvPr>
        </p:nvSpPr>
        <p:spPr>
          <a:xfrm>
            <a:off x="214313" y="1214438"/>
            <a:ext cx="8715375" cy="54292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dirty="0" err="1" smtClean="0"/>
              <a:t>Балаларның төзелеш </a:t>
            </a:r>
            <a:r>
              <a:rPr lang="ru-RU" altLang="ru-RU" sz="1800" dirty="0" smtClean="0"/>
              <a:t>деталь</a:t>
            </a:r>
            <a:r>
              <a:rPr lang="tt-RU" altLang="ru-RU" sz="1800" dirty="0" smtClean="0"/>
              <a:t>ләрен (куб, пластина, борыс, кирпич) тану һәм атый белү осталыкларын үстерүне дәвам итү, аларны төзелеш үзенчәлекләрен исәпкә алып файдаланырга өйрәтү.</a:t>
            </a:r>
            <a:endParaRPr lang="ru-RU" altLang="ru-RU" sz="1800" dirty="0" smtClean="0"/>
          </a:p>
          <a:p>
            <a:pPr>
              <a:lnSpc>
                <a:spcPct val="80000"/>
              </a:lnSpc>
            </a:pPr>
            <a:r>
              <a:rPr lang="ru-RU" altLang="ru-RU" sz="1800" dirty="0" err="1" smtClean="0"/>
              <a:t>Корылма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үрнәкләрен анализларга</a:t>
            </a:r>
            <a:r>
              <a:rPr lang="ru-RU" altLang="ru-RU" sz="1800" dirty="0" smtClean="0"/>
              <a:t>: </a:t>
            </a:r>
            <a:r>
              <a:rPr lang="ru-RU" altLang="ru-RU" sz="1800" dirty="0" err="1" smtClean="0"/>
              <a:t>төп өлешләрен аера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һәм зурлыклары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формалары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буенча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таный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бу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аерым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өлешләрнең бер-берсенә </a:t>
            </a:r>
            <a:r>
              <a:rPr lang="ru-RU" altLang="ru-RU" sz="1800" dirty="0" smtClean="0"/>
              <a:t>карата </a:t>
            </a:r>
            <a:r>
              <a:rPr lang="ru-RU" altLang="ru-RU" sz="1800" dirty="0" err="1" smtClean="0"/>
              <a:t>торышын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ачыкларга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өйрәтү</a:t>
            </a:r>
            <a:r>
              <a:rPr lang="ru-RU" altLang="ru-RU" sz="1800" dirty="0" smtClean="0"/>
              <a:t>.</a:t>
            </a:r>
            <a:endParaRPr lang="ru-RU" altLang="ru-RU" sz="1800" dirty="0" smtClean="0"/>
          </a:p>
          <a:p>
            <a:pPr>
              <a:lnSpc>
                <a:spcPct val="80000"/>
              </a:lnSpc>
            </a:pPr>
            <a:r>
              <a:rPr lang="ru-RU" altLang="ru-RU" sz="1800" dirty="0" err="1" smtClean="0"/>
              <a:t>Тәрбияче күрсәткән </a:t>
            </a:r>
            <a:r>
              <a:rPr lang="ru-RU" altLang="ru-RU" sz="1800" dirty="0" smtClean="0"/>
              <a:t>конструкция</a:t>
            </a:r>
            <a:r>
              <a:rPr lang="tt-RU" altLang="ru-RU" sz="1800" dirty="0" smtClean="0"/>
              <a:t>ләү прин</a:t>
            </a:r>
            <a:r>
              <a:rPr lang="ru-RU" altLang="ru-RU" sz="1800" dirty="0" err="1" smtClean="0"/>
              <a:t>ци</a:t>
            </a:r>
            <a:r>
              <a:rPr lang="tt-RU" altLang="ru-RU" sz="1800" dirty="0" smtClean="0"/>
              <a:t>бын саклап корылманы биеклеккә, озынлыкка һәм киңлеккә мөстәкыйл</a:t>
            </a:r>
            <a:r>
              <a:rPr lang="ru-RU" altLang="ru-RU" sz="1800" dirty="0" err="1" smtClean="0"/>
              <a:t>ь</a:t>
            </a:r>
            <a:r>
              <a:rPr lang="tt-RU" altLang="ru-RU" sz="1800" dirty="0" smtClean="0"/>
              <a:t> үзгәртергә өйрәтү.</a:t>
            </a:r>
            <a:endParaRPr lang="ru-RU" altLang="ru-RU" sz="1800" dirty="0" smtClean="0"/>
          </a:p>
          <a:p>
            <a:pPr>
              <a:lnSpc>
                <a:spcPct val="80000"/>
              </a:lnSpc>
            </a:pPr>
            <a:r>
              <a:rPr lang="ru-RU" altLang="ru-RU" sz="1800" dirty="0" err="1" smtClean="0"/>
              <a:t>Вак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һәм </a:t>
            </a:r>
            <a:r>
              <a:rPr lang="ru-RU" altLang="ru-RU" sz="1800" dirty="0" smtClean="0"/>
              <a:t>эре </a:t>
            </a:r>
            <a:r>
              <a:rPr lang="ru-RU" altLang="ru-RU" sz="1800" dirty="0" err="1" smtClean="0"/>
              <a:t>төзелеш материалларыннан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төрле корылмалар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төзү</a:t>
            </a:r>
            <a:r>
              <a:rPr lang="ru-RU" altLang="ru-RU" sz="1800" dirty="0" smtClean="0"/>
              <a:t>; </a:t>
            </a:r>
            <a:r>
              <a:rPr lang="ru-RU" altLang="ru-RU" sz="1800" dirty="0" err="1" smtClean="0"/>
              <a:t>аны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бизәү өчен төрле төстәге </a:t>
            </a:r>
            <a:r>
              <a:rPr lang="ru-RU" altLang="ru-RU" sz="1800" dirty="0" smtClean="0"/>
              <a:t>деталь</a:t>
            </a:r>
            <a:r>
              <a:rPr lang="tt-RU" altLang="ru-RU" sz="1800" dirty="0" smtClean="0"/>
              <a:t>ләр файдалану.</a:t>
            </a:r>
            <a:endParaRPr lang="ru-RU" altLang="ru-RU" sz="1800" dirty="0" smtClean="0"/>
          </a:p>
          <a:p>
            <a:pPr>
              <a:lnSpc>
                <a:spcPct val="80000"/>
              </a:lnSpc>
            </a:pPr>
            <a:r>
              <a:rPr lang="ru-RU" altLang="ru-RU" sz="1800" dirty="0" err="1" smtClean="0"/>
              <a:t>Кәгазь</a:t>
            </a:r>
            <a:r>
              <a:rPr lang="tt-RU" altLang="ru-RU" sz="1800" dirty="0" smtClean="0"/>
              <a:t>дән конструк</a:t>
            </a:r>
            <a:r>
              <a:rPr lang="ru-RU" altLang="ru-RU" sz="1800" dirty="0" err="1" smtClean="0"/>
              <a:t>ция</a:t>
            </a:r>
            <a:r>
              <a:rPr lang="tt-RU" altLang="ru-RU" sz="1800" dirty="0" smtClean="0"/>
              <a:t>ләргә: кырыйларын, почмакларын тәңгәл китереп турыпочмаклы кәгаз</a:t>
            </a:r>
            <a:r>
              <a:rPr lang="ru-RU" altLang="ru-RU" sz="1800" dirty="0" err="1" smtClean="0"/>
              <a:t>ь</a:t>
            </a:r>
            <a:r>
              <a:rPr lang="tt-RU" altLang="ru-RU" sz="1800" dirty="0" smtClean="0"/>
              <a:t>не уртадан бөкләргә, төп формага детал</a:t>
            </a:r>
            <a:r>
              <a:rPr lang="ru-RU" altLang="ru-RU" sz="1800" dirty="0" err="1" smtClean="0"/>
              <a:t>ь</a:t>
            </a:r>
            <a:r>
              <a:rPr lang="tt-RU" altLang="ru-RU" sz="1800" dirty="0" smtClean="0"/>
              <a:t>ләрен ябештерергә өйрәтү.</a:t>
            </a:r>
            <a:endParaRPr lang="ru-RU" altLang="ru-RU" sz="1800" dirty="0" smtClean="0"/>
          </a:p>
          <a:p>
            <a:pPr>
              <a:lnSpc>
                <a:spcPct val="80000"/>
              </a:lnSpc>
            </a:pPr>
            <a:r>
              <a:rPr lang="ru-RU" altLang="ru-RU" sz="1800" dirty="0" err="1" smtClean="0"/>
              <a:t>Балаларны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табигый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материаллардан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агач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кайрысы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яфраклар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ботаклар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күркәләр</a:t>
            </a:r>
            <a:r>
              <a:rPr lang="ru-RU" altLang="ru-RU" sz="1800" dirty="0" err="1" smtClean="0"/>
              <a:t> </a:t>
            </a:r>
            <a:r>
              <a:rPr lang="ru-RU" altLang="ru-RU" sz="1800" dirty="0" err="1" smtClean="0"/>
              <a:t>һәм </a:t>
            </a:r>
            <a:r>
              <a:rPr lang="ru-RU" altLang="ru-RU" sz="1800" dirty="0" smtClean="0"/>
              <a:t>башка </a:t>
            </a:r>
            <a:r>
              <a:rPr lang="ru-RU" altLang="ru-RU" sz="1800" dirty="0" err="1" smtClean="0"/>
              <a:t>төрле әйберләр ясауга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тарту</a:t>
            </a:r>
            <a:r>
              <a:rPr lang="ru-RU" altLang="ru-RU" sz="1800" dirty="0" smtClean="0"/>
              <a:t>. </a:t>
            </a:r>
            <a:endParaRPr lang="ru-RU" altLang="ru-RU" sz="1800" dirty="0" smtClean="0"/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6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23.2|22.5|13.2|8.5|1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9|13.1|17.7|10.2|12.6|24.8|7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7|0.5|0.6|0.5|0.5|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1581</TotalTime>
  <Words>783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                                   Ахатова  Рәйлә  Галимҗан  кызы .</vt:lpstr>
      <vt:lpstr>Конструкцияләүнең  төрләре</vt:lpstr>
      <vt:lpstr>   Конструкцияләү  өчен  материал.</vt:lpstr>
      <vt:lpstr>Кәгазьдән  конструкцияләү. </vt:lpstr>
      <vt:lpstr>Табигый  материалдан  конструкцияләү. </vt:lpstr>
      <vt:lpstr>        Конструкцияләүгә  өйрәтү  формалары.</vt:lpstr>
      <vt:lpstr>Балалар белән эшләү буенча  конструкцияләүнең төп бурычлары</vt:lpstr>
      <vt:lpstr>2  кечкенәләр төркеме</vt:lpstr>
      <vt:lpstr>Уртанчылар төркеме</vt:lpstr>
      <vt:lpstr>Зурлар төркеме</vt:lpstr>
      <vt:lpstr>Слайд 11</vt:lpstr>
      <vt:lpstr>Конструкцияләүнең мәктәпкәчә  яшьтәге балаларны үстерүдәге әһәмияте</vt:lpstr>
      <vt:lpstr>Список  рекомендуемой  литературы: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Райля</cp:lastModifiedBy>
  <cp:revision>159</cp:revision>
  <dcterms:created xsi:type="dcterms:W3CDTF">2009-02-12T09:40:02Z</dcterms:created>
  <dcterms:modified xsi:type="dcterms:W3CDTF">2017-01-25T18:34:00Z</dcterms:modified>
</cp:coreProperties>
</file>