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59" r:id="rId5"/>
    <p:sldId id="260" r:id="rId6"/>
    <p:sldId id="261" r:id="rId7"/>
    <p:sldId id="267" r:id="rId8"/>
    <p:sldId id="262" r:id="rId9"/>
    <p:sldId id="268" r:id="rId10"/>
    <p:sldId id="269" r:id="rId11"/>
    <p:sldId id="263" r:id="rId12"/>
    <p:sldId id="270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623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14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4409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43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6672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006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8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24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15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839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1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1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63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3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21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68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0E649-0C6A-4C1D-AE6C-66E83D8AE9FB}" type="datetimeFigureOut">
              <a:rPr lang="ru-RU" smtClean="0"/>
              <a:pPr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649A54A-D77C-4E17-B749-8C369C6869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3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538" y="2204864"/>
            <a:ext cx="7183854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tt-RU" b="1" dirty="0" smtClean="0">
                <a:solidFill>
                  <a:srgbClr val="FF0000"/>
                </a:solidFill>
              </a:rPr>
              <a:t>“</a:t>
            </a:r>
            <a:r>
              <a:rPr lang="ru-RU" b="1" dirty="0" smtClean="0">
                <a:solidFill>
                  <a:srgbClr val="FF0000"/>
                </a:solidFill>
              </a:rPr>
              <a:t>ПРОТЯНИ РУКУ</a:t>
            </a:r>
            <a:r>
              <a:rPr lang="tt-RU" b="1" dirty="0" smtClean="0">
                <a:solidFill>
                  <a:srgbClr val="FF0000"/>
                </a:solidFill>
              </a:rPr>
              <a:t>”</a:t>
            </a:r>
            <a:br>
              <a:rPr lang="tt-RU" b="1" dirty="0" smtClean="0">
                <a:solidFill>
                  <a:srgbClr val="FF0000"/>
                </a:solidFill>
              </a:rPr>
            </a:br>
            <a:r>
              <a:rPr lang="tt-RU" sz="3600" b="1" dirty="0" smtClean="0"/>
              <a:t>Проект по созданию педагого-психологической консультативной помощи для детей дошкольного возраста и их родителей с ОВЗ в с. Поисево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538" y="4961240"/>
            <a:ext cx="7178793" cy="1752600"/>
          </a:xfrm>
        </p:spPr>
        <p:txBody>
          <a:bodyPr/>
          <a:lstStyle/>
          <a:p>
            <a:r>
              <a:rPr lang="tt-RU" b="1" dirty="0" smtClean="0"/>
              <a:t>Руководитель проекта:</a:t>
            </a:r>
          </a:p>
          <a:p>
            <a:r>
              <a:rPr lang="tt-RU" b="1" dirty="0" smtClean="0"/>
              <a:t>Тухбатуллина Айгуль Равилевна</a:t>
            </a:r>
          </a:p>
          <a:p>
            <a:r>
              <a:rPr lang="tt-RU" b="1" i="1" dirty="0" smtClean="0"/>
              <a:t>Актанышский муниципальный район</a:t>
            </a:r>
          </a:p>
          <a:p>
            <a:r>
              <a:rPr lang="tt-RU" b="1" i="1" dirty="0" smtClean="0"/>
              <a:t>С. Поисево.</a:t>
            </a:r>
            <a:endParaRPr lang="ru-RU" b="1" i="1" dirty="0"/>
          </a:p>
        </p:txBody>
      </p:sp>
      <p:sp>
        <p:nvSpPr>
          <p:cNvPr id="4" name="AutoShape 2" descr="ÐÐ°ÑÑÐ¸Ð½ÐºÐ¸ Ð¿Ð¾ Ð·Ð°Ð¿ÑÐ¾ÑÑ &quot;Ð¾Ð²Ð· Ð´ÐµÑÐ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7937"/>
            <a:ext cx="6281643" cy="20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8"/>
    </mc:Choice>
    <mc:Fallback xmlns="">
      <p:transition spd="slow" advTm="927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3924"/>
            <a:ext cx="6347713" cy="1320800"/>
          </a:xfrm>
        </p:spPr>
        <p:txBody>
          <a:bodyPr/>
          <a:lstStyle/>
          <a:p>
            <a:r>
              <a:rPr lang="ru-RU" dirty="0"/>
              <a:t>Формы работы: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6347714" cy="38807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д\с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 с целью определения индивидуальных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Курс лекций - Консультации (подгрупповые, индивидуальные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семинары с элементами тренинга МБДОУ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Поисевский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сад»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–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дискуссии.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>
              <a:buFontTx/>
              <a:buChar char="-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учреждения</a:t>
            </a:r>
          </a:p>
        </p:txBody>
      </p:sp>
    </p:spTree>
    <p:extLst>
      <p:ext uri="{BB962C8B-B14F-4D97-AF65-F5344CB8AC3E}">
        <p14:creationId xmlns:p14="http://schemas.microsoft.com/office/powerpoint/2010/main" val="318895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253666"/>
            <a:ext cx="2693454" cy="20200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08520" y="0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b="1" i="1" dirty="0" smtClean="0">
                <a:solidFill>
                  <a:srgbClr val="FF0000"/>
                </a:solidFill>
              </a:rPr>
              <a:t>Вот такими оборудованием</a:t>
            </a:r>
          </a:p>
          <a:p>
            <a:pPr algn="ctr"/>
            <a:r>
              <a:rPr lang="tt-RU" b="1" i="1" dirty="0" smtClean="0">
                <a:solidFill>
                  <a:srgbClr val="FF0000"/>
                </a:solidFill>
              </a:rPr>
              <a:t> планируется оснастить</a:t>
            </a:r>
          </a:p>
          <a:p>
            <a:pPr algn="ctr"/>
            <a:r>
              <a:rPr lang="tt-RU" b="1" i="1" dirty="0" smtClean="0">
                <a:solidFill>
                  <a:srgbClr val="FF0000"/>
                </a:solidFill>
              </a:rPr>
              <a:t> консультационный </a:t>
            </a:r>
            <a:r>
              <a:rPr lang="tt-RU" b="1" i="1" dirty="0" smtClean="0">
                <a:solidFill>
                  <a:srgbClr val="FF0000"/>
                </a:solidFill>
              </a:rPr>
              <a:t>центр за счет гранта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861925"/>
            <a:ext cx="1944216" cy="14970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024" y="849256"/>
            <a:ext cx="1848470" cy="15097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4177" y="2179592"/>
            <a:ext cx="3452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Карточки для логопедических занятий  (20 штук)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116518"/>
            <a:ext cx="2376264" cy="2483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652534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Интерактивная доска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08274" y="2358971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Зонды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4177" y="4664103"/>
            <a:ext cx="2129378" cy="18525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67944" y="641823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Компьютерная программа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99511" y="4162229"/>
            <a:ext cx="1545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Батут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90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1"/>
    </mc:Choice>
    <mc:Fallback xmlns="">
      <p:transition spd="slow" advTm="1136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95426"/>
            <a:ext cx="1835696" cy="18599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695" y="137884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Развивающая доска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340031"/>
            <a:ext cx="3096344" cy="24274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35502" y="1336158"/>
            <a:ext cx="185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Мат с валиками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476672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Вот такими оборудованием</a:t>
            </a:r>
          </a:p>
          <a:p>
            <a:r>
              <a:rPr lang="ru-RU" dirty="0">
                <a:solidFill>
                  <a:srgbClr val="FF0000"/>
                </a:solidFill>
              </a:rPr>
              <a:t> планируется оснастить</a:t>
            </a:r>
          </a:p>
          <a:p>
            <a:r>
              <a:rPr lang="ru-RU" dirty="0">
                <a:solidFill>
                  <a:srgbClr val="FF0000"/>
                </a:solidFill>
              </a:rPr>
              <a:t> консультационный центр за </a:t>
            </a:r>
            <a:r>
              <a:rPr lang="ru-RU" dirty="0" smtClean="0">
                <a:solidFill>
                  <a:srgbClr val="FF0000"/>
                </a:solidFill>
              </a:rPr>
              <a:t>счет имеющих средств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95" y="3840514"/>
            <a:ext cx="2203301" cy="15576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1560" y="56612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Буклеты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3623759"/>
            <a:ext cx="3338725" cy="232744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63801" y="5933013"/>
            <a:ext cx="258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Стенд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3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40871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Ожидаемый результат:</a:t>
            </a:r>
          </a:p>
          <a:p>
            <a:pPr marL="137160" indent="0">
              <a:buNone/>
            </a:pPr>
            <a:r>
              <a:rPr lang="ru-RU" dirty="0"/>
              <a:t>Мы думаем, что благодаря работе консультационного </a:t>
            </a:r>
            <a:r>
              <a:rPr lang="ru-RU" dirty="0" smtClean="0"/>
              <a:t>центра произойдет</a:t>
            </a:r>
            <a:r>
              <a:rPr lang="ru-RU" dirty="0"/>
              <a:t>:</a:t>
            </a:r>
          </a:p>
          <a:p>
            <a:pPr marL="137160" indent="0">
              <a:buNone/>
            </a:pPr>
            <a:r>
              <a:rPr lang="ru-RU" dirty="0"/>
              <a:t>1. Безболезненная адаптация детей раннего возраста к условиям детского сада.</a:t>
            </a:r>
          </a:p>
          <a:p>
            <a:pPr marL="137160" indent="0">
              <a:buNone/>
            </a:pPr>
            <a:r>
              <a:rPr lang="ru-RU" dirty="0"/>
              <a:t>2. Успешная социализация </a:t>
            </a:r>
            <a:r>
              <a:rPr lang="ru-RU" dirty="0" smtClean="0"/>
              <a:t>дошкольников.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3. Тесное сотрудничество между родителями и </a:t>
            </a:r>
            <a:r>
              <a:rPr lang="ru-RU" dirty="0" smtClean="0"/>
              <a:t>специалистами ДОУ.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4. Удовлетворенность родителей работой специалистов консультационного </a:t>
            </a:r>
            <a:r>
              <a:rPr lang="ru-RU" dirty="0" smtClean="0"/>
              <a:t>центра.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5. Популяризация деятельности </a:t>
            </a:r>
            <a:r>
              <a:rPr lang="ru-RU" dirty="0" smtClean="0"/>
              <a:t>центра.</a:t>
            </a:r>
            <a:endParaRPr lang="ru-RU" dirty="0"/>
          </a:p>
          <a:p>
            <a:pPr marL="137160" indent="0">
              <a:buNone/>
            </a:pPr>
            <a:r>
              <a:rPr lang="ru-RU" sz="3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</a:p>
          <a:p>
            <a:pPr marL="137160" indent="0">
              <a:buNone/>
            </a:pPr>
            <a:r>
              <a:rPr lang="ru-RU" dirty="0"/>
              <a:t>- отсутствие должной заинтересованности у родителей дошкольников</a:t>
            </a:r>
          </a:p>
          <a:p>
            <a:pPr marL="13716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</a:t>
            </a:r>
          </a:p>
          <a:p>
            <a:pPr marL="137160" indent="0">
              <a:buNone/>
            </a:pPr>
            <a:r>
              <a:rPr lang="ru-RU" dirty="0"/>
              <a:t>- расширение двусторонней связи </a:t>
            </a:r>
            <a:r>
              <a:rPr lang="ru-RU" dirty="0" smtClean="0"/>
              <a:t>«Центр-семья</a:t>
            </a:r>
            <a:r>
              <a:rPr lang="ru-RU" dirty="0"/>
              <a:t>»</a:t>
            </a:r>
          </a:p>
          <a:p>
            <a:pPr marL="137160" indent="0">
              <a:buNone/>
            </a:pPr>
            <a:r>
              <a:rPr lang="ru-RU" dirty="0"/>
              <a:t>- Выявление объективных данных о работе </a:t>
            </a:r>
            <a:r>
              <a:rPr lang="ru-RU" dirty="0" smtClean="0"/>
              <a:t>Центра </a:t>
            </a:r>
            <a:r>
              <a:rPr lang="ru-RU" dirty="0"/>
              <a:t>(сбор </a:t>
            </a:r>
            <a:r>
              <a:rPr lang="ru-RU" dirty="0" smtClean="0"/>
              <a:t>информации </a:t>
            </a:r>
            <a:r>
              <a:rPr lang="ru-RU" dirty="0"/>
              <a:t>у заказчиков, </a:t>
            </a:r>
            <a:r>
              <a:rPr lang="ru-RU" dirty="0" smtClean="0"/>
              <a:t>анализ собственной </a:t>
            </a:r>
            <a:r>
              <a:rPr lang="ru-RU" dirty="0"/>
              <a:t>деятельности)</a:t>
            </a:r>
          </a:p>
        </p:txBody>
      </p:sp>
    </p:spTree>
    <p:extLst>
      <p:ext uri="{BB962C8B-B14F-4D97-AF65-F5344CB8AC3E}">
        <p14:creationId xmlns:p14="http://schemas.microsoft.com/office/powerpoint/2010/main" val="12991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1"/>
    </mc:Choice>
    <mc:Fallback xmlns="">
      <p:transition spd="slow" advTm="1206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0308"/>
            <a:ext cx="6347713" cy="1320800"/>
          </a:xfrm>
        </p:spPr>
        <p:txBody>
          <a:bodyPr/>
          <a:lstStyle/>
          <a:p>
            <a:r>
              <a:rPr lang="tt-RU" b="1" dirty="0" smtClean="0"/>
              <a:t>Актуальность темы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70708"/>
            <a:ext cx="7344816" cy="54945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Сегодня в приоритете - вопросы семейного воспитания и родительского просвещения. Инклюзивное образование - один из приоритетов современной государственной образовательной политики России: ведь от того, насколько взрослые и дети включены в практики взаимопомощи, преодоления стереотипов и защиты человеческого достоинства, во многом зависит степень социальной сплоченности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обществе. Необходимость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и реализации системы поддержки семей с детьми ОВЗ и с детьми с инвалидностью, создание системы внедрения  инклюзивных образовательных  программ в дошкольное образование, обусловлена необходимостью создания такой модели дошкольного образовательного учреждения, которая более полно удовлетворяла бы  образовательные потребности всех детей, в том числе детей с ограниченными возможностями здоровья (детей-инвалидов).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политике,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главными воспитателями ребенка являются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они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самое большое влияние на развитие ребенка дошкольного возраста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переоценить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нельзя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Сегодня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с любым образованием много вопросов о том, как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ребёнка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Сложности родителей в воспитании детей дошкольного возраста во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связаны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их недостаточной психолого-педагогической компетентностью. Несмотря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большое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существующих на сегодняшний день пособий по вопросам развития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воспитания дошкольников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они не могут решить проблемы каждой конкретной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 требующей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индивидуального подхода. Поэтому семьям необходима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помощь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компетентны в этом специалисты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дошкольных образовательных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учреждений. Они могут осуществлять прямой контакт с родителями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наблюдать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ребенка, получать “обратную связь” от родителей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селе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Поисево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Актанышского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находится базовый МБДОУ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Поисевском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детском саду» , рассчитанный на 120 воспитанников. В последнее время наблюдается тенденция увеличения рождения детей с нарушениями развития. В детском саду не созданы условия для таких детей. А как же быть с детьми с особенностями развития? Консультационный центр, сможет решить эту проблему и будет безвозмездно оказывать психолого-педагогическую помощь таким деткам и их родителям. Это повысит качество образовательного процесса и компетентность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в вопросах развития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9"/>
    </mc:Choice>
    <mc:Fallback xmlns="">
      <p:transition spd="slow" advTm="1102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056784" cy="6408712"/>
          </a:xfrm>
        </p:spPr>
        <p:txBody>
          <a:bodyPr>
            <a:normAutofit fontScale="70000" lnSpcReduction="20000"/>
          </a:bodyPr>
          <a:lstStyle/>
          <a:p>
            <a:pPr marL="137160" indent="0" algn="ctr">
              <a:buNone/>
            </a:pPr>
            <a:r>
              <a:rPr lang="ru-RU" sz="3600" b="1" dirty="0" smtClean="0">
                <a:solidFill>
                  <a:srgbClr val="92D050"/>
                </a:solidFill>
              </a:rPr>
              <a:t>Социальная значимость </a:t>
            </a:r>
            <a:r>
              <a:rPr lang="ru-RU" sz="3600" b="1" dirty="0">
                <a:solidFill>
                  <a:srgbClr val="92D050"/>
                </a:solidFill>
              </a:rPr>
              <a:t>проекта</a:t>
            </a:r>
          </a:p>
          <a:p>
            <a:pPr marL="13716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большое внимание уделяется проблемам детей с ОВЗ. Естественно, физические ограничения накладывают значительный отпечаток на психологию. Особое внимание в рамках инклюзивного образования должно быть уделено социальной адаптации инвалидов. Поэтому работу необходимо начинать с детского возраста с тем самым создавая условия для сохранения и укрепления психологического здоровья детей дошкольного возраста. В населенных пунктах (поселок, село), где мало учреждений с оптимальными психолого-педагогическими условиями для усвоения детьми с ограниченными возможностями здоровья эта проблема особенная. Возможности посещения детских объединений, клубов, центров не у всех категорий детей с ОВЗ имеется. Отдаленность поселка от города тоже ограничивает их от доступа к приоритетным объектам и услугам в приоритетных сферах жизнедеятельности детей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ОВЗ.</a:t>
            </a:r>
          </a:p>
          <a:p>
            <a:pPr marL="13716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 мы видим и на территории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Поисево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Татарстан. Сложности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в воспитании детей дошкольного возраста во многом связаны с их недостаточной психолого-педагогической компетентностью. Поэтому семьям необходима консультативная помощь специалистов. Более компетентны в этом специалисты дошкольных образовательных учреждений, которые имеют желание оказать необходимую консультационную помощь. Они могут осуществлять прямой контакт с родителями (семинар-практикумы, лектории, круглые столы,), наблюдать развитие ребенка (услуги педагога-психолога, логопеда, воспитателей разных возрастных групп, музыкального руководителя, инструктора по физической культуре), получать “обратную связь” от родителей (совместные игры с детьми, музыкальные вечера, посиделки).</a:t>
            </a:r>
          </a:p>
          <a:p>
            <a:pPr marL="13716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списке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Поисевского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сада» на данный момент находятся 5 детей с различными диагнозами, которые посещают общие группы. В селе находятся еще 10 детей дошкольного возраста, которые тоже нуждаются в помощи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специалистов.Так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детский сад является базовым, сюда могут поступать дети и с близлежащих деревень, соответственно и дети с ОВЗ.  Группы созданы для  детей с общим развитием и детям с ОВЗ очень трудно адаптироваться к этим условиям. </a:t>
            </a:r>
          </a:p>
          <a:p>
            <a:pPr marL="13716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реализации данного проекта ожидаем,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консультационный центр, оснастить его необходимым логопедическим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физкультурным, музыкальным оборудованием и оборудованием для инклюзивного и коррекционного образования.</a:t>
            </a:r>
          </a:p>
          <a:p>
            <a:pPr marL="13716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04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8"/>
    </mc:Choice>
    <mc:Fallback xmlns="">
      <p:transition spd="slow" advTm="1095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96245" y="104206"/>
            <a:ext cx="3852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000" b="1" i="1" dirty="0" smtClean="0">
                <a:solidFill>
                  <a:srgbClr val="FF0000"/>
                </a:solidFill>
              </a:rPr>
              <a:t>Наши занятия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82" y="2968890"/>
            <a:ext cx="2987824" cy="1895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82" y="963661"/>
            <a:ext cx="2987824" cy="1991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6109"/>
            <a:ext cx="3096344" cy="20642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70" y="897861"/>
            <a:ext cx="3119714" cy="18830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512" y="974092"/>
            <a:ext cx="2725901" cy="181726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82" y="4878108"/>
            <a:ext cx="2995418" cy="19969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1359"/>
            <a:ext cx="3096344" cy="20178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9512" y="3670783"/>
            <a:ext cx="2873480" cy="215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1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8"/>
    </mc:Choice>
    <mc:Fallback xmlns="">
      <p:transition spd="slow" advTm="11358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77280"/>
            <a:ext cx="8640960" cy="648072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проекта</a:t>
            </a:r>
          </a:p>
          <a:p>
            <a:pPr marL="13716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Татарстан,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с.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Поисево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</a:p>
          <a:p>
            <a:pPr marL="13716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 ОВЗ;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-Родители детей с ОВЗ</a:t>
            </a:r>
          </a:p>
          <a:p>
            <a:pPr marL="137160" lvl="0" indent="0">
              <a:buClr>
                <a:srgbClr val="90C226"/>
              </a:buClr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</a:t>
            </a:r>
          </a:p>
          <a:p>
            <a:pPr marL="137160" lvl="0" indent="0">
              <a:buClr>
                <a:srgbClr val="90C226"/>
              </a:buCl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01.09.2020г. и постоянно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0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0"/>
    </mc:Choice>
    <mc:Fallback xmlns="">
      <p:transition spd="slow" advTm="1111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7128792" cy="6192728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 marL="137160" indent="0">
              <a:buNone/>
            </a:pPr>
            <a:r>
              <a:rPr lang="ru-RU" b="1" dirty="0" smtClean="0"/>
              <a:t>-Обеспечение </a:t>
            </a:r>
            <a:r>
              <a:rPr lang="ru-RU" b="1" dirty="0"/>
              <a:t>единства и преемственности семейного и общественного </a:t>
            </a:r>
            <a:r>
              <a:rPr lang="ru-RU" b="1" dirty="0" smtClean="0"/>
              <a:t>воспитания</a:t>
            </a:r>
            <a:r>
              <a:rPr lang="ru-RU" b="1" dirty="0"/>
              <a:t>;</a:t>
            </a:r>
            <a:endParaRPr lang="ru-RU" b="1" dirty="0" smtClean="0"/>
          </a:p>
          <a:p>
            <a:pPr marL="137160" indent="0">
              <a:buNone/>
            </a:pPr>
            <a:r>
              <a:rPr lang="ru-RU" b="1" dirty="0"/>
              <a:t>-</a:t>
            </a:r>
            <a:r>
              <a:rPr lang="ru-RU" b="1" dirty="0" smtClean="0"/>
              <a:t>оказание </a:t>
            </a:r>
            <a:r>
              <a:rPr lang="ru-RU" b="1" dirty="0" err="1"/>
              <a:t>психолого</a:t>
            </a:r>
            <a:r>
              <a:rPr lang="ru-RU" b="1" dirty="0"/>
              <a:t> - педагогической помощи родителям (законным представителям) </a:t>
            </a:r>
            <a:r>
              <a:rPr lang="ru-RU" b="1" dirty="0" smtClean="0"/>
              <a:t>и детям</a:t>
            </a:r>
            <a:r>
              <a:rPr lang="en-US" b="1" dirty="0" smtClean="0"/>
              <a:t> c </a:t>
            </a:r>
            <a:r>
              <a:rPr lang="ru-RU" b="1" dirty="0" smtClean="0"/>
              <a:t>ОВЗ;</a:t>
            </a:r>
          </a:p>
          <a:p>
            <a:pPr marL="137160" indent="0">
              <a:buNone/>
            </a:pPr>
            <a:r>
              <a:rPr lang="ru-RU" b="1" dirty="0" smtClean="0"/>
              <a:t>-всестороннее развитие </a:t>
            </a:r>
            <a:r>
              <a:rPr lang="ru-RU" b="1" dirty="0"/>
              <a:t>личности ребёнка </a:t>
            </a:r>
            <a:r>
              <a:rPr lang="ru-RU" b="1" dirty="0" smtClean="0"/>
              <a:t>с </a:t>
            </a:r>
            <a:r>
              <a:rPr lang="ru-RU" b="1" dirty="0"/>
              <a:t>ОВЗ.</a:t>
            </a:r>
          </a:p>
          <a:p>
            <a:pPr marL="137160" indent="0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137160" indent="0">
              <a:buNone/>
            </a:pPr>
            <a:r>
              <a:rPr lang="ru-RU" b="1" dirty="0" smtClean="0"/>
              <a:t>-Создание </a:t>
            </a:r>
            <a:r>
              <a:rPr lang="ru-RU" b="1" dirty="0"/>
              <a:t>условий сенсорного и психологического развития для успешной социализации и интеграции детей с </a:t>
            </a:r>
            <a:r>
              <a:rPr lang="ru-RU" b="1" dirty="0" smtClean="0"/>
              <a:t>ОВЗ;</a:t>
            </a:r>
            <a:endParaRPr lang="ru-RU" b="1" dirty="0"/>
          </a:p>
          <a:p>
            <a:pPr marL="137160" indent="0">
              <a:buNone/>
            </a:pPr>
            <a:r>
              <a:rPr lang="ru-RU" b="1" dirty="0" smtClean="0"/>
              <a:t>- Совершенствование </a:t>
            </a:r>
            <a:r>
              <a:rPr lang="ru-RU" b="1" dirty="0"/>
              <a:t>материально-технической базы консультационного </a:t>
            </a:r>
            <a:r>
              <a:rPr lang="ru-RU" b="1" dirty="0" smtClean="0"/>
              <a:t>центра;</a:t>
            </a:r>
          </a:p>
          <a:p>
            <a:pPr marL="137160" indent="0">
              <a:buNone/>
            </a:pPr>
            <a:r>
              <a:rPr lang="ru-RU" b="1" dirty="0" smtClean="0"/>
              <a:t>- Создание тесного контакта «ребенок-родитель-специалист педагог»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1171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70"/>
    </mc:Choice>
    <mc:Fallback xmlns="">
      <p:transition spd="slow" advTm="1157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68407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принцип конфиденциальности: информация об особенностях ребенка и его семьи не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разглашается без согласия родителей;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принцип комплексности: работа с ребенком и его семьей осуществляется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логопедом и инструктором физической культуры;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принцип научности: информация, предоставляемая учреждением должна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достоверной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иметь научную основу;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принцип доступности: все информация для родителей дается в доступной форме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использования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излишней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30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6552728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Этапы реализации проекта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30614" y="746153"/>
            <a:ext cx="2160240" cy="122413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Основной этап: С </a:t>
            </a:r>
            <a:r>
              <a:rPr lang="ru-RU" dirty="0" smtClean="0">
                <a:solidFill>
                  <a:srgbClr val="FFFF00"/>
                </a:solidFill>
              </a:rPr>
              <a:t>01.09.2020 </a:t>
            </a:r>
            <a:r>
              <a:rPr lang="ru-RU" dirty="0">
                <a:solidFill>
                  <a:srgbClr val="FFFF00"/>
                </a:solidFill>
              </a:rPr>
              <a:t>– </a:t>
            </a:r>
            <a:r>
              <a:rPr lang="ru-RU" dirty="0" smtClean="0">
                <a:solidFill>
                  <a:srgbClr val="FFFF00"/>
                </a:solidFill>
              </a:rPr>
              <a:t>постоянно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09108" y="764704"/>
            <a:ext cx="2232248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Подготовительный этап: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с </a:t>
            </a:r>
            <a:r>
              <a:rPr lang="ru-RU" dirty="0" smtClean="0">
                <a:solidFill>
                  <a:srgbClr val="FF0000"/>
                </a:solidFill>
              </a:rPr>
              <a:t>01.03.2020 </a:t>
            </a:r>
            <a:r>
              <a:rPr lang="ru-RU" dirty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31.08.2020г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551866" y="843818"/>
            <a:ext cx="1872208" cy="115212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этап: С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01.09.2021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–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31.12.2021г 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331640" y="1988840"/>
            <a:ext cx="360040" cy="93610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3959686" y="1970289"/>
            <a:ext cx="349696" cy="1008112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38782" y="1988840"/>
            <a:ext cx="354868" cy="98956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0384" y="2924006"/>
            <a:ext cx="2057400" cy="37444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FF0000"/>
                </a:solidFill>
              </a:rPr>
              <a:t>-Сбор информации </a:t>
            </a:r>
          </a:p>
          <a:p>
            <a:r>
              <a:rPr lang="ru-RU" dirty="0">
                <a:solidFill>
                  <a:srgbClr val="FF000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</a:rPr>
              <a:t>Определение </a:t>
            </a:r>
            <a:r>
              <a:rPr lang="ru-RU" dirty="0">
                <a:solidFill>
                  <a:srgbClr val="FF0000"/>
                </a:solidFill>
              </a:rPr>
              <a:t>целей и задач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Оповещение общественности - Анкетирование родителей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-Оформление документации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-Закупка оборудования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-Заключение.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22204" y="2978401"/>
            <a:ext cx="1656184" cy="37629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и накопление научно-методического и диагностического материала, его применение на практике; - апробация новых технологий и внедрение практического опыта, родителями. - консультативная работа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54758" y="2978401"/>
            <a:ext cx="1666424" cy="374594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- Анализ проведенной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- Анкетирование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- Презентация проекта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- распространение</a:t>
            </a:r>
          </a:p>
          <a:p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</a:p>
        </p:txBody>
      </p:sp>
    </p:spTree>
    <p:extLst>
      <p:ext uri="{BB962C8B-B14F-4D97-AF65-F5344CB8AC3E}">
        <p14:creationId xmlns:p14="http://schemas.microsoft.com/office/powerpoint/2010/main" val="5661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42"/>
    </mc:Choice>
    <mc:Fallback xmlns="">
      <p:transition spd="slow" advTm="1064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Функциональные </a:t>
            </a:r>
            <a:r>
              <a:rPr lang="ru-RU" dirty="0"/>
              <a:t>обязанности каждого специалиста: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930400"/>
            <a:ext cx="6770713" cy="3880773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- оказывает консультационную поддержку родителям (законным представителям) по вопросам реабилитации имеющихся у детей отклонений в речи. - по запросам родителей проводит логопедическое обследование детей в возрасте от 4 до 7 лет, для определения уровня речевого развития, выявления специфических речевых нарушений различного генеза и структуры дефекта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культуре: Занимается с детьми дыхательной , артикуляционной гимнастикой.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Обучает родителей различным упражнениям, приемам релаксации.</a:t>
            </a:r>
          </a:p>
        </p:txBody>
      </p:sp>
    </p:spTree>
    <p:extLst>
      <p:ext uri="{BB962C8B-B14F-4D97-AF65-F5344CB8AC3E}">
        <p14:creationId xmlns:p14="http://schemas.microsoft.com/office/powerpoint/2010/main" val="15725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661</TotalTime>
  <Words>1216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Грань</vt:lpstr>
      <vt:lpstr>“ПРОТЯНИ РУКУ” Проект по созданию педагого-психологической консультативной помощи для детей дошкольного возраста и их родителей с ОВЗ в с. Поисево</vt:lpstr>
      <vt:lpstr>Актуальность 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Функциональные обязанности каждого специалиста:</vt:lpstr>
      <vt:lpstr>Формы работы: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“РОДНИК ЖИЗНИ”</dc:title>
  <dc:creator>GOVTATAR\Bibl1112</dc:creator>
  <cp:lastModifiedBy>Айгуль Тухбатуллина</cp:lastModifiedBy>
  <cp:revision>34</cp:revision>
  <dcterms:created xsi:type="dcterms:W3CDTF">2019-04-25T06:13:50Z</dcterms:created>
  <dcterms:modified xsi:type="dcterms:W3CDTF">2020-01-30T19:05:40Z</dcterms:modified>
</cp:coreProperties>
</file>