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62" r:id="rId2"/>
    <p:sldId id="263" r:id="rId3"/>
    <p:sldId id="320" r:id="rId4"/>
    <p:sldId id="321" r:id="rId5"/>
    <p:sldId id="325" r:id="rId6"/>
    <p:sldId id="256" r:id="rId7"/>
    <p:sldId id="264" r:id="rId8"/>
    <p:sldId id="299" r:id="rId9"/>
    <p:sldId id="280" r:id="rId10"/>
    <p:sldId id="290" r:id="rId11"/>
    <p:sldId id="291" r:id="rId12"/>
    <p:sldId id="293" r:id="rId13"/>
    <p:sldId id="296" r:id="rId14"/>
    <p:sldId id="297" r:id="rId15"/>
    <p:sldId id="300" r:id="rId16"/>
    <p:sldId id="302" r:id="rId17"/>
    <p:sldId id="301" r:id="rId18"/>
    <p:sldId id="303" r:id="rId19"/>
    <p:sldId id="295" r:id="rId20"/>
    <p:sldId id="324" r:id="rId21"/>
    <p:sldId id="304" r:id="rId22"/>
    <p:sldId id="312" r:id="rId23"/>
    <p:sldId id="305" r:id="rId24"/>
    <p:sldId id="313" r:id="rId25"/>
    <p:sldId id="314" r:id="rId26"/>
    <p:sldId id="307" r:id="rId27"/>
    <p:sldId id="309" r:id="rId28"/>
    <p:sldId id="311" r:id="rId29"/>
    <p:sldId id="310" r:id="rId30"/>
    <p:sldId id="306" r:id="rId31"/>
    <p:sldId id="315" r:id="rId32"/>
    <p:sldId id="316" r:id="rId33"/>
    <p:sldId id="308" r:id="rId34"/>
    <p:sldId id="319" r:id="rId35"/>
    <p:sldId id="317" r:id="rId36"/>
    <p:sldId id="282" r:id="rId37"/>
    <p:sldId id="283" r:id="rId38"/>
    <p:sldId id="322" r:id="rId39"/>
    <p:sldId id="285" r:id="rId40"/>
    <p:sldId id="286" r:id="rId41"/>
    <p:sldId id="287" r:id="rId42"/>
    <p:sldId id="288" r:id="rId43"/>
    <p:sldId id="323" r:id="rId44"/>
    <p:sldId id="318" r:id="rId45"/>
    <p:sldId id="272" r:id="rId46"/>
    <p:sldId id="326" r:id="rId47"/>
  </p:sldIdLst>
  <p:sldSz cx="9144000" cy="5143500" type="screen16x9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F6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30" autoAdjust="0"/>
    <p:restoredTop sz="90057" autoAdjust="0"/>
  </p:normalViewPr>
  <p:slideViewPr>
    <p:cSldViewPr>
      <p:cViewPr varScale="1">
        <p:scale>
          <a:sx n="137" d="100"/>
          <a:sy n="137" d="100"/>
        </p:scale>
        <p:origin x="594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400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1"/>
            <a:ext cx="2946400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BD00AE-BC29-4696-A809-29F5291FBD8A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6363" y="739775"/>
            <a:ext cx="6584950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1" y="4690309"/>
            <a:ext cx="5438775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7444"/>
            <a:ext cx="2946400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377444"/>
            <a:ext cx="2946400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3A1D01-32BF-4751-A1DF-39BBCBCEC0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081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A1D01-32BF-4751-A1DF-39BBCBCEC034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4889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A1D01-32BF-4751-A1DF-39BBCBCEC034}" type="slidenum">
              <a:rPr lang="ru-RU" smtClean="0"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7337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7E9B50-F404-4A77-A7A6-9DB25F5DFC1C}" type="slidenum">
              <a:rPr lang="ru-RU" smtClean="0"/>
              <a:pPr>
                <a:defRPr/>
              </a:pPr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797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572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06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00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678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6618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772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011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7862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916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425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4762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B4746B-1EC8-4638-82FF-19DF2026F8FF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39000F-4ED2-49D4-977F-8E068D32E8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970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8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5.png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2.pn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0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jpe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1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0.png"/><Relationship Id="rId4" Type="http://schemas.openxmlformats.org/officeDocument/2006/relationships/image" Target="../media/image5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jpeg"/><Relationship Id="rId5" Type="http://schemas.openxmlformats.org/officeDocument/2006/relationships/image" Target="../media/image2.png"/><Relationship Id="rId4" Type="http://schemas.openxmlformats.org/officeDocument/2006/relationships/image" Target="../media/image73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75.jpeg"/><Relationship Id="rId7" Type="http://schemas.openxmlformats.org/officeDocument/2006/relationships/image" Target="../media/image7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7" Type="http://schemas.openxmlformats.org/officeDocument/2006/relationships/image" Target="../media/image84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5" Type="http://schemas.openxmlformats.org/officeDocument/2006/relationships/image" Target="../media/image2.png"/><Relationship Id="rId4" Type="http://schemas.openxmlformats.org/officeDocument/2006/relationships/image" Target="../media/image8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2.png"/><Relationship Id="rId7" Type="http://schemas.openxmlformats.org/officeDocument/2006/relationships/image" Target="../media/image92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jpeg"/><Relationship Id="rId5" Type="http://schemas.openxmlformats.org/officeDocument/2006/relationships/image" Target="../media/image90.jpeg"/><Relationship Id="rId10" Type="http://schemas.openxmlformats.org/officeDocument/2006/relationships/image" Target="../media/image95.jpeg"/><Relationship Id="rId4" Type="http://schemas.openxmlformats.org/officeDocument/2006/relationships/image" Target="../media/image89.jpeg"/><Relationship Id="rId9" Type="http://schemas.openxmlformats.org/officeDocument/2006/relationships/image" Target="../media/image94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#sub_10111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7.jpeg"/><Relationship Id="rId4" Type="http://schemas.openxmlformats.org/officeDocument/2006/relationships/image" Target="../media/image9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#sub_12111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#sub_13111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0.jpeg"/><Relationship Id="rId4" Type="http://schemas.openxmlformats.org/officeDocument/2006/relationships/hyperlink" Target="#sub_13222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Relationship Id="rId4" Type="http://schemas.openxmlformats.org/officeDocument/2006/relationships/hyperlink" Target="#sub_16111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8.jpeg"/><Relationship Id="rId4" Type="http://schemas.openxmlformats.org/officeDocument/2006/relationships/image" Target="../media/image107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6"/>
          <p:cNvSpPr>
            <a:spLocks noGrp="1"/>
          </p:cNvSpPr>
          <p:nvPr>
            <p:ph type="ctrTitle"/>
          </p:nvPr>
        </p:nvSpPr>
        <p:spPr>
          <a:xfrm>
            <a:off x="539750" y="1563688"/>
            <a:ext cx="7993063" cy="1620837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ru-RU" sz="2800" b="1" dirty="0" smtClean="0">
                <a:latin typeface="Arial" charset="0"/>
                <a:cs typeface="Arial" charset="0"/>
              </a:rPr>
              <a:t>Санитарно-эпидемиологические требования к организации питания детей и подростков</a:t>
            </a:r>
            <a:endParaRPr lang="ru-RU" sz="2400" b="1" dirty="0" smtClean="0">
              <a:latin typeface="Arial" charset="0"/>
              <a:cs typeface="Arial" charset="0"/>
            </a:endParaRPr>
          </a:p>
        </p:txBody>
      </p:sp>
      <p:sp>
        <p:nvSpPr>
          <p:cNvPr id="2051" name="Подзаголовок 7"/>
          <p:cNvSpPr>
            <a:spLocks noGrp="1"/>
          </p:cNvSpPr>
          <p:nvPr>
            <p:ph type="subTitle" idx="1"/>
          </p:nvPr>
        </p:nvSpPr>
        <p:spPr>
          <a:xfrm>
            <a:off x="1116013" y="3598863"/>
            <a:ext cx="7056437" cy="835025"/>
          </a:xfrm>
        </p:spPr>
        <p:txBody>
          <a:bodyPr>
            <a:normAutofit/>
          </a:bodyPr>
          <a:lstStyle/>
          <a:p>
            <a:endParaRPr lang="ru-RU" sz="1400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pic>
        <p:nvPicPr>
          <p:cNvPr id="2052" name="Picture 9" descr="F:\temp\сл ПМА\back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300" y="4446588"/>
            <a:ext cx="4076700" cy="69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1081088" y="31750"/>
            <a:ext cx="7351712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/>
              <a:t>УПРАВЛЕНИЕ ФЕДЕРАЛЬНОЙ СЛУЖБЫ ПО НАДЗОРУ</a:t>
            </a:r>
          </a:p>
          <a:p>
            <a:pPr algn="ctr" eaLnBrk="1" hangingPunct="1"/>
            <a:r>
              <a:rPr lang="ru-RU" b="1"/>
              <a:t>В СФЕРЕ ЗАЩИТЫ ПРАВ ПОТРЕБИТЕЛЕЙ И БЛАГОПОЛУЧИЯ </a:t>
            </a:r>
          </a:p>
          <a:p>
            <a:pPr algn="ctr" eaLnBrk="1" hangingPunct="1"/>
            <a:r>
              <a:rPr lang="ru-RU" b="1"/>
              <a:t>ЧЕЛОВЕКА ПО РЕСПУБЛИКЕ ТАТАРСТАН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39750" y="95408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3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87118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3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539750" y="374146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6"/>
          <p:cNvSpPr txBox="1">
            <a:spLocks noChangeArrowheads="1"/>
          </p:cNvSpPr>
          <p:nvPr/>
        </p:nvSpPr>
        <p:spPr bwMode="auto">
          <a:xfrm>
            <a:off x="2375505" y="31750"/>
            <a:ext cx="476290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Требования к мытью столовой посуды </a:t>
            </a:r>
            <a:endParaRPr lang="ru-RU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065299" y="480106"/>
            <a:ext cx="5040000" cy="1014936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i="0" u="none" strike="noStrike" baseline="0" dirty="0" smtClean="0">
              <a:latin typeface="Arial" panose="020B0604020202020204" pitchFamily="34" charset="0"/>
              <a:cs typeface="Arial" pitchFamily="34" charset="0"/>
            </a:endParaRPr>
          </a:p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Моечные ванны для мытья столовой посуды должны иметь маркировку объемной вместимости и обеспечиваться пробками из полимерных и резиновых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материалов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(п.5.7 СанПиН 2.4.5.2409-08)</a:t>
            </a:r>
          </a:p>
          <a:p>
            <a:pPr algn="ctr"/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072210" y="3291830"/>
            <a:ext cx="5040000" cy="1620000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0" u="none" strike="noStrike" baseline="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моечных помещениях </a:t>
            </a:r>
            <a:r>
              <a:rPr lang="ru-RU" sz="1400" b="1" i="0" u="none" strike="noStrike" baseline="0" dirty="0" smtClean="0">
                <a:latin typeface="Arial" pitchFamily="34" charset="0"/>
                <a:cs typeface="Arial" pitchFamily="34" charset="0"/>
              </a:rPr>
              <a:t>вывешивают </a:t>
            </a:r>
            <a:r>
              <a:rPr lang="ru-RU" sz="14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инструкцию о правилах мытья посуды </a:t>
            </a:r>
            <a:r>
              <a:rPr lang="ru-RU" sz="1400" b="1" i="0" u="none" strike="noStrike" baseline="0" dirty="0" smtClean="0">
                <a:latin typeface="Arial" pitchFamily="34" charset="0"/>
                <a:cs typeface="Arial" pitchFamily="34" charset="0"/>
              </a:rPr>
              <a:t>и инвентаря с указанием концентрации и объемов применяемых моющих средств, согласно инструкции по применению этих средств, и температурных режимах воды в моечных ваннах</a:t>
            </a:r>
          </a:p>
          <a:p>
            <a:pPr algn="ctr"/>
            <a:r>
              <a:rPr lang="ru-RU" sz="1400" b="1" i="0" u="none" strike="noStrike" baseline="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(п.5.4 </a:t>
            </a:r>
            <a:r>
              <a:rPr lang="ru-RU" sz="1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СанПиН 2.4.5.2409-08)</a:t>
            </a:r>
            <a:endParaRPr lang="ru-RU" sz="14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108210" y="2517778"/>
            <a:ext cx="5004000" cy="612000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i="0" u="none" strike="noStrike" baseline="0" dirty="0" smtClean="0">
              <a:latin typeface="Arial" panose="020B0604020202020204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дозирования моющих и обеззараживающих средств используют мерные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емкости </a:t>
            </a:r>
            <a:r>
              <a:rPr lang="ru-RU" sz="1200" b="1" i="0" u="none" strike="noStrike" baseline="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(п.5.7 </a:t>
            </a:r>
            <a:r>
              <a:rPr lang="ru-RU" sz="1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СанПиН 2.4.5.2409-08)</a:t>
            </a:r>
          </a:p>
          <a:p>
            <a:pPr algn="ctr"/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https://im0-tub-ru.yandex.net/i?id=844d05ba8df491f8f9c28c2e69b493e7-l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504" y="1059582"/>
            <a:ext cx="3888432" cy="352839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sp>
        <p:nvSpPr>
          <p:cNvPr id="15" name="Скругленный прямоугольник 14"/>
          <p:cNvSpPr/>
          <p:nvPr/>
        </p:nvSpPr>
        <p:spPr>
          <a:xfrm>
            <a:off x="4072210" y="1635646"/>
            <a:ext cx="5040000" cy="720000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i="0" u="none" strike="noStrike" baseline="0" dirty="0" smtClean="0">
              <a:latin typeface="Arial" panose="020B0604020202020204" pitchFamily="34" charset="0"/>
              <a:cs typeface="Arial" pitchFamily="34" charset="0"/>
            </a:endParaRPr>
          </a:p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Моечные ванны для мытья столовой посуды должны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обеспечиваться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пробками из полимерных и резиновых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материалов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(п.5.7 СанПиН 2.4.5.2409-08)</a:t>
            </a:r>
          </a:p>
          <a:p>
            <a:pPr algn="ctr"/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0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3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1226526" y="452433"/>
            <a:ext cx="2016224" cy="249698"/>
          </a:xfrm>
          <a:prstGeom prst="roundRect">
            <a:avLst/>
          </a:prstGeom>
          <a:gradFill>
            <a:gsLst>
              <a:gs pos="0">
                <a:schemeClr val="accent3">
                  <a:shade val="51000"/>
                  <a:satMod val="130000"/>
                </a:schemeClr>
              </a:gs>
              <a:gs pos="10000">
                <a:srgbClr val="92D050"/>
              </a:gs>
              <a:gs pos="100000">
                <a:schemeClr val="accent3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 ЭТАПОВ</a:t>
            </a:r>
            <a:r>
              <a:rPr lang="ru-RU" sz="1600" b="1" i="0" u="none" strike="noStrik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654" y="744519"/>
            <a:ext cx="288000" cy="360000"/>
          </a:xfrm>
          <a:prstGeom prst="roundRect">
            <a:avLst/>
          </a:prstGeom>
          <a:gradFill>
            <a:gsLst>
              <a:gs pos="0">
                <a:schemeClr val="accent3">
                  <a:shade val="51000"/>
                  <a:satMod val="130000"/>
                </a:schemeClr>
              </a:gs>
              <a:gs pos="7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1138" y="1491630"/>
            <a:ext cx="288000" cy="360000"/>
          </a:xfrm>
          <a:prstGeom prst="roundRect">
            <a:avLst/>
          </a:prstGeom>
          <a:gradFill>
            <a:gsLst>
              <a:gs pos="0">
                <a:schemeClr val="accent3">
                  <a:shade val="51000"/>
                  <a:satMod val="130000"/>
                </a:schemeClr>
              </a:gs>
              <a:gs pos="7520">
                <a:srgbClr val="799937"/>
              </a:gs>
              <a:gs pos="13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394" y="2391750"/>
            <a:ext cx="288000" cy="360000"/>
          </a:xfrm>
          <a:prstGeom prst="roundRect">
            <a:avLst/>
          </a:prstGeom>
          <a:gradFill>
            <a:gsLst>
              <a:gs pos="0">
                <a:schemeClr val="accent3">
                  <a:shade val="51000"/>
                  <a:satMod val="130000"/>
                </a:schemeClr>
              </a:gs>
              <a:gs pos="12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1336" y="4526794"/>
            <a:ext cx="288000" cy="360000"/>
          </a:xfrm>
          <a:prstGeom prst="roundRect">
            <a:avLst/>
          </a:prstGeom>
          <a:gradFill>
            <a:gsLst>
              <a:gs pos="0">
                <a:schemeClr val="accent3">
                  <a:shade val="51000"/>
                  <a:satMod val="130000"/>
                </a:schemeClr>
              </a:gs>
              <a:gs pos="11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296394" y="932235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306740" y="1701303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3523140" y="4299902"/>
            <a:ext cx="5381190" cy="76831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П.5.8 СанПиН 2.4.5.2409-08 </a:t>
            </a:r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>
            <a:off x="272960" y="4726365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20" name="Picture 2" descr="http://azbukachistoty.ru/content/images/preview/a248d484a82339a6147d2302fccb77df/900_637/1357725838_ima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015" y="0"/>
            <a:ext cx="5472014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Скругленный прямоугольник 20"/>
          <p:cNvSpPr/>
          <p:nvPr/>
        </p:nvSpPr>
        <p:spPr>
          <a:xfrm>
            <a:off x="3419871" y="4299902"/>
            <a:ext cx="5626917" cy="8529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П.5.10 СанПиН 2.4.5.2409-08 </a:t>
            </a:r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31800" y="2117474"/>
            <a:ext cx="3528000" cy="10303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мытье</a:t>
            </a:r>
            <a:r>
              <a:rPr lang="ru-RU" sz="1300" b="1" dirty="0">
                <a:latin typeface="Arial" pitchFamily="34" charset="0"/>
                <a:cs typeface="Arial" pitchFamily="34" charset="0"/>
              </a:rPr>
              <a:t> во второй </a:t>
            </a:r>
            <a:r>
              <a:rPr lang="ru-RU" sz="1300" b="1" dirty="0" smtClean="0">
                <a:latin typeface="Arial" pitchFamily="34" charset="0"/>
                <a:cs typeface="Arial" pitchFamily="34" charset="0"/>
              </a:rPr>
              <a:t>ванне </a:t>
            </a:r>
            <a:r>
              <a:rPr lang="ru-RU" sz="1300" b="1" dirty="0">
                <a:latin typeface="Arial" pitchFamily="34" charset="0"/>
                <a:cs typeface="Arial" pitchFamily="34" charset="0"/>
              </a:rPr>
              <a:t>в воде с температурой </a:t>
            </a:r>
            <a:r>
              <a:rPr lang="ru-RU" sz="13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ниже 45°С и </a:t>
            </a:r>
            <a:r>
              <a:rPr lang="ru-RU" sz="1300" b="1" dirty="0">
                <a:latin typeface="Arial" pitchFamily="34" charset="0"/>
                <a:cs typeface="Arial" pitchFamily="34" charset="0"/>
              </a:rPr>
              <a:t>добавлением </a:t>
            </a:r>
            <a:r>
              <a:rPr lang="ru-RU" sz="13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моющих средств </a:t>
            </a:r>
            <a:r>
              <a:rPr lang="ru-RU" sz="1300" b="1" dirty="0">
                <a:latin typeface="Arial" pitchFamily="34" charset="0"/>
                <a:cs typeface="Arial" pitchFamily="34" charset="0"/>
              </a:rPr>
              <a:t>в количестве </a:t>
            </a:r>
            <a:r>
              <a:rPr lang="ru-RU" sz="13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2 раза меньше, чем в первой </a:t>
            </a:r>
            <a:r>
              <a:rPr lang="ru-RU" sz="1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ванне</a:t>
            </a:r>
            <a:endParaRPr lang="ru-RU" sz="13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0638" y="1269255"/>
            <a:ext cx="3528000" cy="72643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мытье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 в воде с добавлением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моющих средств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в первой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ванне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при температуре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ниже 45°С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8740" y="3509791"/>
            <a:ext cx="288000" cy="360000"/>
          </a:xfrm>
          <a:prstGeom prst="roundRect">
            <a:avLst/>
          </a:prstGeom>
          <a:gradFill>
            <a:gsLst>
              <a:gs pos="0">
                <a:schemeClr val="accent3">
                  <a:shade val="51000"/>
                  <a:satMod val="130000"/>
                </a:schemeClr>
              </a:gs>
              <a:gs pos="13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39983" y="3211517"/>
            <a:ext cx="3528000" cy="125924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ополаскивание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третьей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ванне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горячей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проточной водой с температурой не ниже 65°С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, с использованием металлической сетки с ручками и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гибкого шланга с душевой насадкой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74566" y="401082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2090493" y="31750"/>
            <a:ext cx="533293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Мытье столовой посуды ручным способом  </a:t>
            </a:r>
            <a:endParaRPr lang="ru-RU" b="1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3471506" y="474519"/>
            <a:ext cx="5575282" cy="54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76865" y="752901"/>
            <a:ext cx="3501549" cy="43204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0" u="none" strike="noStrike" baseline="0" dirty="0" smtClean="0">
                <a:latin typeface="Arial" pitchFamily="34" charset="0"/>
                <a:cs typeface="Arial" pitchFamily="34" charset="0"/>
              </a:rPr>
              <a:t>механическое удаление остатков пищи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148064" y="2911940"/>
            <a:ext cx="648072" cy="33618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45°С</a:t>
            </a:r>
            <a:endParaRPr lang="ru-RU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6081986" y="2911941"/>
            <a:ext cx="648072" cy="33618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45°С</a:t>
            </a:r>
            <a:endParaRPr lang="ru-RU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5031" y="4526794"/>
            <a:ext cx="3528000" cy="59581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просушивание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 посуды на решетках, полках, стеллажах (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 ребре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)</a:t>
            </a:r>
          </a:p>
        </p:txBody>
      </p:sp>
      <p:cxnSp>
        <p:nvCxnSpPr>
          <p:cNvPr id="31" name="Прямая со стрелкой 30"/>
          <p:cNvCxnSpPr/>
          <p:nvPr/>
        </p:nvCxnSpPr>
        <p:spPr>
          <a:xfrm>
            <a:off x="290638" y="2571750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313230" y="3713805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51452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3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686056" y="1215974"/>
            <a:ext cx="3309879" cy="1067744"/>
          </a:xfrm>
          <a:prstGeom prst="roundRect">
            <a:avLst/>
          </a:prstGeom>
          <a:ln w="28575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Мытье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в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первой ванне горячей водой, при температуре не ниже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45°С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, с применением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моющих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средств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44790" y="2414316"/>
            <a:ext cx="3351146" cy="1420100"/>
          </a:xfrm>
          <a:prstGeom prst="roundRect">
            <a:avLst/>
          </a:prstGeom>
          <a:ln w="28575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Ополаскивание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во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второй ванне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горячей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проточной водой не ниже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65°С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, с использованием металлической сетки с ручками и гибкого шланга с душевой насадкой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271463" y="548017"/>
            <a:ext cx="1800000" cy="540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 ЭТАПА</a:t>
            </a:r>
            <a:r>
              <a:rPr lang="ru-RU" sz="1600" b="1" i="0" u="none" strike="noStrik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57038" y="1242306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9170" y="2958526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6912" y="4299902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431800" y="1496678"/>
            <a:ext cx="24374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410168" y="3141589"/>
            <a:ext cx="24374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431800" y="4523830"/>
            <a:ext cx="24374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6655929" y="818016"/>
            <a:ext cx="2488071" cy="10336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п.5.11, п.5.13 </a:t>
            </a:r>
          </a:p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СанПиН 2.4.5.2409-08 </a:t>
            </a:r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00766" y="4027494"/>
            <a:ext cx="3240000" cy="972000"/>
          </a:xfrm>
          <a:prstGeom prst="roundRect">
            <a:avLst/>
          </a:prstGeom>
          <a:ln w="28575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Просушивание в опрокинутом виде </a:t>
            </a:r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на решетчатых полках и стеллажах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39750" y="48351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2970110" y="52651"/>
            <a:ext cx="39695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Мытье чашек, стаканов, бокалов</a:t>
            </a:r>
            <a:endParaRPr lang="ru-RU" b="1" dirty="0"/>
          </a:p>
        </p:txBody>
      </p:sp>
      <p:pic>
        <p:nvPicPr>
          <p:cNvPr id="3074" name="Picture 2" descr="https://o.aolcdn.com/images/dims3/GLOB/legacy_thumbnail/1200x630/format/jpg/quality/85/http%3A%2F%2Fi.huffpost.com%2Fgen%2F1351454%2Fimages%2Fn-UNPAID-INTERNSHIP-628x3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790" y="593845"/>
            <a:ext cx="2490984" cy="1805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vmasshtabe.ru/wp-content/uploads/2018/02/588182-vms-Vanna-moechnaya-dvuhsektsionnay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2247" y="2746641"/>
            <a:ext cx="2583682" cy="2365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2712" y="3601579"/>
            <a:ext cx="620385" cy="425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Скругленный прямоугольник 27"/>
          <p:cNvSpPr/>
          <p:nvPr/>
        </p:nvSpPr>
        <p:spPr>
          <a:xfrm>
            <a:off x="5457631" y="3737405"/>
            <a:ext cx="648072" cy="33618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65°С</a:t>
            </a:r>
            <a:endParaRPr lang="ru-RU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869942" y="3213453"/>
            <a:ext cx="360000" cy="216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781665" y="3359174"/>
            <a:ext cx="360000" cy="216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4492712" y="2414316"/>
            <a:ext cx="440385" cy="71005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Круговая стрелка 7"/>
          <p:cNvSpPr/>
          <p:nvPr/>
        </p:nvSpPr>
        <p:spPr>
          <a:xfrm rot="1670753">
            <a:off x="5008199" y="2631600"/>
            <a:ext cx="1166530" cy="772028"/>
          </a:xfrm>
          <a:prstGeom prst="circularArrow">
            <a:avLst>
              <a:gd name="adj1" fmla="val 0"/>
              <a:gd name="adj2" fmla="val 2212657"/>
              <a:gd name="adj3" fmla="val 19358061"/>
              <a:gd name="adj4" fmla="val 7019721"/>
              <a:gd name="adj5" fmla="val 125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079" name="Picture 7" descr="https://ua.all.biz/img/ua/catalog/1300617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706" y="2414316"/>
            <a:ext cx="2241054" cy="2590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2" name="Прямая со стрелкой 31"/>
          <p:cNvCxnSpPr/>
          <p:nvPr/>
        </p:nvCxnSpPr>
        <p:spPr>
          <a:xfrm flipV="1">
            <a:off x="6287497" y="3321453"/>
            <a:ext cx="1740887" cy="10800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Скругленный прямоугольник 34"/>
          <p:cNvSpPr/>
          <p:nvPr/>
        </p:nvSpPr>
        <p:spPr>
          <a:xfrm>
            <a:off x="6749471" y="3091452"/>
            <a:ext cx="360000" cy="216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5610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vmasshtabe.ru/wp-content/uploads/2018/02/588182-vms-Vanna-moechnaya-dvuhsektsionnay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8939" y="1571314"/>
            <a:ext cx="2702731" cy="2372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3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589940" y="962806"/>
            <a:ext cx="2880000" cy="1080000"/>
          </a:xfrm>
          <a:prstGeom prst="roundRect">
            <a:avLst/>
          </a:prstGeom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Мытье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в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первой ванне горячей водой, при температуре не ниже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45°С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, с применением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моющих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средств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98817" y="2116916"/>
            <a:ext cx="2880122" cy="541651"/>
          </a:xfrm>
          <a:prstGeom prst="roundRect">
            <a:avLst/>
          </a:prstGeom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Ополаскивание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во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второй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ванне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71600" y="512506"/>
            <a:ext cx="2232248" cy="34716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 ЭТАПА</a:t>
            </a:r>
            <a:r>
              <a:rPr lang="ru-RU" sz="1600" b="1" i="0" u="none" strike="noStrik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3428" y="1235575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481" y="2116917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3428" y="2997405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400221" y="1487320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410168" y="2367776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6160111" y="607372"/>
            <a:ext cx="2588602" cy="619079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п.5.12, п.5.13 </a:t>
            </a:r>
          </a:p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СанПиН 2.4.5.2409-08 </a:t>
            </a:r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39750" y="48351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2381202" y="52651"/>
            <a:ext cx="514737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Мытье столовых приборов  (ложки, вилки)</a:t>
            </a:r>
            <a:endParaRPr lang="ru-RU" b="1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837995" y="2668402"/>
            <a:ext cx="646706" cy="25792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65°С</a:t>
            </a:r>
            <a:endParaRPr lang="ru-RU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145982" y="2042806"/>
            <a:ext cx="360000" cy="25507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981348" y="2189877"/>
            <a:ext cx="360000" cy="216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8" name="Picture 4" descr="http://caam.ru/i/sales/food/plita_elektricheskaya_4-h_komforochnaya_s_zharovim_shkaf_H00028076_27816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066" y="1527844"/>
            <a:ext cx="2609956" cy="1901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Скругленный прямоугольник 30"/>
          <p:cNvSpPr/>
          <p:nvPr/>
        </p:nvSpPr>
        <p:spPr>
          <a:xfrm>
            <a:off x="598939" y="2750191"/>
            <a:ext cx="2880000" cy="864000"/>
          </a:xfrm>
          <a:prstGeom prst="roundRect">
            <a:avLst/>
          </a:prstGeom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Прокаливание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в духовых (или сухожаровых) шкафах </a:t>
            </a:r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течение 10 минут</a:t>
            </a:r>
          </a:p>
        </p:txBody>
      </p:sp>
      <p:cxnSp>
        <p:nvCxnSpPr>
          <p:cNvPr id="32" name="Прямая со стрелкой 31"/>
          <p:cNvCxnSpPr/>
          <p:nvPr/>
        </p:nvCxnSpPr>
        <p:spPr>
          <a:xfrm>
            <a:off x="5429769" y="2328094"/>
            <a:ext cx="2134333" cy="469272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Скругленный прямоугольник 34"/>
          <p:cNvSpPr/>
          <p:nvPr/>
        </p:nvSpPr>
        <p:spPr>
          <a:xfrm>
            <a:off x="6494319" y="2311154"/>
            <a:ext cx="360000" cy="216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4" name="Picture 2" descr="https://www.gastromania.cz/product_picture/fit_in_750x750_watermark_gastromania/c5117f6cc9632df3b71a58e7358d774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811" y="3701799"/>
            <a:ext cx="1568096" cy="1341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4" descr="https://www.passionforum.ru/upload/154/u15483/092/d4bf923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7768" y="3630772"/>
            <a:ext cx="1492298" cy="1483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Скругленный прямоугольник 36"/>
          <p:cNvSpPr/>
          <p:nvPr/>
        </p:nvSpPr>
        <p:spPr>
          <a:xfrm>
            <a:off x="6953793" y="1613201"/>
            <a:ext cx="1387949" cy="24165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10 минут</a:t>
            </a:r>
            <a:endParaRPr lang="ru-RU" b="1" dirty="0">
              <a:solidFill>
                <a:srgbClr val="FF0000"/>
              </a:solidFill>
              <a:cs typeface="Arial" pitchFamily="34" charset="0"/>
            </a:endParaRPr>
          </a:p>
        </p:txBody>
      </p:sp>
      <p:cxnSp>
        <p:nvCxnSpPr>
          <p:cNvPr id="38" name="Прямая со стрелкой 37"/>
          <p:cNvCxnSpPr/>
          <p:nvPr/>
        </p:nvCxnSpPr>
        <p:spPr>
          <a:xfrm>
            <a:off x="383652" y="3213453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8" name="Круговая стрелка 7"/>
          <p:cNvSpPr/>
          <p:nvPr/>
        </p:nvSpPr>
        <p:spPr>
          <a:xfrm rot="1670753">
            <a:off x="4330899" y="1566018"/>
            <a:ext cx="1166530" cy="772028"/>
          </a:xfrm>
          <a:prstGeom prst="circularArrow">
            <a:avLst>
              <a:gd name="adj1" fmla="val 0"/>
              <a:gd name="adj2" fmla="val 2212657"/>
              <a:gd name="adj3" fmla="val 19358061"/>
              <a:gd name="adj4" fmla="val 7019721"/>
              <a:gd name="adj5" fmla="val 125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3846014" y="2497894"/>
            <a:ext cx="646706" cy="25792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45°С</a:t>
            </a:r>
            <a:endParaRPr lang="ru-RU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cxnSp>
        <p:nvCxnSpPr>
          <p:cNvPr id="48" name="Прямая со стрелкой 47"/>
          <p:cNvCxnSpPr>
            <a:endCxn id="34" idx="0"/>
          </p:cNvCxnSpPr>
          <p:nvPr/>
        </p:nvCxnSpPr>
        <p:spPr>
          <a:xfrm flipH="1">
            <a:off x="7085859" y="2997405"/>
            <a:ext cx="582485" cy="704394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7869907" y="3953043"/>
            <a:ext cx="851760" cy="100811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H="1">
            <a:off x="7997748" y="3953043"/>
            <a:ext cx="792338" cy="100811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3963278" y="3867894"/>
            <a:ext cx="2396139" cy="1175815"/>
          </a:xfrm>
          <a:prstGeom prst="roundRect">
            <a:avLst/>
          </a:prstGeom>
          <a:ln w="5080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Хранение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чистых ложек, вилок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специальных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ящиках-кассетах ручками вверх</a:t>
            </a: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107503" y="3765141"/>
            <a:ext cx="3613873" cy="1341910"/>
          </a:xfrm>
          <a:prstGeom prst="roundRect">
            <a:avLst/>
          </a:prstGeom>
          <a:ln w="3810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Кассеты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для хранения столовых приборов </a:t>
            </a:r>
            <a:r>
              <a:rPr lang="ru-RU" sz="14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ежедневно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подвергают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обработке с применением моющих средств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последующим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ополаскиванием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прокаливанием 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духовом шкафу</a:t>
            </a:r>
          </a:p>
        </p:txBody>
      </p:sp>
      <p:cxnSp>
        <p:nvCxnSpPr>
          <p:cNvPr id="63" name="Прямая со стрелкой 62"/>
          <p:cNvCxnSpPr/>
          <p:nvPr/>
        </p:nvCxnSpPr>
        <p:spPr>
          <a:xfrm>
            <a:off x="6359417" y="4400602"/>
            <a:ext cx="31490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 flipH="1">
            <a:off x="3639870" y="4400602"/>
            <a:ext cx="35170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6152" name="Picture 8" descr="https://avatars.mds.yandex.net/get-marketpic/223477/market_my_O_dBitD_CK02fhOvFLA/ori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633" y="571087"/>
            <a:ext cx="1770996" cy="880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 flipH="1">
            <a:off x="4169367" y="1270982"/>
            <a:ext cx="468472" cy="652696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93249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582" y="79090"/>
            <a:ext cx="8363272" cy="244822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Примеры нарушений по столовым приборам 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35730" cy="627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660350" y="390179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62" y="1958152"/>
            <a:ext cx="2568176" cy="3111796"/>
          </a:xfrm>
          <a:prstGeom prst="rect">
            <a:avLst/>
          </a:prstGeom>
          <a:noFill/>
          <a:ln w="317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C:\Users\Karpova-MV\Desktop\ЛЕКЦИЯ ПО ПИТАНИЯ ДЛЯ ТО\01-10-2018_14-37-05\стол приборы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323" y="1997296"/>
            <a:ext cx="3077269" cy="3072652"/>
          </a:xfrm>
          <a:prstGeom prst="rect">
            <a:avLst/>
          </a:prstGeom>
          <a:noFill/>
          <a:ln w="412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Karpova-MV\Desktop\ЛЕКЦИЯ ПО ПИТАНИЯ ДЛЯ ТО\01-10-2018_14-45-40\IMG_20180702_13025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999453"/>
            <a:ext cx="2695375" cy="3086306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275856" y="483518"/>
            <a:ext cx="5759990" cy="704025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Чистые столовые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приборы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хранятся в специальных ящиках-кассетах ручками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вверх, хранение их на подносах россыпью не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допускается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54048" y="4272919"/>
            <a:ext cx="2016224" cy="64807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Хранение россыпью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567759" y="4325615"/>
            <a:ext cx="2016224" cy="64807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Хранение россыпью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618376" y="4451045"/>
            <a:ext cx="2088232" cy="5209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Хранение ручками вниз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8891" y="483518"/>
            <a:ext cx="2292200" cy="704025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ДОЛЖНО БЫТЬ</a:t>
            </a:r>
          </a:p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по п.5.13 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СанПиН 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2.4.5.2409-08</a:t>
            </a:r>
          </a:p>
        </p:txBody>
      </p:sp>
      <p:sp>
        <p:nvSpPr>
          <p:cNvPr id="11" name="Стрелка вправо 10"/>
          <p:cNvSpPr/>
          <p:nvPr/>
        </p:nvSpPr>
        <p:spPr>
          <a:xfrm>
            <a:off x="2815189" y="683400"/>
            <a:ext cx="460667" cy="304260"/>
          </a:xfrm>
          <a:prstGeom prst="rightArrow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54439" y="1347614"/>
            <a:ext cx="8016106" cy="43204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НАРУШЕНИЕ! 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Прямая со стрелкой 17"/>
          <p:cNvCxnSpPr>
            <a:endCxn id="7" idx="0"/>
          </p:cNvCxnSpPr>
          <p:nvPr/>
        </p:nvCxnSpPr>
        <p:spPr>
          <a:xfrm flipH="1">
            <a:off x="1435950" y="1779662"/>
            <a:ext cx="239041" cy="17849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4420987" y="1779662"/>
            <a:ext cx="0" cy="21763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6971282" y="1799234"/>
            <a:ext cx="193006" cy="20021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308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8" descr="https://www.vsevse.ru/photo_item/154/photo_large/photo37720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1703" y="1262011"/>
            <a:ext cx="1215265" cy="74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4" descr="http://vesnn.ru/img/p/2915-1939-lar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4649" y="2541088"/>
            <a:ext cx="2354063" cy="1757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vmasshtabe.ru/wp-content/uploads/2018/02/588182-vms-Vanna-moechnaya-dvuhsektsionnay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709" y="2033129"/>
            <a:ext cx="2702731" cy="2372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3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603866" y="1482061"/>
            <a:ext cx="2952000" cy="1080000"/>
          </a:xfrm>
          <a:prstGeom prst="roundRect">
            <a:avLst/>
          </a:prstGeom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Мытье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в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первой ванне горячей водой, при температуре не ниже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45°С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, </a:t>
            </a:r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с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применением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моющих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средств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14616" y="2650167"/>
            <a:ext cx="2880122" cy="880489"/>
          </a:xfrm>
          <a:prstGeom prst="roundRect">
            <a:avLst/>
          </a:prstGeom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Ополаскивание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во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второй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ванне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горячей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проточной водой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с температурой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ниже 65°С</a:t>
            </a:r>
          </a:p>
          <a:p>
            <a:pPr algn="ctr"/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27742" y="1118011"/>
            <a:ext cx="2232248" cy="288000"/>
          </a:xfrm>
          <a:prstGeom prst="round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 ЭТАПА</a:t>
            </a:r>
            <a:r>
              <a:rPr lang="ru-RU" sz="1600" b="1" i="0" u="none" strike="noStrik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3428" y="1790337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9174" y="2845222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-1266" y="3508011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410168" y="2084595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410168" y="3090412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6607568" y="704689"/>
            <a:ext cx="2031277" cy="557322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п.5.15 СанПиН 2.4.5.2409-08 </a:t>
            </a:r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39750" y="48351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1270931" y="52651"/>
            <a:ext cx="73679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/>
              <a:t>Мытье  разделочных досок и мелкого деревянного инвентаря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927444" y="3090412"/>
            <a:ext cx="646706" cy="25792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65°С</a:t>
            </a:r>
            <a:endParaRPr lang="ru-RU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182629" y="2434526"/>
            <a:ext cx="360000" cy="25507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083114" y="2630097"/>
            <a:ext cx="360000" cy="216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03866" y="3651870"/>
            <a:ext cx="2880000" cy="360000"/>
          </a:xfrm>
          <a:prstGeom prst="roundRect">
            <a:avLst/>
          </a:prstGeom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Ошпаривание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 кипятком </a:t>
            </a: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5841798" y="2031472"/>
            <a:ext cx="360000" cy="216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8" name="Прямая со стрелкой 37"/>
          <p:cNvCxnSpPr/>
          <p:nvPr/>
        </p:nvCxnSpPr>
        <p:spPr>
          <a:xfrm>
            <a:off x="410168" y="3804424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8" name="Круговая стрелка 7"/>
          <p:cNvSpPr/>
          <p:nvPr/>
        </p:nvSpPr>
        <p:spPr>
          <a:xfrm rot="1670753">
            <a:off x="4422222" y="1987936"/>
            <a:ext cx="1166530" cy="772028"/>
          </a:xfrm>
          <a:prstGeom prst="circularArrow">
            <a:avLst>
              <a:gd name="adj1" fmla="val 0"/>
              <a:gd name="adj2" fmla="val 2212657"/>
              <a:gd name="adj3" fmla="val 19358061"/>
              <a:gd name="adj4" fmla="val 7019721"/>
              <a:gd name="adj5" fmla="val 125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3859276" y="2908491"/>
            <a:ext cx="646706" cy="25792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45°С</a:t>
            </a:r>
            <a:endParaRPr lang="ru-RU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3923365" y="4220637"/>
            <a:ext cx="4825348" cy="777833"/>
          </a:xfrm>
          <a:prstGeom prst="roundRect">
            <a:avLst/>
          </a:prstGeom>
          <a:ln w="3810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После обработки и просушивания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разделочные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доски хранят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непосредственно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 рабочих местах на ребре</a:t>
            </a:r>
          </a:p>
        </p:txBody>
      </p:sp>
      <p:pic>
        <p:nvPicPr>
          <p:cNvPr id="39" name="Picture 10" descr="http://posuda96.ru/wa-data/public/shop/products/17/29/2917/images/2969/2969.75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950" y="1052075"/>
            <a:ext cx="747754" cy="1066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8" name="Прямая со стрелкой 47"/>
          <p:cNvCxnSpPr/>
          <p:nvPr/>
        </p:nvCxnSpPr>
        <p:spPr>
          <a:xfrm>
            <a:off x="5681269" y="2874412"/>
            <a:ext cx="1626099" cy="637396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Picture 2" descr="http://bloknot-voronezh.ru/thumb/610x0xcut/upload/iblock/1ba/4673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5589" y="1358728"/>
            <a:ext cx="2083255" cy="1186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Скругленный прямоугольник 48"/>
          <p:cNvSpPr/>
          <p:nvPr/>
        </p:nvSpPr>
        <p:spPr>
          <a:xfrm>
            <a:off x="598817" y="4131628"/>
            <a:ext cx="2898718" cy="955850"/>
          </a:xfrm>
          <a:prstGeom prst="roundRect">
            <a:avLst/>
          </a:prstGeom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Просушивание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досок и мелкого деревянного инвентаря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на решетках, полках, стеллажах (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 ребре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6195589" y="2821454"/>
            <a:ext cx="360000" cy="216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19174" y="4429703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3" name="Прямая со стрелкой 52"/>
          <p:cNvCxnSpPr/>
          <p:nvPr/>
        </p:nvCxnSpPr>
        <p:spPr>
          <a:xfrm>
            <a:off x="410168" y="4645727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H="1">
            <a:off x="4207832" y="1893605"/>
            <a:ext cx="234236" cy="540921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H="1">
            <a:off x="5610197" y="1734664"/>
            <a:ext cx="1410076" cy="954933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Скругленный прямоугольник 54"/>
          <p:cNvSpPr/>
          <p:nvPr/>
        </p:nvSpPr>
        <p:spPr>
          <a:xfrm>
            <a:off x="683568" y="538189"/>
            <a:ext cx="5711082" cy="504000"/>
          </a:xfrm>
          <a:prstGeom prst="round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Производится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в моечном отделении (цехе) для кухонной посуды </a:t>
            </a:r>
            <a:endParaRPr lang="ru-RU" sz="14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3698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6636" y="3537237"/>
            <a:ext cx="1061200" cy="1414934"/>
          </a:xfrm>
          <a:prstGeom prst="rect">
            <a:avLst/>
          </a:prstGeom>
        </p:spPr>
      </p:pic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3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Скругленный прямоугольник 14"/>
          <p:cNvSpPr/>
          <p:nvPr/>
        </p:nvSpPr>
        <p:spPr>
          <a:xfrm>
            <a:off x="177647" y="2235337"/>
            <a:ext cx="1440000" cy="108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Щетки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567290" y="74167"/>
            <a:ext cx="5328000" cy="936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863600" y="37241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1198933" y="11723"/>
            <a:ext cx="747675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/>
              <a:t>Требования к ветоши (щеткам) для мытья посуды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050495" y="1235508"/>
            <a:ext cx="1800000" cy="684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МОЖНО!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2039553" y="481782"/>
            <a:ext cx="5040000" cy="540000"/>
          </a:xfrm>
          <a:prstGeom prst="roundRect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Для мытья посуды и уборки на пищеблоке </a:t>
            </a: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5684659" y="1204747"/>
            <a:ext cx="1800000" cy="684000"/>
          </a:xfrm>
          <a:prstGeom prst="roundRec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НЕЛЬЗЯ!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0" name="Picture 4" descr="http://scientific-book.ru/image/102153289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534" y="3636609"/>
            <a:ext cx="1433553" cy="984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ozon-st.cdn.ngenix.net/multimedia/101382652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193" y="3765732"/>
            <a:ext cx="1586244" cy="85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www.officekanc.ru/images/product/8329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0495" y="3168193"/>
            <a:ext cx="1721266" cy="1794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5" name="Прямая со стрелкой 24"/>
          <p:cNvCxnSpPr/>
          <p:nvPr/>
        </p:nvCxnSpPr>
        <p:spPr>
          <a:xfrm>
            <a:off x="2455629" y="1919508"/>
            <a:ext cx="180000" cy="34659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H="1">
            <a:off x="1139775" y="1919508"/>
            <a:ext cx="263873" cy="345605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40" name="Скругленный прямоугольник 39"/>
          <p:cNvSpPr/>
          <p:nvPr/>
        </p:nvSpPr>
        <p:spPr>
          <a:xfrm>
            <a:off x="2093451" y="2265113"/>
            <a:ext cx="1440000" cy="108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Ветошь  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4282870" y="2243961"/>
            <a:ext cx="1440000" cy="1080000"/>
          </a:xfrm>
          <a:prstGeom prst="roundRec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Губки 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5903967" y="2247986"/>
            <a:ext cx="1440000" cy="1104698"/>
          </a:xfrm>
          <a:prstGeom prst="roundRect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Мочалки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7461218" y="2265113"/>
            <a:ext cx="1440000" cy="1080000"/>
          </a:xfrm>
          <a:prstGeom prst="roundRect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Щетки с наличием плесени и видимых загрязнений  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4" name="Прямая со стрелкой 43"/>
          <p:cNvCxnSpPr/>
          <p:nvPr/>
        </p:nvCxnSpPr>
        <p:spPr>
          <a:xfrm flipH="1">
            <a:off x="5364088" y="1852568"/>
            <a:ext cx="320572" cy="39139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>
            <a:endCxn id="42" idx="0"/>
          </p:cNvCxnSpPr>
          <p:nvPr/>
        </p:nvCxnSpPr>
        <p:spPr>
          <a:xfrm>
            <a:off x="6622732" y="1901396"/>
            <a:ext cx="1235" cy="34659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7461218" y="1866380"/>
            <a:ext cx="423150" cy="39873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6158779" y="3730445"/>
            <a:ext cx="920774" cy="114402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4282871" y="3486813"/>
            <a:ext cx="1096390" cy="136661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7614767" y="3520059"/>
            <a:ext cx="1457796" cy="143211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H="1">
            <a:off x="7531810" y="3434265"/>
            <a:ext cx="1540753" cy="151790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>
            <a:off x="6192180" y="3689301"/>
            <a:ext cx="884494" cy="114309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H="1">
            <a:off x="4282871" y="3507854"/>
            <a:ext cx="1081217" cy="132453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6" name="Picture 10" descr="https://www.vsevse.ru/photo_item/307/photo_large/photo155679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65" y="3434265"/>
            <a:ext cx="1389060" cy="1389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Скругленный прямоугольник 63"/>
          <p:cNvSpPr/>
          <p:nvPr/>
        </p:nvSpPr>
        <p:spPr>
          <a:xfrm>
            <a:off x="3031224" y="1209642"/>
            <a:ext cx="2464542" cy="656738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п.5.13, п.5.16 </a:t>
            </a:r>
          </a:p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СанПиН 2.4.5.2409-08 </a:t>
            </a:r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0065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4828" y="3086002"/>
            <a:ext cx="2988143" cy="2045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6" name="Прямая со стрелкой 55"/>
          <p:cNvCxnSpPr>
            <a:endCxn id="43" idx="1"/>
          </p:cNvCxnSpPr>
          <p:nvPr/>
        </p:nvCxnSpPr>
        <p:spPr>
          <a:xfrm>
            <a:off x="4849981" y="2272058"/>
            <a:ext cx="261320" cy="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https://avatars.mds.yandex.net/get-marketpic/932278/market_5GEL9RjzQzTNlUns119prw/ori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052" y="393784"/>
            <a:ext cx="1650534" cy="1280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7" y="-14246"/>
            <a:ext cx="624750" cy="53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5356586" y="578141"/>
            <a:ext cx="3392127" cy="576065"/>
          </a:xfrm>
          <a:prstGeom prst="roundRect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конце дня производственные столы  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39750" y="48351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536777" y="67418"/>
            <a:ext cx="856895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Обработка технологического оборудования и производственных столов</a:t>
            </a:r>
            <a:endParaRPr lang="ru-RU" b="1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510414" y="1547064"/>
            <a:ext cx="360000" cy="255071"/>
          </a:xfrm>
          <a:prstGeom prst="round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5092299" y="1361332"/>
            <a:ext cx="3841345" cy="540000"/>
          </a:xfrm>
          <a:prstGeom prst="roundRect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itchFamily="34" charset="0"/>
                <a:cs typeface="Arial" pitchFamily="34" charset="0"/>
              </a:rPr>
              <a:t>моют с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моющими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и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дезинфицирующими средствами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 стрелкой 5"/>
          <p:cNvCxnSpPr>
            <a:stCxn id="29" idx="3"/>
          </p:cNvCxnSpPr>
          <p:nvPr/>
        </p:nvCxnSpPr>
        <p:spPr>
          <a:xfrm>
            <a:off x="4870414" y="1674600"/>
            <a:ext cx="275814" cy="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Скругленный прямоугольник 54"/>
          <p:cNvSpPr/>
          <p:nvPr/>
        </p:nvSpPr>
        <p:spPr>
          <a:xfrm>
            <a:off x="107504" y="983349"/>
            <a:ext cx="3917324" cy="1288707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Обработка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 технологического оборудования и производственных столов</a:t>
            </a:r>
          </a:p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проводится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ежедневно:</a:t>
            </a:r>
          </a:p>
          <a:p>
            <a:pPr marL="285750" indent="-285750" algn="ctr">
              <a:buFont typeface="Wingdings" pitchFamily="2" charset="2"/>
              <a:buChar char="Ø"/>
            </a:pP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 мере его загрязнения </a:t>
            </a:r>
            <a:endParaRPr lang="ru-RU" sz="1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ctr">
              <a:buFont typeface="Wingdings" pitchFamily="2" charset="2"/>
              <a:buChar char="Ø"/>
            </a:pP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 окончании работы</a:t>
            </a:r>
          </a:p>
        </p:txBody>
      </p:sp>
      <p:pic>
        <p:nvPicPr>
          <p:cNvPr id="36" name="Picture 4" descr="http://upload2.schoolrm.ru/resize_cache/638114/c3bed4c46e3bebf9034448fed65e7b8e/iblock/521/521edcdeca1ea3b3075e3d3badc38953/299e40b4ba7338d5235fa8da5d0e17a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1" y="2366825"/>
            <a:ext cx="4262287" cy="2734241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Скругленный прямоугольник 42"/>
          <p:cNvSpPr/>
          <p:nvPr/>
        </p:nvSpPr>
        <p:spPr>
          <a:xfrm>
            <a:off x="5111301" y="2002058"/>
            <a:ext cx="3816427" cy="540000"/>
          </a:xfrm>
          <a:prstGeom prst="round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itchFamily="34" charset="0"/>
                <a:cs typeface="Arial" pitchFamily="34" charset="0"/>
              </a:rPr>
              <a:t>промывают горячей водой температуры не ниже 45° С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5102695" y="2678092"/>
            <a:ext cx="3859960" cy="540000"/>
          </a:xfrm>
          <a:prstGeom prst="round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itchFamily="34" charset="0"/>
                <a:cs typeface="Arial" pitchFamily="34" charset="0"/>
              </a:rPr>
              <a:t>насухо вытирают сухой, чистой тканью. 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4534279" y="2144523"/>
            <a:ext cx="360000" cy="255071"/>
          </a:xfrm>
          <a:prstGeom prst="round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4534279" y="2805627"/>
            <a:ext cx="360000" cy="255071"/>
          </a:xfrm>
          <a:prstGeom prst="round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7" name="Прямая со стрелкой 56"/>
          <p:cNvCxnSpPr>
            <a:endCxn id="46" idx="1"/>
          </p:cNvCxnSpPr>
          <p:nvPr/>
        </p:nvCxnSpPr>
        <p:spPr>
          <a:xfrm>
            <a:off x="4899400" y="2948092"/>
            <a:ext cx="203295" cy="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Скругленный прямоугольник 57"/>
          <p:cNvSpPr/>
          <p:nvPr/>
        </p:nvSpPr>
        <p:spPr>
          <a:xfrm>
            <a:off x="378691" y="561478"/>
            <a:ext cx="3374949" cy="344076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п.5.14 СанПиН 2.4.5.2409-08 </a:t>
            </a:r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102695" y="4108526"/>
            <a:ext cx="865932" cy="55145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Для столов 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6516216" y="3363838"/>
            <a:ext cx="2388658" cy="1656184"/>
          </a:xfrm>
          <a:prstGeom prst="roundRect">
            <a:avLst/>
          </a:prstGeom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Для моющих и дезинфицирующих средств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для столов выделяют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специальную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промаркированную емкость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205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3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Скругленный прямоугольник 14"/>
          <p:cNvSpPr/>
          <p:nvPr/>
        </p:nvSpPr>
        <p:spPr>
          <a:xfrm>
            <a:off x="460375" y="1141893"/>
            <a:ext cx="2895873" cy="342098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Щетки для мытья посуды  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567290" y="74167"/>
            <a:ext cx="5328000" cy="936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863600" y="37241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1198933" y="11723"/>
            <a:ext cx="747675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/>
              <a:t>Требования </a:t>
            </a:r>
            <a:r>
              <a:rPr lang="ru-RU" b="1" dirty="0" smtClean="0"/>
              <a:t>к обработке ветоши </a:t>
            </a:r>
            <a:r>
              <a:rPr lang="ru-RU" b="1" dirty="0"/>
              <a:t>(щеткам) для мытья посуды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20976" y="4749974"/>
            <a:ext cx="2880000" cy="36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Хранят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в специальной таре</a:t>
            </a:r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6033430" y="1155336"/>
            <a:ext cx="2880000" cy="504000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Ветошь для уборки столов  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695456" y="512614"/>
            <a:ext cx="2364376" cy="509168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п.5.16 СанПиН 2.4.5.2409-08 </a:t>
            </a:r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621056" y="482016"/>
            <a:ext cx="2125136" cy="509168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п.5.3 СанПиН 2.4.5.2409-08 </a:t>
            </a:r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443685" y="1630479"/>
            <a:ext cx="2880000" cy="325627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Очищают 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437644" y="2090413"/>
            <a:ext cx="2880000" cy="90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Замачивают 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горячей воде при температуре не ниже 45°С с добавлением моющих средств</a:t>
            </a: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420976" y="3095607"/>
            <a:ext cx="2880000" cy="648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Дезинфицируют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или кипятят в течение 15 мин.)</a:t>
            </a: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420976" y="3826503"/>
            <a:ext cx="2880000" cy="36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Промывают 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проточной водой</a:t>
            </a: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443685" y="4290067"/>
            <a:ext cx="2880000" cy="36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Просушивают 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6085633" y="4569990"/>
            <a:ext cx="2880000" cy="432000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Хранят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таре для чистой ветоши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6059980" y="4039273"/>
            <a:ext cx="2880000" cy="360000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Просушивают 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6066192" y="2885706"/>
            <a:ext cx="2880000" cy="432000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Дезинфицируют или кипятят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6049121" y="3517273"/>
            <a:ext cx="2880000" cy="360000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Ополаскивают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6042314" y="1865728"/>
            <a:ext cx="2880000" cy="900000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Замачивают 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горячей воде при температуре не ниже 45°С с добавлением моющих средств</a:t>
            </a:r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10076" y="1659336"/>
            <a:ext cx="288000" cy="3240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19975" y="3257607"/>
            <a:ext cx="288000" cy="3240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52598" y="3821738"/>
            <a:ext cx="288000" cy="3240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27254" y="4341990"/>
            <a:ext cx="288000" cy="3240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52598" y="4785990"/>
            <a:ext cx="288000" cy="3240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10076" y="2441728"/>
            <a:ext cx="288000" cy="3240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Скругленный прямоугольник 68"/>
          <p:cNvSpPr/>
          <p:nvPr/>
        </p:nvSpPr>
        <p:spPr>
          <a:xfrm>
            <a:off x="5688112" y="4616975"/>
            <a:ext cx="288000" cy="324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5679719" y="2933607"/>
            <a:ext cx="288000" cy="324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5679719" y="2103302"/>
            <a:ext cx="288000" cy="324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5679719" y="3512362"/>
            <a:ext cx="288000" cy="324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5679719" y="4039273"/>
            <a:ext cx="288000" cy="324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http://bigpo.ru/potra/%D0%97%D0%B0%D0%B4%D0%B0%D1%87%D0%B8+%D1%80%D0%B0%D0%B1%D0%BE%D1%82%D1%8B+%D0%BF%D0%BE+%D0%BE%D1%80%D0%B3%D0%B0%D0%BD%D0%B8%D0%B7%D0%B0%D1%86%D0%B8%D0%B8+%D1%88%D0%BA%D0%BE%D0%BB%D1%8C%D0%BD%D0%BE%D0%B3%D0%BE+%D0%BF%D0%B8%D1%82%D0%B0%D0%BD%D0%B8%D1%8F+5a/552438_html_5b55ef7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855" y="3101706"/>
            <a:ext cx="2223864" cy="1929274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xn--23-6kc5afbf2cgk6cvc.xn--p1ai/assets/images/Vileda_14587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693" y="636800"/>
            <a:ext cx="2151856" cy="2194295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72204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3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Скругленный прямоугольник 14"/>
          <p:cNvSpPr/>
          <p:nvPr/>
        </p:nvSpPr>
        <p:spPr>
          <a:xfrm>
            <a:off x="10076" y="3046489"/>
            <a:ext cx="396740" cy="432048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321" y="4263688"/>
            <a:ext cx="396740" cy="432048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406816" y="3283449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420495" y="4479712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850414" y="469886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3853538" y="52651"/>
            <a:ext cx="220271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Пищевые отходы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585710" y="2792412"/>
            <a:ext cx="2700000" cy="972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емкости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освобождают по мере их заполнения 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(2/3 объема)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275856" y="582451"/>
            <a:ext cx="5641142" cy="594161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Пищевые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отходы 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хранят в емкостях </a:t>
            </a:r>
            <a:r>
              <a:rPr lang="ru-RU" sz="16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 крышками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в специально выделенном месте</a:t>
            </a:r>
          </a:p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659654" y="1991660"/>
            <a:ext cx="2700000" cy="616715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Обработка емкостей для пищевых отходов 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00495" y="4011910"/>
            <a:ext cx="2700000" cy="874012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Arial" pitchFamily="34" charset="0"/>
                <a:cs typeface="Arial" pitchFamily="34" charset="0"/>
              </a:rPr>
              <a:t>промываются раствором моющего средства</a:t>
            </a:r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937052"/>
            <a:ext cx="4490827" cy="3082970"/>
          </a:xfrm>
          <a:prstGeom prst="rect">
            <a:avLst/>
          </a:prstGeom>
          <a:noFill/>
          <a:ln w="4127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Скругленный прямоугольник 32"/>
          <p:cNvSpPr/>
          <p:nvPr/>
        </p:nvSpPr>
        <p:spPr>
          <a:xfrm>
            <a:off x="710893" y="567735"/>
            <a:ext cx="1988899" cy="704025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ДОЛЖНО БЫТЬ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по п.5.20 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СанПиН </a:t>
            </a:r>
            <a:r>
              <a:rPr 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2.4.5.2409-08</a:t>
            </a:r>
          </a:p>
        </p:txBody>
      </p:sp>
      <p:sp>
        <p:nvSpPr>
          <p:cNvPr id="34" name="Стрелка вправо 33"/>
          <p:cNvSpPr/>
          <p:nvPr/>
        </p:nvSpPr>
        <p:spPr>
          <a:xfrm>
            <a:off x="2720501" y="723871"/>
            <a:ext cx="531194" cy="304260"/>
          </a:xfrm>
          <a:prstGeom prst="rightArrow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4211960" y="1279832"/>
            <a:ext cx="4632571" cy="43204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НАРУШЕНИЕ! 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4611795" y="2304888"/>
            <a:ext cx="3832899" cy="650903"/>
          </a:xfrm>
          <a:prstGeom prst="roundRec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Пищевые отходы хранятся 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ведрах без крышек 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7" name="Прямая со стрелкой 36"/>
          <p:cNvCxnSpPr/>
          <p:nvPr/>
        </p:nvCxnSpPr>
        <p:spPr>
          <a:xfrm>
            <a:off x="6549953" y="1696789"/>
            <a:ext cx="0" cy="20021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Стрелка вправо 37"/>
          <p:cNvSpPr/>
          <p:nvPr/>
        </p:nvSpPr>
        <p:spPr>
          <a:xfrm rot="5400000">
            <a:off x="1667346" y="1489350"/>
            <a:ext cx="700359" cy="304260"/>
          </a:xfrm>
          <a:prstGeom prst="rightArrow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 стрелкой 38"/>
          <p:cNvCxnSpPr/>
          <p:nvPr/>
        </p:nvCxnSpPr>
        <p:spPr>
          <a:xfrm>
            <a:off x="1852149" y="3764412"/>
            <a:ext cx="0" cy="24749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15425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1239803" y="31750"/>
            <a:ext cx="703429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Основные требования к организации питания школьников  </a:t>
            </a:r>
            <a:endParaRPr lang="ru-RU" b="1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39750" y="48351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3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http://newbookshop.ru/pictures/10216627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43556"/>
            <a:ext cx="3600400" cy="4158633"/>
          </a:xfrm>
          <a:prstGeom prst="rect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4756952" y="589243"/>
            <a:ext cx="2880000" cy="720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СанПиН 2.4.5.2409-08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073650" y="1419622"/>
            <a:ext cx="4680000" cy="1728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устанавливают санитарно-эпидемиологические требования к организации питания обучающихся в образовательных учреждениях, независимо от ведомственной принадлежности и форм собственности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073650" y="3274191"/>
            <a:ext cx="4680000" cy="1728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являются обязательными для исполнения всеми юридическими лицами, индивидуальными предпринимателями, чья деятельность связана с организацией и (или) обеспечением горячим питанием обучающихся</a:t>
            </a:r>
          </a:p>
        </p:txBody>
      </p:sp>
    </p:spTree>
    <p:extLst>
      <p:ext uri="{BB962C8B-B14F-4D97-AF65-F5344CB8AC3E}">
        <p14:creationId xmlns:p14="http://schemas.microsoft.com/office/powerpoint/2010/main" val="30815560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8219" cy="552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778215" y="419609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3606775" y="50277"/>
            <a:ext cx="27765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Уборочный инвентарь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06208" y="2040655"/>
            <a:ext cx="6233606" cy="864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По окончании уборки,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конце смены весь уборочный инвентарь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должен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промываться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с использованием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моющих и дезинфицирующих средств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просушиваться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храниться в чистом виде</a:t>
            </a:r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53574" y="468858"/>
            <a:ext cx="8710034" cy="792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уборки каждой группы помещений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(сырьевых цехов; горячего и холодного цехов; неохлаждаемых складских помещений; холодильных камер; вспомогательных помещений; санитарных узлов)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выделяют отдельный промаркированный уборочный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инвентарь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49250" y="2958434"/>
            <a:ext cx="6347522" cy="1188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Хранение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уборочного инвентаря </a:t>
            </a:r>
          </a:p>
          <a:p>
            <a:pPr algn="just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либо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отдельное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помещение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 душевым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поддоном и умывальной раковиной с подводкой к ним холодной и горячей воды. </a:t>
            </a:r>
          </a:p>
          <a:p>
            <a:pPr algn="just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либо при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отсутствии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отдельного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помещения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специально отведенном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месте </a:t>
            </a:r>
          </a:p>
        </p:txBody>
      </p:sp>
      <p:cxnSp>
        <p:nvCxnSpPr>
          <p:cNvPr id="37" name="Прямая со стрелкой 36"/>
          <p:cNvCxnSpPr/>
          <p:nvPr/>
        </p:nvCxnSpPr>
        <p:spPr>
          <a:xfrm>
            <a:off x="6549953" y="1696789"/>
            <a:ext cx="0" cy="20021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890668" y="1809857"/>
            <a:ext cx="3781973" cy="2744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" name="Скругленный прямоугольник 35"/>
          <p:cNvSpPr/>
          <p:nvPr/>
        </p:nvSpPr>
        <p:spPr>
          <a:xfrm>
            <a:off x="6409629" y="4332888"/>
            <a:ext cx="2760631" cy="729800"/>
          </a:xfrm>
          <a:prstGeom prst="roundRec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Уборочный инвентарь хранится в моечной кухонной посуды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59317" y="1363314"/>
            <a:ext cx="6128158" cy="592310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Инвентарь для мытья туалетов должен иметь сигнальную (красную)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маркировку!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6512420" y="1364850"/>
            <a:ext cx="2519106" cy="43204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НАРУШЕНИЕ! 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223011" y="4253992"/>
            <a:ext cx="3132000" cy="808696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Хранение уборочного инвентаря в производственных помещениях не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допускается! 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35346" y="4219125"/>
            <a:ext cx="3168000" cy="843563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Инвентарь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для мытья туалетов должен храниться отдельно от другого уборочного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инвентаря!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93946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2" name="Picture 10" descr="https://avatars.mds.yandex.net/get-pdb/1589716/e79779b8-f19d-45c0-ba4d-cf731291ebbc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3111173"/>
            <a:ext cx="1409508" cy="1878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https://avatars.mds.yandex.net/get-pdb/1515288/a61dcbcf-8165-4e79-8a53-d479ad1ed8f8/s1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500" y="469887"/>
            <a:ext cx="1063172" cy="759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08037" cy="603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50413" y="330535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4353037" y="29693"/>
            <a:ext cx="8134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Хлеб </a:t>
            </a:r>
            <a:endParaRPr lang="ru-RU" b="1" dirty="0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285134" y="3045899"/>
            <a:ext cx="4864348" cy="871541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При уборке шкафов хлебные крошки сметают с полок специальными щетками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81436" y="1229782"/>
            <a:ext cx="3157201" cy="774546"/>
          </a:xfrm>
          <a:prstGeom prst="roundRect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Для нарезки хлеба -производственный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стол с маркировкой "X" - хлеб </a:t>
            </a: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3322747" y="4050378"/>
            <a:ext cx="4864348" cy="897635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Не реже 1 раза в неделю тщательно протирают 1%- раствором уксусной кислоты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6" name="Picture 8" descr="http://www.rdoski.ru/DOSKI/shkaf2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190" y="399025"/>
            <a:ext cx="2925189" cy="2524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6310932" y="1684088"/>
            <a:ext cx="2788291" cy="1218395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Ржаной и пшеничный хлеб хранят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раздельно!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295570" y="425475"/>
            <a:ext cx="2819016" cy="1049923"/>
          </a:xfrm>
          <a:prstGeom prst="roundRect">
            <a:avLst/>
          </a:prstGeom>
          <a:ln w="28575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Дверцы в шкафах для хлеба должны иметь отверстия для вентиляции. </a:t>
            </a:r>
          </a:p>
        </p:txBody>
      </p:sp>
      <p:pic>
        <p:nvPicPr>
          <p:cNvPr id="8198" name="Picture 6" descr="https://img11.postila.ru/data/36/0f/44/95/360f4495d5c8631bdb851b63af1d3e3e5dcbe76dfc01546bbf15c575bd97a36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0350" y="493886"/>
            <a:ext cx="1152128" cy="692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Karpova-MV\Desktop\ЛЕКЦИЯ ПО ПИТАНИЯ ДЛЯ ТО\01-10-2018_14-37-11\IMG-20180921-WA000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37" y="2047219"/>
            <a:ext cx="3111575" cy="305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Скругленный прямоугольник 27"/>
          <p:cNvSpPr/>
          <p:nvPr/>
        </p:nvSpPr>
        <p:spPr>
          <a:xfrm>
            <a:off x="163576" y="4279384"/>
            <a:ext cx="3004295" cy="729800"/>
          </a:xfrm>
          <a:prstGeom prst="roundRec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Нарушение: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хранение нарезанного хлеба в производственной раковине 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84241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6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54726" y="2211710"/>
            <a:ext cx="8280920" cy="646238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VIII. Требования к условиям и технологии изготовления кулинарной продукции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s://im0-tub-ru.yandex.net/i?id=9f2aab583274ad3a799d0dcda230572e-l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287" y="3044517"/>
            <a:ext cx="2411911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0.photo.2gis.com/images/branch/37/5207287078903565_257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6" y="3061490"/>
            <a:ext cx="2448000" cy="1631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ous-chef.ru/wp-content/uploads/f4432d58-4f8b-4370-81a2-a8e4008c305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7448" y="2954517"/>
            <a:ext cx="2516889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avatars.mds.yandex.net/get-pdb/163339/931a87f4-0bb7-4889-a167-37bfa0681ec7/s1200?webp=fals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507354"/>
            <a:ext cx="247551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avatars.mds.yandex.net/get-pdb/28866/90276655-6fdc-4f76-9843-42000b67480f/s1200?webp=fals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3719" y="507355"/>
            <a:ext cx="2634206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karamellka.ru/wp-content/uploads/2018/05/salat-bistrij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243" y="489665"/>
            <a:ext cx="2520000" cy="1631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33248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6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2555777" y="7937"/>
            <a:ext cx="34351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ТРЕБОВАНИЯ К МЕНЮ 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3651" y="2518772"/>
            <a:ext cx="9023881" cy="502222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dirty="0"/>
              <a:t>Рекомендуемая форма составления примерного меню и пищевой ценности приготовляемых </a:t>
            </a:r>
            <a:r>
              <a:rPr lang="ru-RU" sz="1600" b="1" dirty="0" smtClean="0"/>
              <a:t>блюд (приложение № 2 </a:t>
            </a:r>
            <a:r>
              <a:rPr lang="ru-RU" sz="1600" b="1" dirty="0"/>
              <a:t>СанПиН 2.4.5.2409-08)</a:t>
            </a:r>
          </a:p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4049038"/>
              </p:ext>
            </p:extLst>
          </p:nvPr>
        </p:nvGraphicFramePr>
        <p:xfrm>
          <a:off x="94889" y="3954127"/>
          <a:ext cx="8964488" cy="110756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53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01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54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11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428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10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4055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101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2248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4703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4703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212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212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45346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32646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N </a:t>
                      </a:r>
                      <a:r>
                        <a:rPr lang="ru-RU" sz="11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рец</a:t>
                      </a:r>
                      <a:r>
                        <a:rPr lang="ru-RU" sz="11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2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Прием пищи, наименование блюда</a:t>
                      </a:r>
                      <a:endParaRPr lang="ru-RU" sz="12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Масса порции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Пищевые вещества</a:t>
                      </a:r>
                      <a:endParaRPr lang="ru-RU" sz="12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(г)</a:t>
                      </a:r>
                      <a:endParaRPr lang="ru-RU" sz="12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Энергетическая</a:t>
                      </a:r>
                      <a:endParaRPr lang="ru-RU" sz="1200" b="1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ценность</a:t>
                      </a:r>
                      <a:endParaRPr lang="ru-RU" sz="1200" b="1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(ккал)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Витамины (мг)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Минеральные вещества (мг)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Б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Ж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У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В_1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С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А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Е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Са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Р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Mg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Fe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539552" y="3036940"/>
            <a:ext cx="57606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День: понедельник</a:t>
            </a:r>
          </a:p>
          <a:p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Неделя: первая</a:t>
            </a:r>
          </a:p>
          <a:p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Сезон: осенне-зимний</a:t>
            </a:r>
          </a:p>
          <a:p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Возрастная категория: 12 лет и старше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859376" y="1014532"/>
            <a:ext cx="7200000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юридическим лицом или индивидуальным предпринимателем, обеспечивающим питание в образовательном учреждении </a:t>
            </a:r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(п.6.5. </a:t>
            </a:r>
            <a:r>
              <a:rPr lang="ru-RU" sz="1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СанПиН </a:t>
            </a:r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2.4.5.2409-08)</a:t>
            </a:r>
            <a:endParaRPr lang="ru-RU" sz="1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47532" y="1673627"/>
            <a:ext cx="7200000" cy="7386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учетом сезонности, необходимого количества основных пищевых веществ и требуемой калорийности суточного рациона, дифференцированного по возрастным группам обучающихся (7 - 11 и 12 - 18 лет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(п.6.6. </a:t>
            </a:r>
            <a:r>
              <a:rPr lang="ru-RU" sz="1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СанПиН 2.4.5.2409-08</a:t>
            </a:r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1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5495" y="609532"/>
            <a:ext cx="1512169" cy="181820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Примерное меню разрабатывается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893897" y="552499"/>
            <a:ext cx="7200000" cy="270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Arial" pitchFamily="34" charset="0"/>
                <a:cs typeface="Arial" pitchFamily="34" charset="0"/>
              </a:rPr>
              <a:t>на период не менее двух недель (10 - 14 дней) (</a:t>
            </a:r>
            <a:r>
              <a:rPr lang="ru-RU" sz="1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П.6.4. СанПиН 2.4.5.2409-08)</a:t>
            </a:r>
          </a:p>
        </p:txBody>
      </p:sp>
      <p:cxnSp>
        <p:nvCxnSpPr>
          <p:cNvPr id="17" name="Прямая соединительная линия 16"/>
          <p:cNvCxnSpPr>
            <a:endCxn id="15" idx="1"/>
          </p:cNvCxnSpPr>
          <p:nvPr/>
        </p:nvCxnSpPr>
        <p:spPr>
          <a:xfrm flipV="1">
            <a:off x="1547664" y="687499"/>
            <a:ext cx="346233" cy="19203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547664" y="1419622"/>
            <a:ext cx="311712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endCxn id="10" idx="1"/>
          </p:cNvCxnSpPr>
          <p:nvPr/>
        </p:nvCxnSpPr>
        <p:spPr>
          <a:xfrm>
            <a:off x="1501299" y="1836227"/>
            <a:ext cx="346233" cy="20673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55310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6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55646" y="483518"/>
            <a:ext cx="3624338" cy="234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i="0" u="none" strike="noStrike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Дл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я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сырых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продуктов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продуктов, прошедших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технологическую обработку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НЕОБХОДИМО ИСПОЛЬЗОВАТЬ 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разное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механическое 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оборудование и инвентарь</a:t>
            </a:r>
            <a:r>
              <a:rPr 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промаркированный по назначению</a:t>
            </a:r>
          </a:p>
          <a:p>
            <a:pPr algn="ctr"/>
            <a:endParaRPr lang="ru-RU" sz="1600" b="1" i="0" u="none" strike="noStrike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9613" y="3252020"/>
            <a:ext cx="9000000" cy="612000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0" u="none" strike="noStrike" baseline="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Использование одного механического оборудования </a:t>
            </a:r>
            <a:r>
              <a:rPr lang="ru-RU" sz="14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(мясорубки,</a:t>
            </a:r>
            <a:r>
              <a:rPr lang="ru-RU" sz="1400" b="1" i="0" u="none" strike="noStrik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протирочных машин и т.п.) </a:t>
            </a:r>
            <a:r>
              <a:rPr lang="ru-RU" sz="1400" b="1" i="0" u="none" strike="noStrike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для обработки разных видов продуктов </a:t>
            </a:r>
            <a:r>
              <a:rPr lang="ru-RU" sz="1400" b="1" i="0" u="none" strike="noStrik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(сырья и продуктов, прошедших тепловую обработку) </a:t>
            </a:r>
          </a:p>
          <a:p>
            <a:pPr algn="ctr"/>
            <a:r>
              <a:rPr lang="ru-RU" sz="1000" b="1" i="0" u="none" strike="noStrik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(п.8.6. СанПиН 2.4.5.2409-08)</a:t>
            </a:r>
            <a:endParaRPr lang="ru-RU" sz="1000" b="1" i="0" u="none" strike="noStrike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195736" y="2905172"/>
            <a:ext cx="4396072" cy="28800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 ДОПУСКАЕТСЯ</a:t>
            </a:r>
            <a:endParaRPr lang="ru-RU" sz="1600" b="1" i="0" u="none" strike="noStrike" baseline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3923" y="4377962"/>
            <a:ext cx="9000000" cy="684000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Использование </a:t>
            </a:r>
            <a:r>
              <a:rPr lang="ru-RU" sz="1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для </a:t>
            </a:r>
            <a:r>
              <a:rPr lang="ru-RU" sz="14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обработки сырой продукции 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(неочищенные овощи, мяса, рыбы и 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т.п.) 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полуфабрикатов </a:t>
            </a:r>
            <a:r>
              <a:rPr lang="ru-RU" sz="1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моечных </a:t>
            </a:r>
            <a:r>
              <a:rPr lang="ru-RU" sz="1400" b="1" i="0" u="none" strike="noStrike" baseline="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ванн для мытья кухонной и столовой посуды</a:t>
            </a:r>
            <a:r>
              <a:rPr lang="ru-RU" sz="14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оборотной тары, раковины </a:t>
            </a:r>
            <a:r>
              <a:rPr lang="ru-RU" sz="1400" b="1" i="0" u="none" strike="noStrike" baseline="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для мытья </a:t>
            </a:r>
            <a:r>
              <a:rPr lang="ru-RU" sz="1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рук </a:t>
            </a:r>
            <a:r>
              <a:rPr lang="ru-RU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(п.8.6. СанПиН 2.4.5.2409-08)</a:t>
            </a:r>
            <a:endParaRPr lang="ru-RU" sz="1000" b="1" i="0" u="none" strike="noStrike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2000" y="3917997"/>
            <a:ext cx="9000000" cy="432000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0" u="none" strike="noStrike" baseline="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Использование  оборудование,</a:t>
            </a:r>
            <a:r>
              <a:rPr lang="ru-RU" sz="1400" b="1" i="0" u="none" strike="noStrike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моечных ванн и инвентаря не по назначению </a:t>
            </a:r>
          </a:p>
          <a:p>
            <a:pPr algn="ctr"/>
            <a:r>
              <a:rPr lang="ru-RU" sz="1000" b="1" i="0" u="none" strike="noStrik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(п.8.6. СанПиН 2.4.5.2409-08)</a:t>
            </a:r>
            <a:endParaRPr lang="ru-RU" sz="1000" b="1" i="0" u="none" strike="noStrike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6"/>
          <p:cNvSpPr txBox="1">
            <a:spLocks noChangeArrowheads="1"/>
          </p:cNvSpPr>
          <p:nvPr/>
        </p:nvSpPr>
        <p:spPr bwMode="auto">
          <a:xfrm>
            <a:off x="850414" y="7937"/>
            <a:ext cx="797005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Требования к условиям и технологии изготовления кулинарной продукции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518081"/>
              </p:ext>
            </p:extLst>
          </p:nvPr>
        </p:nvGraphicFramePr>
        <p:xfrm>
          <a:off x="4067944" y="1203598"/>
          <a:ext cx="4752528" cy="152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5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97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52373">
                <a:tc>
                  <a:txBody>
                    <a:bodyPr/>
                    <a:lstStyle/>
                    <a:p>
                      <a:pPr marL="0"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«СМ»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Сырое мясо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«ВР»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Вареная рыба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373">
                <a:tc>
                  <a:txBody>
                    <a:bodyPr/>
                    <a:lstStyle/>
                    <a:p>
                      <a:pPr marL="0"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«СК»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Сырые куры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«ВО»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Вареные овощи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373">
                <a:tc>
                  <a:txBody>
                    <a:bodyPr/>
                    <a:lstStyle/>
                    <a:p>
                      <a:pPr marL="0"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«СР»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Сырая рыба 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«Г»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Гастрономия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373">
                <a:tc>
                  <a:txBody>
                    <a:bodyPr/>
                    <a:lstStyle/>
                    <a:p>
                      <a:pPr marL="0"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«СО»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Сырые овощи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«З»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Зелень 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373">
                <a:tc>
                  <a:txBody>
                    <a:bodyPr/>
                    <a:lstStyle/>
                    <a:p>
                      <a:pPr marL="0"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«ВМ»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Вареное мясо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«Х»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Хлеб 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9" name="Прямоугольник 18"/>
          <p:cNvSpPr/>
          <p:nvPr/>
        </p:nvSpPr>
        <p:spPr>
          <a:xfrm>
            <a:off x="155575" y="1275606"/>
            <a:ext cx="744017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4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067944" y="561601"/>
            <a:ext cx="4752528" cy="553861"/>
          </a:xfrm>
          <a:prstGeom prst="roundRect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Маркировка производственных столов и разделочных досок, ножей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54369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tatarcha.net/upload/resize_cache/iblock/08b/800_600_1eed36f7ba870752e6680f07ac4948949/08be181351f06d321f9382f73ac6bd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389" y="2859782"/>
            <a:ext cx="2060261" cy="1758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6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50414" y="306292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2555777" y="7937"/>
            <a:ext cx="34351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/>
              <a:t>Обработка </a:t>
            </a:r>
            <a:r>
              <a:rPr lang="ru-RU" b="1" dirty="0" smtClean="0"/>
              <a:t>мяса</a:t>
            </a:r>
            <a:endParaRPr lang="ru-RU" b="1" dirty="0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078288" y="377269"/>
            <a:ext cx="5863326" cy="360000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Мясо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дефростируют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двумя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способами: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Picture 4" descr="http://steaklovers.menu/travel/~m/ckeditor/view/articles/54cdf510d191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10" y="490463"/>
            <a:ext cx="2495859" cy="175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3020971" y="1779662"/>
            <a:ext cx="5940000" cy="468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Допускается размораживание мяса в СВЧ-печах (установках) по указанным в их паспортах режимам.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271650" y="2980335"/>
            <a:ext cx="6789353" cy="1517184"/>
          </a:xfrm>
          <a:prstGeom prst="round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Мясо в тушах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половинах и четвертинах перед обвалкой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тщательно зачищают, срезают клейма, удаляют сгустки крови, затем промывают проточной водой при помощи щетки.</a:t>
            </a:r>
            <a:b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окончании работы щетки очищают, промывают горячими растворами моющих средств при температуре 45-50°С, ополаскивают, замачивают в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дезрастворе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10-15 мин, ополаскивают проточной водой и просушивают.</a:t>
            </a:r>
            <a:endParaRPr lang="ru-RU" sz="1400" b="1" i="0" u="none" strike="noStrike" baseline="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937359" y="946864"/>
            <a:ext cx="3072592" cy="756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Медленное размораживание проводится в дефростере при температуре от 0 до + 6°С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150879" y="946864"/>
            <a:ext cx="2867197" cy="72008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при отсутствии дефростера - в мясном цехе на производственных столах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11650" y="2346584"/>
            <a:ext cx="4320000" cy="539028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Мясо в воде или около плиты не размораживают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741003" y="2343410"/>
            <a:ext cx="4320000" cy="54000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Повторное замораживание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дефростированного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мяса не допускается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02494" y="4574178"/>
            <a:ext cx="7800801" cy="504000"/>
          </a:xfrm>
          <a:prstGeom prst="roundRect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Мясной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фарш хранят не более 12 ч при температуре от + 2 до + 4°С. </a:t>
            </a:r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отсутствии холода хранение фарша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запрещается!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355976" y="2346584"/>
            <a:ext cx="504056" cy="5671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4141072" y="737269"/>
            <a:ext cx="310853" cy="209595"/>
          </a:xfrm>
          <a:prstGeom prst="downArrow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Стрелка вниз 21"/>
          <p:cNvSpPr/>
          <p:nvPr/>
        </p:nvSpPr>
        <p:spPr>
          <a:xfrm>
            <a:off x="7276461" y="739834"/>
            <a:ext cx="310853" cy="209595"/>
          </a:xfrm>
          <a:prstGeom prst="downArrow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658" y="4574178"/>
            <a:ext cx="968763" cy="545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70401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6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2555777" y="7937"/>
            <a:ext cx="34351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Обработка сырой птицы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201324" y="2653402"/>
            <a:ext cx="5800058" cy="864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П.4.10, П.8.9 СанПиН 2.4.5.2409- 08:</a:t>
            </a:r>
          </a:p>
          <a:p>
            <a:pPr algn="ctr"/>
            <a:r>
              <a:rPr lang="ru-RU" sz="1400" b="1" dirty="0">
                <a:latin typeface="Arial" pitchFamily="34" charset="0"/>
                <a:cs typeface="Arial" pitchFamily="34" charset="0"/>
              </a:rPr>
              <a:t>Для обработки сырой птицы выделяют отдельные столы, разделочный и производственный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инвентарь с маркировкой «СК» – сырые куры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s://www.ranchoplus.com/wp-content/uploads/2018/02/whole-broiler-chicke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55526"/>
            <a:ext cx="2045326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023157" y="1014532"/>
            <a:ext cx="6984776" cy="112517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Сальмонеллез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 – это инфекционное заболевание пищеварительной системы, возникающее в результате заражения бактериями рода </a:t>
            </a:r>
            <a:r>
              <a:rPr lang="ru-RU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Salmonella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, сопровождающееся выраженной интоксикацией и дегидратацией, иногда протекающее по типу тифа, либо с септицемией. </a:t>
            </a:r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Наиболее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опасными в плане сальмонеллеза являются термически плохо обработанные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яйца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, молочные и мясные продукты.</a:t>
            </a:r>
            <a:b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051720" y="472249"/>
            <a:ext cx="6984776" cy="473901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Мясо птицы может быть заражено опасными бактериями – сальмонеллы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41382" y="2219824"/>
            <a:ext cx="5760000" cy="36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Запрещается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принимать непотрошеную птицу</a:t>
            </a:r>
          </a:p>
          <a:p>
            <a:pPr algn="ctr"/>
            <a:endParaRPr lang="ru-RU" sz="1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237959" y="3579862"/>
            <a:ext cx="5760000" cy="936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П.8.8. СанПиН 2.4.5.2409-08, П.8.9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СП </a:t>
            </a:r>
            <a:r>
              <a:rPr lang="ru-RU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2.3.6.1079-01:</a:t>
            </a:r>
            <a:endParaRPr lang="ru-RU" sz="1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Тушки птицы размораживают на воздухе, </a:t>
            </a:r>
          </a:p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затем промывают проточной водой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укладывают разрезом вниз для стекания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воды 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39482" y="2578279"/>
            <a:ext cx="2252206" cy="1872474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Правила работы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мясом сырой птицы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школьной столовой  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2411761" y="2434106"/>
            <a:ext cx="826198" cy="36041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2411761" y="3147814"/>
            <a:ext cx="765535" cy="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2391688" y="3907584"/>
            <a:ext cx="857270" cy="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Скругленный прямоугольник 36"/>
          <p:cNvSpPr/>
          <p:nvPr/>
        </p:nvSpPr>
        <p:spPr>
          <a:xfrm>
            <a:off x="3251269" y="4587974"/>
            <a:ext cx="5760000" cy="36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Запрещается повторное замораживание 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 smtClean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8" name="Прямая со стрелкой 37"/>
          <p:cNvCxnSpPr>
            <a:endCxn id="37" idx="1"/>
          </p:cNvCxnSpPr>
          <p:nvPr/>
        </p:nvCxnSpPr>
        <p:spPr>
          <a:xfrm>
            <a:off x="2411761" y="4155806"/>
            <a:ext cx="839508" cy="612168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13352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hop.samberi.com/upload/iblock/8c0/8c087099814492b33ff75573e6492f3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53" y="387623"/>
            <a:ext cx="1952362" cy="1299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2555777" y="7937"/>
            <a:ext cx="34351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Обработка сырых яиц 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835416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79912" y="414225"/>
            <a:ext cx="5040000" cy="432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Отдельное помещение </a:t>
            </a: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промаркированных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ваннах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03889" y="1585445"/>
            <a:ext cx="4765047" cy="475662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Яйца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полностью погружаются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растворы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3</a:t>
            </a:r>
            <a:r>
              <a:rPr lang="en-US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этапа 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00113" y="2173013"/>
            <a:ext cx="360000" cy="3600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460375" y="2370920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4" name="Скругленный прямоугольник 23"/>
          <p:cNvSpPr/>
          <p:nvPr/>
        </p:nvSpPr>
        <p:spPr>
          <a:xfrm>
            <a:off x="678487" y="2137013"/>
            <a:ext cx="4140000" cy="432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обработка в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1-2%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теплом растворе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кальцинированной соды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24763" y="2839806"/>
            <a:ext cx="360000" cy="3600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54953" y="3705894"/>
            <a:ext cx="360000" cy="3600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>
            <a:off x="474889" y="3039742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416046" y="3901905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30" name="Скругленный прямоугольник 29"/>
          <p:cNvSpPr/>
          <p:nvPr/>
        </p:nvSpPr>
        <p:spPr>
          <a:xfrm>
            <a:off x="678487" y="2643758"/>
            <a:ext cx="4140000" cy="648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обработка в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0,5% растворе хлорамина или других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разрешенных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дезинфицирующих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средств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60487" y="3363894"/>
            <a:ext cx="4176000" cy="1044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ополаскивание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проточной водой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 течение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менее 5 минут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 последующим выкладыванием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чистую </a:t>
            </a: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промаркированную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посуду  </a:t>
            </a:r>
          </a:p>
          <a:p>
            <a:pPr algn="ctr"/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"яйцо чистое"</a:t>
            </a:r>
          </a:p>
          <a:p>
            <a:pPr algn="ctr"/>
            <a:endParaRPr lang="ru-RU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0" y="0"/>
            <a:ext cx="651306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Скругленный прямоугольник 31"/>
          <p:cNvSpPr/>
          <p:nvPr/>
        </p:nvSpPr>
        <p:spPr>
          <a:xfrm>
            <a:off x="3779352" y="1105416"/>
            <a:ext cx="5040560" cy="432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Специально отведенное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 мясо-рыбного цеха</a:t>
            </a: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промаркированных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емкостях</a:t>
            </a:r>
            <a:endParaRPr lang="ru-RU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2040942" y="586629"/>
            <a:ext cx="1332142" cy="62872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Место обработки </a:t>
            </a:r>
          </a:p>
        </p:txBody>
      </p:sp>
      <p:cxnSp>
        <p:nvCxnSpPr>
          <p:cNvPr id="34" name="Прямая со стрелкой 33"/>
          <p:cNvCxnSpPr/>
          <p:nvPr/>
        </p:nvCxnSpPr>
        <p:spPr>
          <a:xfrm flipV="1">
            <a:off x="3345781" y="525644"/>
            <a:ext cx="460873" cy="330307"/>
          </a:xfrm>
          <a:prstGeom prst="straightConnector1">
            <a:avLst/>
          </a:prstGeom>
          <a:ln w="190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33" idx="3"/>
            <a:endCxn id="32" idx="1"/>
          </p:cNvCxnSpPr>
          <p:nvPr/>
        </p:nvCxnSpPr>
        <p:spPr>
          <a:xfrm>
            <a:off x="3373084" y="900993"/>
            <a:ext cx="406268" cy="420423"/>
          </a:xfrm>
          <a:prstGeom prst="straightConnector1">
            <a:avLst/>
          </a:prstGeom>
          <a:ln w="190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Скругленный прямоугольник 10"/>
          <p:cNvSpPr/>
          <p:nvPr/>
        </p:nvSpPr>
        <p:spPr>
          <a:xfrm>
            <a:off x="5073727" y="3676616"/>
            <a:ext cx="3960000" cy="684000"/>
          </a:xfrm>
          <a:prstGeom prst="roundRec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Хранение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необработанных яиц в кассетах, коробах в производственных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цехах!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64960" y="1687029"/>
            <a:ext cx="3510624" cy="43204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 допускается!</a:t>
            </a:r>
            <a:endParaRPr lang="ru-RU" dirty="0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5040272" y="2196052"/>
            <a:ext cx="3960000" cy="1368000"/>
          </a:xfrm>
          <a:prstGeom prst="roundRec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Принимать в школьную столовую:</a:t>
            </a: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Яйца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 мясо водоплавающих птиц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Яйца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 загрязненной скорлупой, с насечкой, "тек", "бой", а также яйца из хозяйств, неблагополучных по сальмонеллезам.</a:t>
            </a:r>
            <a:endParaRPr lang="ru-RU" sz="1400" b="1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ctr"/>
            <a:endParaRPr lang="ru-RU" sz="1400" b="1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ctr"/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73545" y="4499749"/>
            <a:ext cx="8102039" cy="576000"/>
          </a:xfrm>
          <a:prstGeom prst="roundRect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После обработки яиц, перед их разбивкой,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работник, проводивший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обработку,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должен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надеть чистую санитарную одежду, вымыть руки с мылом и продезинфицировать их раствором разрешенного дезинфицирующего средства.</a:t>
            </a:r>
          </a:p>
        </p:txBody>
      </p:sp>
    </p:spTree>
    <p:extLst>
      <p:ext uri="{BB962C8B-B14F-4D97-AF65-F5344CB8AC3E}">
        <p14:creationId xmlns:p14="http://schemas.microsoft.com/office/powerpoint/2010/main" val="24716325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2" descr="https://eda-land.ru/images/article/orig/2018/10/gotovim-file-mintaya-v-duhovke-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39" y="434732"/>
            <a:ext cx="2466289" cy="1776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2555777" y="7937"/>
            <a:ext cx="34351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Обработка рыбы</a:t>
            </a:r>
            <a:endParaRPr lang="ru-RU" b="1" dirty="0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95937" y="434732"/>
            <a:ext cx="5063440" cy="1620000"/>
          </a:xfrm>
          <a:prstGeom prst="roundRect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Мясо-рыбный цех: 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производственных столах с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маркировкой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СР" - сырая рыба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Используется: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разделочный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инвентарь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(разделочные доски и ножи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с маркировкой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"СР" - сырая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рыба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кухонная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посуда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 маркировкой "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СР" - сырая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рыба</a:t>
            </a:r>
            <a:r>
              <a:rPr lang="ru-RU" sz="1400" dirty="0" smtClean="0">
                <a:solidFill>
                  <a:srgbClr val="FF0000"/>
                </a:solidFill>
              </a:rPr>
              <a:t> 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0027" y="2146902"/>
            <a:ext cx="4864125" cy="972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П.8.10 СанПиН 2.4.5.2409-08:</a:t>
            </a: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Рыбу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размораживают на производственных столах или в воде при температуре не выше +12°С, с добавлением соли из расчета 7 - 10 г на 1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73080" y="3219822"/>
            <a:ext cx="4830895" cy="54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Не рекомендуется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дефростировать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в воде рыбу осетровых пород и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филе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2342567" y="728513"/>
            <a:ext cx="1332142" cy="628727"/>
          </a:xfrm>
          <a:prstGeom prst="roundRect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Место обработки </a:t>
            </a:r>
          </a:p>
        </p:txBody>
      </p:sp>
      <p:cxnSp>
        <p:nvCxnSpPr>
          <p:cNvPr id="35" name="Прямая со стрелкой 34"/>
          <p:cNvCxnSpPr>
            <a:stCxn id="33" idx="3"/>
          </p:cNvCxnSpPr>
          <p:nvPr/>
        </p:nvCxnSpPr>
        <p:spPr>
          <a:xfrm flipV="1">
            <a:off x="3674709" y="1042876"/>
            <a:ext cx="321227" cy="1"/>
          </a:xfrm>
          <a:prstGeom prst="straightConnector1">
            <a:avLst/>
          </a:prstGeom>
          <a:ln w="190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0" y="0"/>
            <a:ext cx="651306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https://konspekta.net/studopedianet/baza7/1538388340393.files/image0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361" y="3075805"/>
            <a:ext cx="3935092" cy="1959547"/>
          </a:xfrm>
          <a:prstGeom prst="rect">
            <a:avLst/>
          </a:prstGeom>
          <a:noFill/>
          <a:ln w="28575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Скругленный прямоугольник 36"/>
          <p:cNvSpPr/>
          <p:nvPr/>
        </p:nvSpPr>
        <p:spPr>
          <a:xfrm>
            <a:off x="83257" y="3853622"/>
            <a:ext cx="4830895" cy="1181730"/>
          </a:xfrm>
          <a:prstGeom prst="round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Рыба не подлежит вторичному замораживанию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После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первичной обработки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направляется  на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тепловую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обработку 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Хранение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дефростированной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продукции не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допускается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991361" y="2146902"/>
            <a:ext cx="4104482" cy="864096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Нарушение п.4.10 СанПиН 2.4.5.2409-08: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для сырой рыбы используется кухонная посуда с маркировкой «МВ» – мясо вареное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444208" y="4743589"/>
            <a:ext cx="1296144" cy="2917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979341" y="4639308"/>
            <a:ext cx="432048" cy="3960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 flipH="1">
            <a:off x="7308304" y="2769718"/>
            <a:ext cx="432048" cy="2119752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59236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25" y="1820717"/>
            <a:ext cx="1465346" cy="1184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7" y="4263518"/>
            <a:ext cx="1758739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462" y="-1032"/>
            <a:ext cx="682874" cy="582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33385" y="368300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3099256" y="-1032"/>
            <a:ext cx="36772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Обработка овощей и фруктов 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642161" y="3075806"/>
            <a:ext cx="6444000" cy="504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Овощи чистят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непосредственно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перед варкой и варят в подсоленной воде (кроме свеклы)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1868994" y="4445570"/>
            <a:ext cx="7224260" cy="608506"/>
          </a:xfrm>
          <a:prstGeom prst="round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Фрукты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включая цитрусовые,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промывают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 условиях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цеха первичной обработки овощей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(овощного цеха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), а  затем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вторично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промывают в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условиях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холодного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цеха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 моечных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ваннах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п.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8.13 СанПиН 2.4.5.2409-08)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2611908" y="474532"/>
            <a:ext cx="6444000" cy="1080000"/>
          </a:xfrm>
          <a:prstGeom prst="roundRect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algn="just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- сортировка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удаление посторонних примесей, загнивших и побитых овощей 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мытье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удаление с поверхности овощей остатков земли и песка, чистка щеткой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очистка </a:t>
            </a:r>
            <a:endParaRPr lang="ru-RU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2671601" y="3656569"/>
            <a:ext cx="6430441" cy="713779"/>
          </a:xfrm>
          <a:prstGeom prst="roundRect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Очищенные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картофель, корнеплоды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 другие овощи во избежание их потемнения и высушивания рекомендуется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хранить в холодной воде не более 2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часов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(п.8.18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СанПиН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2.4.5.2409-08)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632236" y="2213290"/>
            <a:ext cx="6444000" cy="792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itchFamily="34" charset="0"/>
                <a:cs typeface="Arial" pitchFamily="34" charset="0"/>
              </a:rPr>
              <a:t>Очищенные овощи повторно промывают в проточной питьевой воде не менее 5 минут небольшими партиями, с использованием дуршлагов,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сеток 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2611907" y="1635646"/>
            <a:ext cx="6444000" cy="468000"/>
          </a:xfrm>
          <a:prstGeom prst="roundRect">
            <a:avLst/>
          </a:prstGeom>
          <a:ln w="28575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При обработке белокочанной капусты необходимо обязательно удалить 3-4 наружных листа.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48305" y="3522420"/>
            <a:ext cx="1980000" cy="720048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solidFill>
                <a:srgbClr val="FF0000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Вторичная обработка овощей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63998" y="581419"/>
            <a:ext cx="1980000" cy="720000"/>
          </a:xfrm>
          <a:prstGeom prst="roundRect">
            <a:avLst/>
          </a:prstGeom>
          <a:ln w="28575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solidFill>
                <a:srgbClr val="FF0000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Первичная обработка овощей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2251899" y="810350"/>
            <a:ext cx="368645" cy="262137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V="1">
            <a:off x="2150088" y="3381802"/>
            <a:ext cx="498993" cy="396008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2143168" y="4156006"/>
            <a:ext cx="528433" cy="0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Скругленный прямоугольник 34"/>
          <p:cNvSpPr/>
          <p:nvPr/>
        </p:nvSpPr>
        <p:spPr>
          <a:xfrm>
            <a:off x="33339" y="2806672"/>
            <a:ext cx="2470006" cy="53826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допускается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замачивание в холодной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воде </a:t>
            </a:r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более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часов !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93866" y="1419622"/>
            <a:ext cx="2402603" cy="5760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допускается предварительная заготовка очищенного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картофеля !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>
            <a:off x="2240208" y="1256114"/>
            <a:ext cx="392028" cy="568227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1986671" y="2806672"/>
            <a:ext cx="625236" cy="715748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26602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6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54726" y="2211710"/>
            <a:ext cx="8280920" cy="646238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V.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Требования к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санитарному состоянию и содержанию помещений и мытью посуды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s://tvernews.ru/uploads/bZUcLV7jl77e3sCbmsvNi5XYvox7J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01072"/>
            <a:ext cx="3081170" cy="1577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624" y="2996764"/>
            <a:ext cx="2937154" cy="19442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0072" y="415222"/>
            <a:ext cx="2952328" cy="1671964"/>
          </a:xfrm>
          <a:prstGeom prst="rect">
            <a:avLst/>
          </a:prstGeom>
        </p:spPr>
      </p:pic>
      <p:pic>
        <p:nvPicPr>
          <p:cNvPr id="1036" name="Picture 12" descr="http://biologik.ru/wp-content/uploads/2015/01/24387341_html_3701402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383" y="2961798"/>
            <a:ext cx="2965017" cy="197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04002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tenkei.ru/wp-content/uploads/2018/03/xDepositphotos_130687290_m-2015.jpg.pagespeed.ic._Ts1qamqa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09" y="542540"/>
            <a:ext cx="1800200" cy="1085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6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2555777" y="7937"/>
            <a:ext cx="34351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Обработка круп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835695" y="555527"/>
            <a:ext cx="5633514" cy="565572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использованием крупы промывают проточной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водой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262723" y="2713132"/>
            <a:ext cx="6480720" cy="549062"/>
          </a:xfrm>
          <a:prstGeom prst="roundRect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Использование кухонной посуды </a:t>
            </a:r>
          </a:p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 маркировкой «крупы»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80" name="Picture 8" descr="https://www.pngarts.com/files/3/White-Rice-Free-PNG-Imag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6114" y="534264"/>
            <a:ext cx="1869428" cy="1557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низ 4"/>
          <p:cNvSpPr/>
          <p:nvPr/>
        </p:nvSpPr>
        <p:spPr>
          <a:xfrm>
            <a:off x="4283816" y="1129009"/>
            <a:ext cx="526911" cy="1528825"/>
          </a:xfrm>
          <a:prstGeom prst="downArrow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57674" y="3867894"/>
            <a:ext cx="7784033" cy="720080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Крупа, мука, сухофрукты и другие продукты, загрязненные различными примесями или зараженные амбарными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вредителями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835695" y="3372888"/>
            <a:ext cx="5334777" cy="36004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 ДОПУСКАЕТСЯ!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2" name="Picture 4" descr="https://static.1000.menu/img/content/15934/grechnevaya-kasha-s-myasom-v-multivarke_1461308789_fe_6_max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5775" y="1184574"/>
            <a:ext cx="2182820" cy="1393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varimparim.ru/uploads/image/rezepty/zarubegnaya/sushi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4574" y="1177781"/>
            <a:ext cx="2184194" cy="138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52133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https://ru.all.biz/img/ru/catalog/1227749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1004"/>
            <a:ext cx="2093474" cy="1660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931790"/>
            <a:ext cx="2016224" cy="1710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https://g3.delphi.lv/images/pix/900x471/xepHmMt9lwk/file42669568_7accda2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796" y="2851335"/>
            <a:ext cx="3746660" cy="1791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6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1888589" y="11326"/>
            <a:ext cx="572753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Обработка консервированных продуктов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998568" y="629272"/>
            <a:ext cx="6461864" cy="1219326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 использованием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ндивидуальная упаковка</a:t>
            </a:r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консервированных продуктов: 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Промывается проточной водой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Протирается ветошью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82" name="Picture 10" descr="http://mspros.ru/old_images/images/16015_larg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19" y="3147948"/>
            <a:ext cx="2275017" cy="1604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2102120" y="2031690"/>
            <a:ext cx="5038292" cy="36004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 ДОПУСКАЕТСЯ!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0090" y="2474648"/>
            <a:ext cx="8904397" cy="541497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Консервы с нарушением герметичности банок,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бомбажные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, "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хлопуши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", банки с ржавчиной, деформированные, без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этикеток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79611" y="4516972"/>
            <a:ext cx="2347525" cy="55612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«Бомбаж» </a:t>
            </a:r>
            <a:r>
              <a:rPr lang="ru-RU" sz="12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вздутие банки с двух сторон, не исчезает при нажатии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655360" y="4482863"/>
            <a:ext cx="4047078" cy="604577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i="0" u="none" strike="noStrike" baseline="0" dirty="0" smtClean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«</a:t>
            </a:r>
            <a:r>
              <a:rPr lang="ru-RU" sz="1200" b="1" i="0" u="none" strike="noStrike" baseline="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Хлопуша</a:t>
            </a:r>
            <a:r>
              <a:rPr lang="ru-RU" sz="12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» </a:t>
            </a:r>
            <a:r>
              <a:rPr lang="ru-RU" sz="12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12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вздутие</a:t>
            </a:r>
            <a:r>
              <a:rPr lang="ru-RU" sz="12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крышки или донышка банки. При нажатии вздутие крышки исчезает, но вздувается (с хлопком)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донышко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787613" y="4534903"/>
            <a:ext cx="2264868" cy="538189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Деформированные консервные банки 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0090" y="4516056"/>
            <a:ext cx="2527152" cy="538189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«Бомбаж» </a:t>
            </a:r>
            <a:r>
              <a:rPr lang="ru-RU" sz="12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вздутие банки с двух сторон</a:t>
            </a:r>
          </a:p>
        </p:txBody>
      </p:sp>
    </p:spTree>
    <p:extLst>
      <p:ext uri="{BB962C8B-B14F-4D97-AF65-F5344CB8AC3E}">
        <p14:creationId xmlns:p14="http://schemas.microsoft.com/office/powerpoint/2010/main" val="23090233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ikifit.ru/wp-content/uploads/2014/06/H81A058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134798"/>
            <a:ext cx="1656184" cy="1008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2555777" y="7937"/>
            <a:ext cx="34351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Приготовление блюд из яиц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699792" y="771550"/>
            <a:ext cx="4084186" cy="796298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Яйца варят в течение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минут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после закипания воды! 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68826" y="1632636"/>
            <a:ext cx="2916000" cy="1378131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Омлеты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 запеканки, в рецептуру которых входит яйцо, </a:t>
            </a:r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готовят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в жарочном шкафу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https://i.pinimg.com/originals/e5/e7/75/e5e775f7adfe8acc4a5989c0f432a3d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91" y="555526"/>
            <a:ext cx="2189481" cy="1374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austrimag.com.au/wp-content/uploads/2017/11/shutterstock_197413463-Converted-1005x83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883" y="411094"/>
            <a:ext cx="1994855" cy="1663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avatars.mds.yandex.net/get-pdb/477388/a364b5ce-08ba-49da-9449-99a8cd11c3cf/s120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55" y="2617733"/>
            <a:ext cx="2446147" cy="164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s://sovet-ok.ru/wp-content/uploads/2019/04/6-48-821x46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070" y="2653965"/>
            <a:ext cx="2744567" cy="1606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3203848" y="3090798"/>
            <a:ext cx="2664297" cy="1044000"/>
          </a:xfrm>
          <a:prstGeom prst="roundRect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Хранение яичной массы -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более 30 мин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 температуре 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выше 4</a:t>
            </a:r>
            <a:r>
              <a:rPr lang="ru-RU" sz="14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°С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221695"/>
              </p:ext>
            </p:extLst>
          </p:nvPr>
        </p:nvGraphicFramePr>
        <p:xfrm>
          <a:off x="15667" y="4137464"/>
          <a:ext cx="3598315" cy="91440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7635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47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Время запекания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8-10 минут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Температура 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180-200 </a:t>
                      </a:r>
                      <a:r>
                        <a:rPr lang="ru-RU" sz="1400" b="1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°С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Толщина слоя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более</a:t>
                      </a:r>
                      <a:r>
                        <a:rPr lang="ru-RU" sz="1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2,5-3 см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132128" y="2150610"/>
            <a:ext cx="2880000" cy="432000"/>
          </a:xfrm>
          <a:prstGeom prst="round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Приготовление омлета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041525" y="2185733"/>
            <a:ext cx="2880000" cy="432000"/>
          </a:xfrm>
          <a:prstGeom prst="roundRect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Приготовление запеканки</a:t>
            </a:r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5510909"/>
              </p:ext>
            </p:extLst>
          </p:nvPr>
        </p:nvGraphicFramePr>
        <p:xfrm>
          <a:off x="5503553" y="4155926"/>
          <a:ext cx="3598315" cy="91440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7635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47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078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Время запекания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20-30 минут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Температура 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220-280 </a:t>
                      </a:r>
                      <a:r>
                        <a:rPr lang="ru-RU" sz="1400" b="1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°С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Толщина слоя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более</a:t>
                      </a:r>
                      <a:r>
                        <a:rPr lang="ru-RU" sz="1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3-4 см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9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6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8924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0" name="Picture 12" descr="https://autogear.ru/misc/i/gallery/66469/23451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761" y="2289430"/>
            <a:ext cx="990389" cy="949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habinfo.ru/wp-content/uploads/2016/08/zelen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60" y="1307896"/>
            <a:ext cx="1528371" cy="101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1793504" y="444927"/>
            <a:ext cx="7200000" cy="504000"/>
          </a:xfrm>
          <a:prstGeom prst="roundRect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Отваренные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для салатов овощи хранят в холодильнике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 6 часов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при температуре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плюс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16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2°С </a:t>
            </a:r>
            <a:r>
              <a:rPr lang="ru-RU" sz="1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(п.8.17 СанПиН 2.4.5.2409-08)</a:t>
            </a:r>
            <a:endParaRPr lang="ru-RU" sz="1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1331640" y="7937"/>
            <a:ext cx="676875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Приготовление салатов и холодных закусок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4775" y="4287418"/>
            <a:ext cx="4320000" cy="792000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Холодные закуски должны выставляться в </a:t>
            </a:r>
            <a:r>
              <a:rPr lang="ru-RU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порционированном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виде в охлаждаемый прилавок-витрину и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реализовываться в течение одного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часа </a:t>
            </a:r>
            <a:r>
              <a:rPr lang="ru-RU" sz="1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(п.8.25)</a:t>
            </a:r>
            <a:endParaRPr lang="ru-RU" sz="1000" b="1" i="0" u="none" strike="noStrike" baseline="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793503" y="1059582"/>
            <a:ext cx="7200000" cy="1116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Сырые овощи и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зелень без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последующей термической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обработки необходимо: </a:t>
            </a: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выдерживать в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3%-ном растворе уксусной кислоты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или 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10% растворе поваренной соли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в течение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минут </a:t>
            </a:r>
            <a:endParaRPr lang="ru-RU" sz="16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ополаскивание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проточной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водой </a:t>
            </a:r>
            <a:r>
              <a:rPr lang="ru-RU" sz="1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(п.8.19 СанПиН 2.4.5.2409-08)</a:t>
            </a:r>
            <a:endParaRPr lang="ru-RU" sz="1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07504" y="3525273"/>
            <a:ext cx="4320000" cy="684000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Готовые к употреблению блюда из сырых овощей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хранить в </a:t>
            </a:r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холодильнике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температуре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плюс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14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2°С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более 30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минут </a:t>
            </a:r>
            <a:r>
              <a:rPr lang="ru-RU" sz="1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(п.8.26) </a:t>
            </a:r>
            <a:endParaRPr lang="ru-RU" sz="1000" b="1" i="0" u="none" strike="noStrike" baseline="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41512" y="2410125"/>
            <a:ext cx="4320000" cy="432008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Изготовление </a:t>
            </a:r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салатов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и их </a:t>
            </a:r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заправка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осуществляется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 раздачей </a:t>
            </a:r>
            <a:r>
              <a:rPr lang="ru-RU" sz="1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(п.8.28</a:t>
            </a:r>
            <a:r>
              <a:rPr lang="ru-RU" sz="1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1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://itd0.mycdn.me/image?id=873766418183&amp;t=20&amp;plc=WEB&amp;tkn=*9-IA-wT0qnbMgrs-TD7Me9gTrw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25" y="444927"/>
            <a:ext cx="1330845" cy="862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1638" cy="444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5001512" y="3646140"/>
            <a:ext cx="4032000" cy="360040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Хранение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заправленных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салатов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190712" y="3239783"/>
            <a:ext cx="3696193" cy="28800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</a:t>
            </a:r>
            <a:r>
              <a:rPr lang="ru-RU" sz="1600" b="1" i="0" u="none" strike="noStrik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допускается</a:t>
            </a:r>
            <a:endParaRPr lang="ru-RU" sz="1600" b="1" i="0" u="none" strike="noStrike" baseline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086601" y="4635902"/>
            <a:ext cx="4032000" cy="432000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Использование уксуса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 рецептурах блюд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(подлежит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замене на лимонную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кислоту)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190712" y="4090999"/>
            <a:ext cx="3406269" cy="461935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Использование сметаны и майонеза для заправки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салатов 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6" name="Picture 8" descr="https://svetlana46.100kursov.com/uploads/2018/10/08/21/59/7cb9a43eb046db0e61fa9e4a0e624f19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3292" y="4056538"/>
            <a:ext cx="546704" cy="664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Скругленный прямоугольник 24"/>
          <p:cNvSpPr/>
          <p:nvPr/>
        </p:nvSpPr>
        <p:spPr>
          <a:xfrm>
            <a:off x="107504" y="2931750"/>
            <a:ext cx="4320000" cy="533226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4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заправленные салаты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хранить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 3 часов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при температуре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плюс 4</a:t>
            </a:r>
            <a:r>
              <a:rPr lang="ru-RU" sz="14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2°С </a:t>
            </a:r>
            <a:r>
              <a:rPr lang="ru-RU" sz="1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(п.8.28)</a:t>
            </a:r>
            <a:endParaRPr lang="ru-RU" sz="1000" b="1" i="0" u="none" strike="noStrike" baseline="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8" name="Picture 10" descr="http://fb.ru/misc/i/gallery/38575/312534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9878" y="4066866"/>
            <a:ext cx="488724" cy="544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Прямая соединительная линия 18"/>
          <p:cNvCxnSpPr/>
          <p:nvPr/>
        </p:nvCxnSpPr>
        <p:spPr>
          <a:xfrm>
            <a:off x="4633292" y="4006180"/>
            <a:ext cx="557420" cy="60558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8550688" y="4043575"/>
            <a:ext cx="557420" cy="60558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4633292" y="4043575"/>
            <a:ext cx="546704" cy="60558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8566438" y="4009107"/>
            <a:ext cx="546704" cy="60558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Скругленный прямоугольник 23"/>
          <p:cNvSpPr/>
          <p:nvPr/>
        </p:nvSpPr>
        <p:spPr>
          <a:xfrm>
            <a:off x="5453569" y="2284459"/>
            <a:ext cx="3546008" cy="864000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перемешивании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ингредиентов необходимо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пользоваться кухонным инвентарем,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касаясь продукта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руками!</a:t>
            </a:r>
            <a:endParaRPr lang="ru-RU" sz="1600" b="1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791338" y="350485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1115616" y="0"/>
            <a:ext cx="676875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Приготовление горячих блюд</a:t>
            </a:r>
            <a:endParaRPr lang="ru-RU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21840" y="1845422"/>
            <a:ext cx="5242246" cy="798335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Готовые первые и вторые блюда могут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находиться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мармите или горячей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плите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 изотермической таре (термосах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 2 часов с момента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изготовления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364086" y="4078747"/>
            <a:ext cx="3636599" cy="961905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Порционированное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для первых блюд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мясо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может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раздачи храниться в бульоне на горячей плите или мармите (не более 1 часа)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1638" cy="444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5364086" y="859713"/>
            <a:ext cx="3384375" cy="720000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Подогрев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остывших ниже температуры раздачи готовых горячих блюд 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773608" y="468190"/>
            <a:ext cx="2565333" cy="28800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</a:t>
            </a:r>
            <a:r>
              <a:rPr lang="ru-RU" sz="1600" b="1" i="0" u="none" strike="noStrik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допускается</a:t>
            </a:r>
            <a:endParaRPr lang="ru-RU" sz="1600" b="1" i="0" u="none" strike="noStrike" baseline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507421" y="1707654"/>
            <a:ext cx="3447899" cy="1368152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Вареное мяса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(птицы) к первым блюдам,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порционированное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мясо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обязательно подвергают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вторичному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кипячению </a:t>
            </a:r>
            <a:endParaRPr lang="ru-RU" sz="16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бульоне в течение 5-7 минут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7377641"/>
              </p:ext>
            </p:extLst>
          </p:nvPr>
        </p:nvGraphicFramePr>
        <p:xfrm>
          <a:off x="323528" y="444927"/>
          <a:ext cx="4824536" cy="1219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076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69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200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Температура блюд</a:t>
                      </a:r>
                      <a:r>
                        <a:rPr lang="ru-RU" sz="1400" b="1" baseline="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 раздаче должны быть:</a:t>
                      </a:r>
                      <a:endParaRPr lang="ru-RU" sz="14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Горячие блюда (супы, соусы, напитки)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ниже 75°С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Вторые блюда и гарниры 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ниже 65°С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Холодные супы, напитки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выше 14°С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098" name="Picture 2" descr="https://st03.kakprosto.ru/images/article/2018/11/26/344779_5bfb1c3eab94e5bfb1c3eab989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161071"/>
            <a:ext cx="1224136" cy="842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s://nalchik.sm-news.ru/wp-content/uploads/2018/08/vkusno.jpg.1024x0_q8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27" y="2691797"/>
            <a:ext cx="4343354" cy="240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s11.stc.all.kpcdn.net/share/i/12/2702838/inx960x64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5555" y="3161072"/>
            <a:ext cx="1214917" cy="854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6907334" y="3594719"/>
            <a:ext cx="648072" cy="0"/>
          </a:xfrm>
          <a:prstGeom prst="straightConnector1">
            <a:avLst/>
          </a:prstGeom>
          <a:ln w="22225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887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3" name="Picture 17" descr="https://sc01.alicdn.com/kf/UTB8HjX4DFfFXKJk43Otq6xIPFXaH/82-Salted-and-Unsalted-Butt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372" y="2469110"/>
            <a:ext cx="1457144" cy="1457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88893" y="2717027"/>
            <a:ext cx="4806926" cy="936104"/>
          </a:xfrm>
          <a:prstGeom prst="roundRect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Масло сливочное для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заправки гарниров и других блюд, должно предварительно подвергаться термической обработке (растапливаться и доводиться до кипения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791338" y="350485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1115616" y="0"/>
            <a:ext cx="676875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Приготовление гарниров и вторых блюд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7666" y="486828"/>
            <a:ext cx="4320000" cy="720000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изготовлении картофельного (овощного) пюре следует использовать механическое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оборудование</a:t>
            </a:r>
            <a:endParaRPr lang="ru-RU" sz="1400" b="1" i="0" u="none" strike="noStrike" baseline="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1638" cy="444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4562209" y="4075056"/>
            <a:ext cx="4320000" cy="936104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Гарниры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из риса и макаронных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изделий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варят в большом объеме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воды</a:t>
            </a: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(в соотношении не менее 1:6)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без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последующей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промывки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446513" y="1707654"/>
            <a:ext cx="4320000" cy="684958"/>
          </a:xfrm>
          <a:prstGeom prst="roundRect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ареные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колбасы, сардельки и сосиски варят не менее 5 минут после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закипания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 descr="http://itd1.mycdn.me/image?id=873098016344&amp;t=20&amp;plc=WEB&amp;tkn=*6xQsp7CfgeLi0Mz7GLYs4p-oPg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638" y="3739776"/>
            <a:ext cx="1833649" cy="1160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fb.ru/misc/i/gallery/82913/28434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158" y="3772284"/>
            <a:ext cx="1679253" cy="1234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8700" y="2525419"/>
            <a:ext cx="1843509" cy="1319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 descr="https://skolkovaryat.ru/wp-content/uploads/2018/07/%D1%81%D0%BA%D0%BE%D0%BB%D1%8C%D0%BA%D0%BE-%D0%B2%D0%B0%D1%80%D0%B8%D1%82%D1%8C-%D1%81%D0%BE%D1%81%D0%B8%D1%81%D0%BA%D0%B8-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403509"/>
            <a:ext cx="2016224" cy="1212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Picture 11" descr="http://ideoutbox.com/wp-content/uploads/2017/03/5min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63" y="1298142"/>
            <a:ext cx="1464515" cy="1317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9" name="Picture 13" descr="https://f7.pmo.ee/szHqjR3JGHkvPiGsRCYPka9N1uY=/1200x630/smart/nginx/o/2014/05/16/3036508t1h853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86828"/>
            <a:ext cx="2005760" cy="105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1" name="Picture 15" descr="http://magazin-aloni.ru/images/cms/data/przecierak-do-zywnosci-passe-vite-moha-mo-310761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8043" y="636066"/>
            <a:ext cx="1358470" cy="925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7038700" y="384355"/>
            <a:ext cx="2069804" cy="1826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Протирочная машина</a:t>
            </a:r>
          </a:p>
        </p:txBody>
      </p:sp>
      <p:sp>
        <p:nvSpPr>
          <p:cNvPr id="5" name="Стрелка вправо 4"/>
          <p:cNvSpPr/>
          <p:nvPr/>
        </p:nvSpPr>
        <p:spPr>
          <a:xfrm>
            <a:off x="4734410" y="703019"/>
            <a:ext cx="360040" cy="327374"/>
          </a:xfrm>
          <a:prstGeom prst="rightArrow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трелка влево 6"/>
          <p:cNvSpPr/>
          <p:nvPr/>
        </p:nvSpPr>
        <p:spPr>
          <a:xfrm>
            <a:off x="3999388" y="1859916"/>
            <a:ext cx="432048" cy="360040"/>
          </a:xfrm>
          <a:prstGeom prst="leftArrow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4895819" y="2969055"/>
            <a:ext cx="396261" cy="432048"/>
          </a:xfrm>
          <a:prstGeom prst="rightArrow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721223" y="4835515"/>
            <a:ext cx="3348613" cy="234026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i="0" u="none" strike="noStrike" baseline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 ДОПУСКАЕТСЯ ПРОМЫВКА! </a:t>
            </a: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467544" y="3739776"/>
            <a:ext cx="3816424" cy="109573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361162" y="3804355"/>
            <a:ext cx="3988249" cy="1095739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2061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4406" y="32941"/>
            <a:ext cx="8363272" cy="244822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Журналы пищеблока –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ДОЛЖНО БЫТЬ  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ЖУРНАЛОВ ! </a:t>
            </a:r>
            <a:endParaRPr lang="ru-RU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539749" y="411510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259440"/>
              </p:ext>
            </p:extLst>
          </p:nvPr>
        </p:nvGraphicFramePr>
        <p:xfrm>
          <a:off x="45112" y="441280"/>
          <a:ext cx="9073229" cy="45878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38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3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756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07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1042"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Название журнала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Вид</a:t>
                      </a:r>
                      <a:r>
                        <a:rPr lang="ru-RU" sz="1100" b="1" baseline="0" dirty="0" smtClean="0">
                          <a:latin typeface="Arial" pitchFamily="34" charset="0"/>
                          <a:cs typeface="Arial" pitchFamily="34" charset="0"/>
                        </a:rPr>
                        <a:t> проводимого контроля 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Форма журнала по СанПиН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2201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Журнал бракеража пищевых продуктов и продовольственного сырья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Контроль за качеством поступающей продукции 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Arial" pitchFamily="34" charset="0"/>
                          <a:cs typeface="Arial" pitchFamily="34" charset="0"/>
                        </a:rPr>
                        <a:t>Форма 1 приложения 10</a:t>
                      </a:r>
                      <a:endParaRPr lang="ru-RU" sz="1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3001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Журнал бракеража готовой кулинарной продукции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Оценка качества блюд </a:t>
                      </a:r>
                      <a:r>
                        <a:rPr lang="ru-RU" sz="1100" b="1" u="none" strike="noStrike" baseline="0" dirty="0" err="1" smtClean="0">
                          <a:latin typeface="Arial" pitchFamily="34" charset="0"/>
                          <a:cs typeface="Arial" pitchFamily="34" charset="0"/>
                        </a:rPr>
                        <a:t>бракеражной</a:t>
                      </a:r>
                      <a:r>
                        <a:rPr lang="ru-RU" sz="11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комиссией в составе не менее трех человек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latin typeface="Arial" pitchFamily="34" charset="0"/>
                          <a:cs typeface="Arial" pitchFamily="34" charset="0"/>
                        </a:rPr>
                        <a:t>Форма 2 приложения 10</a:t>
                      </a:r>
                      <a:endParaRPr lang="ru-RU" sz="1000" b="1" u="none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2105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Журнал здоровья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Результаты осмотры работников пищеблока на наличие гнойничковых заболеваний кожи рук и открытых поверхностей тела, а также ангин, катаральных явлений верхних дыхательных путей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latin typeface="Arial" pitchFamily="34" charset="0"/>
                          <a:cs typeface="Arial" pitchFamily="34" charset="0"/>
                        </a:rPr>
                        <a:t>Форма № 3 приложения 10</a:t>
                      </a:r>
                      <a:endParaRPr lang="ru-RU" sz="1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2105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Журнал витаминизации третьих и сладких блюд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Дата, время витаминизации, количество порций, количество вводимого препарата из расчета суточной дозы и числа детей, получающих питание, а также сведения о количестве витаминов, поступающих с искусственно витаминизированными блюдами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Arial" pitchFamily="34" charset="0"/>
                          <a:cs typeface="Arial" pitchFamily="34" charset="0"/>
                        </a:rPr>
                        <a:t>Форма 4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latin typeface="Arial" pitchFamily="34" charset="0"/>
                          <a:cs typeface="Arial" pitchFamily="34" charset="0"/>
                        </a:rPr>
                        <a:t>приложения 10</a:t>
                      </a:r>
                      <a:endParaRPr lang="ru-RU" sz="1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2105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Ведомость контроля за питанием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Контроля за качественным и количественным составом рациона питания, ассортиментом используемых пищевых продуктов и продовольственного сырья 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latin typeface="Arial" pitchFamily="34" charset="0"/>
                          <a:cs typeface="Arial" pitchFamily="34" charset="0"/>
                        </a:rPr>
                        <a:t>Форма 6  приложения 10</a:t>
                      </a:r>
                      <a:endParaRPr lang="ru-RU" sz="1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2201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Журнал учета температурного режима холодильного оборудования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Контроль за соблюдением условий и сроков хранения скоропортящихся пищевых продуктов, требующие особых условий хранения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latin typeface="Arial" pitchFamily="34" charset="0"/>
                          <a:cs typeface="Arial" pitchFamily="34" charset="0"/>
                        </a:rPr>
                        <a:t>Форма 5 приложения 10</a:t>
                      </a:r>
                      <a:endParaRPr lang="ru-RU" sz="1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7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4300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8396" y="32941"/>
            <a:ext cx="8363272" cy="244822"/>
          </a:xfrm>
        </p:spPr>
        <p:txBody>
          <a:bodyPr>
            <a:noAutofit/>
          </a:bodyPr>
          <a:lstStyle/>
          <a:p>
            <a:r>
              <a:rPr lang="ru-RU" sz="1800" b="1" u="none" strike="noStrike" baseline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u="none" strike="noStrike" baseline="0" dirty="0" smtClean="0">
                <a:latin typeface="Arial" pitchFamily="34" charset="0"/>
                <a:cs typeface="Arial" pitchFamily="34" charset="0"/>
              </a:rPr>
            </a:br>
            <a:r>
              <a:rPr lang="ru-RU" sz="1800" b="1" u="none" strike="noStrike" baseline="0" dirty="0" smtClean="0">
                <a:latin typeface="Arial" pitchFamily="34" charset="0"/>
                <a:cs typeface="Arial" pitchFamily="34" charset="0"/>
              </a:rPr>
              <a:t>Журнал бракеража пищевых продуктов и продовольственного сырья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latin typeface="Arial" pitchFamily="34" charset="0"/>
                <a:cs typeface="Arial" pitchFamily="34" charset="0"/>
              </a:rPr>
            </a:br>
            <a:endParaRPr lang="ru-RU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51307" y="299642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7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7485534"/>
              </p:ext>
            </p:extLst>
          </p:nvPr>
        </p:nvGraphicFramePr>
        <p:xfrm>
          <a:off x="224073" y="411510"/>
          <a:ext cx="8818347" cy="256597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027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29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46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78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427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818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1099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4790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8659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1421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Дата и </a:t>
                      </a:r>
                      <a:r>
                        <a:rPr lang="ru-RU" sz="1000" b="1" u="sng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час,</a:t>
                      </a: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поступления продовольственного сырья и пищевых продуктов</a:t>
                      </a: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Наименование пищевых продуктов</a:t>
                      </a: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Количество поступившего продовольственного сырья и пищевых продуктов (в килограммах, литрах, штуках)</a:t>
                      </a: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Номер документа, подтверждающего безопасность принятого пищевого продукта</a:t>
                      </a: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Результаты органолептической оценки поступившего продовольственного сырья и пищевых продуктов</a:t>
                      </a:r>
                      <a:endParaRPr lang="ru-RU" sz="10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Конечный срок реализации продовольственного сырья и пищевых продуктов</a:t>
                      </a:r>
                      <a:endParaRPr lang="ru-RU" sz="10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Дата и час фактической реализации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продовольственного сырья и пищевых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продуктов по дням</a:t>
                      </a:r>
                      <a:endParaRPr lang="ru-RU" sz="10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Подпись ответственного лица</a:t>
                      </a:r>
                      <a:endParaRPr lang="ru-RU" sz="10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Примечание</a:t>
                      </a:r>
                      <a:r>
                        <a:rPr lang="ru-RU" sz="10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  <a:hlinkClick r:id="rId3" action="ppaction://hlinkfile"/>
                        </a:rPr>
                        <a:t>*</a:t>
                      </a:r>
                      <a:endParaRPr lang="ru-RU" sz="1000" b="1" u="none" strike="noStrike" dirty="0" smtClean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b="1" u="none" strike="noStrike" dirty="0" smtClean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000" b="1" i="0" u="none" strike="noStrike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Указываются факты списания, возврата продуктов и др.</a:t>
                      </a:r>
                    </a:p>
                    <a:p>
                      <a:endParaRPr lang="ru-RU" sz="1800" b="0" i="0" u="none" strike="noStrike" baseline="0" dirty="0" smtClean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85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85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03799"/>
            <a:ext cx="4824536" cy="2139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4954741" y="3008918"/>
            <a:ext cx="4066966" cy="36004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Заполнению подлежат 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 граф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!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954740" y="3867894"/>
            <a:ext cx="4066967" cy="1265932"/>
          </a:xfrm>
          <a:prstGeom prst="roundRect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осуществляется контроль качества </a:t>
            </a:r>
            <a:r>
              <a:rPr lang="ru-RU" sz="1300" b="1" dirty="0" smtClean="0">
                <a:latin typeface="Arial" pitchFamily="34" charset="0"/>
                <a:cs typeface="Arial" pitchFamily="34" charset="0"/>
              </a:rPr>
              <a:t>поступающей </a:t>
            </a:r>
            <a:r>
              <a:rPr lang="ru-RU" sz="1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продукции</a:t>
            </a:r>
            <a:r>
              <a:rPr lang="ru-RU" sz="1300" b="1" dirty="0" smtClean="0">
                <a:latin typeface="Arial" pitchFamily="34" charset="0"/>
                <a:cs typeface="Arial" pitchFamily="34" charset="0"/>
              </a:rPr>
              <a:t>, в «Журнал </a:t>
            </a:r>
            <a:r>
              <a:rPr lang="ru-RU" sz="1300" b="1" dirty="0">
                <a:latin typeface="Arial" pitchFamily="34" charset="0"/>
                <a:cs typeface="Arial" pitchFamily="34" charset="0"/>
              </a:rPr>
              <a:t>бракеража пищевых продуктов и продовольственного </a:t>
            </a:r>
            <a:r>
              <a:rPr lang="ru-RU" sz="1300" b="1" dirty="0" smtClean="0">
                <a:latin typeface="Arial" pitchFamily="34" charset="0"/>
                <a:cs typeface="Arial" pitchFamily="34" charset="0"/>
              </a:rPr>
              <a:t>сырья» </a:t>
            </a:r>
            <a:r>
              <a:rPr lang="ru-RU" sz="1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внесены записи </a:t>
            </a:r>
            <a:r>
              <a:rPr lang="ru-RU" sz="1300" b="1" dirty="0" smtClean="0">
                <a:latin typeface="Arial" pitchFamily="34" charset="0"/>
                <a:cs typeface="Arial" pitchFamily="34" charset="0"/>
              </a:rPr>
              <a:t>в соответствии с установленной формой </a:t>
            </a:r>
            <a:endParaRPr lang="ru-RU" sz="13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952772" y="3435846"/>
            <a:ext cx="4027528" cy="36004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Нарушение п.14.15 СанПиН </a:t>
            </a:r>
            <a:r>
              <a:rPr lang="ru-RU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2.4.5.2409-08</a:t>
            </a:r>
          </a:p>
        </p:txBody>
      </p:sp>
      <p:sp>
        <p:nvSpPr>
          <p:cNvPr id="11" name="Стрелка влево 10"/>
          <p:cNvSpPr/>
          <p:nvPr/>
        </p:nvSpPr>
        <p:spPr>
          <a:xfrm>
            <a:off x="4211960" y="4371950"/>
            <a:ext cx="740812" cy="288032"/>
          </a:xfrm>
          <a:prstGeom prst="lef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http://bismebel.ru/images/8cznXBMcp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7418" y="3724666"/>
            <a:ext cx="265130" cy="28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bismebel.ru/images/8cznXBMcp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7124" y="3743199"/>
            <a:ext cx="265130" cy="28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bismebel.ru/images/8cznXBMcp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3969" y="3722673"/>
            <a:ext cx="265130" cy="28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244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379" y="32941"/>
            <a:ext cx="8363272" cy="244822"/>
          </a:xfrm>
        </p:spPr>
        <p:txBody>
          <a:bodyPr>
            <a:noAutofit/>
          </a:bodyPr>
          <a:lstStyle/>
          <a:p>
            <a:r>
              <a:rPr lang="ru-RU" sz="1800" b="1" u="none" strike="noStrike" baseline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u="none" strike="noStrike" baseline="0" dirty="0" smtClean="0"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Журнал бракеража готовой кулинарной продукции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latin typeface="Arial" pitchFamily="34" charset="0"/>
                <a:cs typeface="Arial" pitchFamily="34" charset="0"/>
              </a:rPr>
            </a:br>
            <a:endParaRPr lang="ru-RU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51307" y="310905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7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4541706"/>
              </p:ext>
            </p:extLst>
          </p:nvPr>
        </p:nvGraphicFramePr>
        <p:xfrm>
          <a:off x="142963" y="2887540"/>
          <a:ext cx="8717307" cy="148445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0937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0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23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73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383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787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2670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08685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Дата </a:t>
                      </a:r>
                      <a:r>
                        <a:rPr lang="ru-RU" sz="1000" b="1" u="sng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 час </a:t>
                      </a: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изготовления блюда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Время снятия бракеража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блюда, кулинарного изделия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Результаты органолептической оценки и степени готовности блюда, кулинарного изделия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Разрешение к реализации блюда, кулинарного изделия</a:t>
                      </a:r>
                      <a:endParaRPr lang="ru-RU" sz="10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Подписи членов бракеражной комиссии</a:t>
                      </a:r>
                      <a:endParaRPr lang="ru-RU" sz="10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Примечание</a:t>
                      </a:r>
                      <a:r>
                        <a:rPr lang="ru-RU" sz="1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" action="ppaction://hlinkfile"/>
                        </a:rPr>
                        <a:t>*</a:t>
                      </a:r>
                      <a:endParaRPr lang="ru-RU" sz="1000" b="1" u="none" strike="noStrike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b="1" u="none" strike="noStrike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Указываются факты запрещения к реализации готовой продукции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83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0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834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503548" y="411510"/>
            <a:ext cx="8244916" cy="36004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Выдача готовой пищи осуществляется только после снятия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пробы! 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7504" y="843558"/>
            <a:ext cx="3744416" cy="108012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Бракеражная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комиссия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составе 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менее трех человек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Медицинский  работник 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Работник пищеблока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Представитель администрации школы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553370" y="2062926"/>
            <a:ext cx="2448000" cy="796856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Вес порционных блюд должен соответствовать выходу блюда,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указанному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меню-раскладке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1730" y="4473500"/>
            <a:ext cx="2448272" cy="576064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Заполнению подлежат 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 граф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! 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0766" y="832309"/>
            <a:ext cx="2577479" cy="1933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https://mogilev.1prof.by/kcfinder/upload/images/monitoring_pitaniy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140" y="829657"/>
            <a:ext cx="2041324" cy="1216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41730" y="1998227"/>
            <a:ext cx="3744416" cy="767191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Оценка - по 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органолептическим </a:t>
            </a:r>
            <a:r>
              <a:rPr lang="ru-RU" sz="1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показателям</a:t>
            </a:r>
          </a:p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Пробу </a:t>
            </a:r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снимают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непосредственно </a:t>
            </a:r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</a:t>
            </a:r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емкостей, в которых пища </a:t>
            </a:r>
            <a:r>
              <a:rPr lang="ru-RU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готовится</a:t>
            </a:r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2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555776" y="4460553"/>
            <a:ext cx="6506069" cy="64800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 нарушении технологии приготовления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пищи, а также в случае неготовности, блюдо к выдаче не допускается до устранения выявленных кулинарных недостатков.</a:t>
            </a:r>
          </a:p>
        </p:txBody>
      </p:sp>
    </p:spTree>
    <p:extLst>
      <p:ext uri="{BB962C8B-B14F-4D97-AF65-F5344CB8AC3E}">
        <p14:creationId xmlns:p14="http://schemas.microsoft.com/office/powerpoint/2010/main" val="204388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307" y="32941"/>
            <a:ext cx="8363272" cy="244822"/>
          </a:xfrm>
        </p:spPr>
        <p:txBody>
          <a:bodyPr>
            <a:noAutofit/>
          </a:bodyPr>
          <a:lstStyle/>
          <a:p>
            <a:r>
              <a:rPr lang="ru-RU" sz="1800" b="1" u="none" strike="noStrike" baseline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u="none" strike="noStrike" baseline="0" dirty="0" smtClean="0">
                <a:latin typeface="Arial" pitchFamily="34" charset="0"/>
                <a:cs typeface="Arial" pitchFamily="34" charset="0"/>
              </a:rPr>
            </a:br>
            <a:r>
              <a:rPr lang="ru-RU" sz="1800" b="1" u="none" strike="noStrike" baseline="0" dirty="0" smtClean="0">
                <a:latin typeface="Arial" pitchFamily="34" charset="0"/>
                <a:cs typeface="Arial" pitchFamily="34" charset="0"/>
              </a:rPr>
              <a:t>Журнал здоровья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latin typeface="Arial" pitchFamily="34" charset="0"/>
                <a:cs typeface="Arial" pitchFamily="34" charset="0"/>
              </a:rPr>
            </a:br>
            <a:endParaRPr lang="ru-RU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539525" y="339502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482460" cy="411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9283986"/>
              </p:ext>
            </p:extLst>
          </p:nvPr>
        </p:nvGraphicFramePr>
        <p:xfrm>
          <a:off x="183106" y="2114843"/>
          <a:ext cx="8856985" cy="147218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915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35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151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60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609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2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840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84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609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6918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6918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17764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 п/п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Ф. И. О. работника</a:t>
                      </a:r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" action="ppaction://hlinkfile"/>
                        </a:rPr>
                        <a:t>*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Должность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 grid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Месяц/дни</a:t>
                      </a: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r>
                        <a:rPr lang="ru-RU" sz="1200" b="1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baseline="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апрель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76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.....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52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Иванова М.П.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подсобный рабочий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Зд</a:t>
                      </a: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4" action="ppaction://hlinkfile"/>
                        </a:rPr>
                        <a:t>**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Отстранен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б/л.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В.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отп</a:t>
                      </a: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отп</a:t>
                      </a: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Зд</a:t>
                      </a: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76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76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2483768" y="411510"/>
            <a:ext cx="6516000" cy="162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Ежедневно </a:t>
            </a:r>
            <a:r>
              <a:rPr lang="ru-RU" sz="1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 началом работы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медицинским 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работником проводится осмотр работников </a:t>
            </a: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школьной столовой на наличие: </a:t>
            </a:r>
          </a:p>
          <a:p>
            <a:pPr algn="ctr"/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гнойничковых </a:t>
            </a:r>
            <a:r>
              <a:rPr lang="ru-RU" sz="1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заболеваний кожи рук и открытых поверхностей тела</a:t>
            </a:r>
            <a:r>
              <a:rPr lang="ru-RU" sz="1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ru-RU" sz="1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ангин</a:t>
            </a:r>
            <a:r>
              <a:rPr lang="ru-RU" sz="1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катаральных явлений верхних дыхательных </a:t>
            </a:r>
            <a:r>
              <a:rPr lang="ru-RU" sz="1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путей </a:t>
            </a:r>
          </a:p>
          <a:p>
            <a:pPr algn="ctr"/>
            <a:r>
              <a:rPr lang="ru-RU" sz="13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(п.14.7 СанПиН 2.4.5.2409-08) </a:t>
            </a:r>
            <a:endParaRPr lang="ru-RU" sz="13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Результаты осмотра ежедневно перед началом рабочей смены заносятся в "Журнал здоровья</a:t>
            </a: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endParaRPr lang="ru-RU" sz="13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1899" y="3672283"/>
            <a:ext cx="4608000" cy="1440000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Список </a:t>
            </a:r>
            <a:r>
              <a:rPr lang="ru-RU" sz="1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работников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, отмеченных в журнале на день осмотра, </a:t>
            </a:r>
            <a:endParaRPr lang="ru-RU" sz="1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должен </a:t>
            </a:r>
            <a:r>
              <a:rPr lang="ru-RU" sz="1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соответствовать числу работников на этот день в </a:t>
            </a:r>
            <a:r>
              <a:rPr lang="ru-RU" sz="11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смену</a:t>
            </a:r>
            <a:endParaRPr lang="ru-RU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ru-RU" sz="11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</a:t>
            </a:r>
            <a:r>
              <a:rPr lang="ru-RU" sz="11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здоров;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ru-RU" sz="1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Отстранен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- отстранен от работы;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ru-RU" sz="11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Отп</a:t>
            </a:r>
            <a:r>
              <a:rPr lang="ru-RU" sz="1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- отпуск;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ru-RU" sz="1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- выходной;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ru-RU" sz="1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б/л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- больничный лист.</a:t>
            </a:r>
            <a:endParaRPr lang="ru-RU" sz="11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https://smotrim.net/uploads/posts/2018-08/1533638244_smotrim-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79140"/>
            <a:ext cx="2300662" cy="1700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4716016" y="3672283"/>
            <a:ext cx="4392488" cy="1440000"/>
          </a:xfrm>
          <a:prstGeom prst="roundRect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Работники столовой с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гнойничковыми заболеваниями кожи, нагноившимися порезами, ожогами, ссадинами, а также с катарами верхних дыхательных путей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ДОПУСКАЮТСЯ К РАБОТЕ!</a:t>
            </a: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 холодном, горячем и кондитерском цехах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191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666" y="1569816"/>
            <a:ext cx="3252763" cy="2014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7" y="-14246"/>
            <a:ext cx="624750" cy="53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539750" y="48351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536777" y="67418"/>
            <a:ext cx="856895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Уборка обеденных столов</a:t>
            </a:r>
            <a:endParaRPr lang="ru-RU" b="1" dirty="0"/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4393104" y="961305"/>
            <a:ext cx="4578776" cy="612000"/>
          </a:xfrm>
          <a:prstGeom prst="round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Моют горячей водой с добавлением моющих средств 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131764" y="946795"/>
            <a:ext cx="3791813" cy="648000"/>
          </a:xfrm>
          <a:prstGeom prst="round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Уборка 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обеденных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столов проводится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после каждого приема пищи 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5867208" y="1709640"/>
            <a:ext cx="3140816" cy="1082576"/>
          </a:xfrm>
          <a:prstGeom prst="round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Используют специально выделенную ветошь и промаркированную тару для  чистотой и использованной ветоши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5867208" y="2885474"/>
            <a:ext cx="3140816" cy="540000"/>
          </a:xfrm>
          <a:prstGeom prst="round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itchFamily="34" charset="0"/>
                <a:cs typeface="Arial" pitchFamily="34" charset="0"/>
              </a:rPr>
              <a:t>насухо вытирают сухой, чистой тканью. 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2475344" y="570222"/>
            <a:ext cx="3473229" cy="28800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п.5.3 СанПиН 2.4.5.2409-08 </a:t>
            </a:r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393104" y="2428956"/>
            <a:ext cx="1122117" cy="726518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Чистая ветошь для обеденных  столов </a:t>
            </a:r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4211958" y="3584319"/>
            <a:ext cx="4796066" cy="1440159"/>
          </a:xfrm>
          <a:prstGeom prst="roundRect">
            <a:avLst/>
          </a:prstGeom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Ветошь в конце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работы: </a:t>
            </a:r>
          </a:p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замачивают 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в воде при температуре не ниже 45°С, с добавлением моющих средств, </a:t>
            </a:r>
            <a:endParaRPr lang="ru-RU" sz="1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дезинфицируют 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или кипятят, </a:t>
            </a:r>
            <a:endParaRPr lang="ru-RU" sz="1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ополаскивают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1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просушивают </a:t>
            </a:r>
          </a:p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хранят 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в таре для чистой ветоши</a:t>
            </a:r>
            <a:endParaRPr lang="ru-RU" sz="13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2" name="Picture 4" descr="https://ds03.infourok.ru/uploads/ex/00b6/0000d78d-15879a9f/hello_html_m19f1cf0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03" y="1709640"/>
            <a:ext cx="3933902" cy="331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трелка вправо 2"/>
          <p:cNvSpPr/>
          <p:nvPr/>
        </p:nvSpPr>
        <p:spPr>
          <a:xfrm>
            <a:off x="3923578" y="1215325"/>
            <a:ext cx="469526" cy="136198"/>
          </a:xfrm>
          <a:prstGeom prst="rightArrow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922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379" y="32941"/>
            <a:ext cx="8363272" cy="244822"/>
          </a:xfrm>
        </p:spPr>
        <p:txBody>
          <a:bodyPr>
            <a:noAutofit/>
          </a:bodyPr>
          <a:lstStyle/>
          <a:p>
            <a:r>
              <a:rPr lang="ru-RU" sz="1800" b="1" u="none" strike="noStrike" baseline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u="none" strike="noStrike" baseline="0" dirty="0" smtClean="0"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latin typeface="Arial" pitchFamily="34" charset="0"/>
                <a:cs typeface="Arial" pitchFamily="34" charset="0"/>
              </a:rPr>
              <a:t>Журнал проведения витаминизации третьих и сладких блюд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latin typeface="Arial" pitchFamily="34" charset="0"/>
                <a:cs typeface="Arial" pitchFamily="34" charset="0"/>
              </a:rPr>
            </a:br>
            <a:endParaRPr lang="ru-RU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51307" y="310905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7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2204462"/>
              </p:ext>
            </p:extLst>
          </p:nvPr>
        </p:nvGraphicFramePr>
        <p:xfrm>
          <a:off x="131156" y="3075806"/>
          <a:ext cx="8761092" cy="147218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000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03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74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11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982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3105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0716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5561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8972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Дата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препарата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блюда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питающихся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Общее количество внесенного витаминного препарата (г)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Время внесения препарата или приготовления витаминизированного блюда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Время приема блюда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Примечание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97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97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100" name="Picture 4" descr="https://img2.ntv.ru/home/news/20130425/kompot_v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6336" y="1015507"/>
            <a:ext cx="2728992" cy="1872000"/>
          </a:xfrm>
          <a:prstGeom prst="rect">
            <a:avLst/>
          </a:prstGeom>
          <a:noFill/>
          <a:ln w="38100">
            <a:solidFill>
              <a:schemeClr val="accent6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s://i5.otzovik.com/2016/09/24/3797574/img/64869904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531" y="1035009"/>
            <a:ext cx="2149334" cy="1872000"/>
          </a:xfrm>
          <a:prstGeom prst="rect">
            <a:avLst/>
          </a:prstGeom>
          <a:noFill/>
          <a:ln w="41275">
            <a:solidFill>
              <a:schemeClr val="accent6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602679" y="406762"/>
            <a:ext cx="8352928" cy="508803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Витаминизация 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блюд проводится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под контролем медицинского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работника (!)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 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 его отсутствии иным ответственным 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лицом </a:t>
            </a:r>
            <a:r>
              <a:rPr lang="ru-RU" sz="1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(п.14.8 СанПиН 2.4.5.2408-09) </a:t>
            </a:r>
            <a:endParaRPr lang="ru-RU" sz="1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400" b="1" i="0" u="none" strike="noStrike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2008" y="968293"/>
            <a:ext cx="3923928" cy="2014933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0" u="none" strike="noStrike" baseline="0" dirty="0" smtClean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Препараты витаминов</a:t>
            </a:r>
            <a:r>
              <a:rPr lang="ru-RU" sz="1400" b="1" i="0" u="none" strike="noStrik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1400" b="1" i="0" u="none" strike="noStrik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вводят в третье блюдо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соответствии с указаниями по применению </a:t>
            </a: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премиксов </a:t>
            </a:r>
            <a:r>
              <a:rPr lang="ru-RU" sz="1400" b="1" i="0" u="none" strike="noStrik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(компот или кисель) </a:t>
            </a:r>
            <a:r>
              <a:rPr lang="ru-RU" sz="1400" b="1" i="0" u="none" strike="noStrik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после его охлаждения 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1400" b="1" i="0" u="none" strike="noStrik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 15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°С</a:t>
            </a:r>
            <a:r>
              <a:rPr lang="ru-RU" sz="1400" b="1" i="0" u="none" strike="noStrik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- для компота 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1400" b="1" i="0" u="none" strike="noStrik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 35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°С</a:t>
            </a:r>
            <a:r>
              <a:rPr lang="ru-RU" sz="1400" b="1" i="0" u="none" strike="noStrik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- для киселей </a:t>
            </a:r>
          </a:p>
          <a:p>
            <a:pPr algn="ctr"/>
            <a:r>
              <a:rPr lang="ru-RU" sz="1400" b="1" i="0" u="none" strike="noStrik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непосредственно перед реализацией </a:t>
            </a:r>
            <a:r>
              <a:rPr lang="ru-RU" sz="1400" b="1" i="0" u="none" strike="noStrik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(!)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966213" y="4686549"/>
            <a:ext cx="5989394" cy="342038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Подогрев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витаминизированной пищи не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допускается!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9512" y="4587973"/>
            <a:ext cx="2448272" cy="511617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Заполнению подлежат 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 граф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! 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43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307" y="134791"/>
            <a:ext cx="8363272" cy="244822"/>
          </a:xfrm>
        </p:spPr>
        <p:txBody>
          <a:bodyPr>
            <a:noAutofit/>
          </a:bodyPr>
          <a:lstStyle/>
          <a:p>
            <a:r>
              <a:rPr lang="ru-RU" sz="1800" b="1" dirty="0">
                <a:latin typeface="Arial" pitchFamily="34" charset="0"/>
                <a:cs typeface="Arial" pitchFamily="34" charset="0"/>
              </a:rPr>
              <a:t>Журнал учета температурного режима холодильного оборудования</a:t>
            </a:r>
            <a:endParaRPr lang="ru-RU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539750" y="48351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7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847397"/>
              </p:ext>
            </p:extLst>
          </p:nvPr>
        </p:nvGraphicFramePr>
        <p:xfrm>
          <a:off x="151505" y="3244556"/>
          <a:ext cx="8835063" cy="129882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8722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95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8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8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47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470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1470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0130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17372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производственного помещения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холодильного оборудования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Температура в град. С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75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месяц/дни: апрель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5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.....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758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758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3059832" y="621215"/>
            <a:ext cx="5954747" cy="162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раздельного хранения сырых и готовых продуктов</a:t>
            </a:r>
            <a:endParaRPr lang="ru-RU" sz="1600" b="1" dirty="0" smtClean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холодильное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оборудование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должно иметь маркировку: </a:t>
            </a:r>
          </a:p>
          <a:p>
            <a:pPr algn="ctr"/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"</a:t>
            </a:r>
            <a:r>
              <a:rPr lang="ru-RU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гастрономия</a:t>
            </a:r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", "</a:t>
            </a:r>
            <a:r>
              <a:rPr lang="ru-RU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молочные продукты", </a:t>
            </a:r>
            <a:endParaRPr lang="ru-RU" sz="16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"мясо", птица</a:t>
            </a:r>
            <a:r>
              <a:rPr lang="ru-RU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", "рыба", "фрукты, овощи", "яйцо" и т.п</a:t>
            </a:r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1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(п.4.10 СанПиН 2.4.5.2409-08)</a:t>
            </a:r>
            <a:endParaRPr lang="ru-RU" sz="1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http://comissionka.net/images/normal/40/139973523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660" y="530014"/>
            <a:ext cx="2408751" cy="166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90475" y="2342850"/>
            <a:ext cx="4194945" cy="773065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Холодильное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оборудование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должно быть оборудовано контрольными термометрами!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448795" y="2342850"/>
            <a:ext cx="4536306" cy="768904"/>
          </a:xfrm>
          <a:prstGeom prst="round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Использование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ртутных термометров не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допускается!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51505" y="4598176"/>
            <a:ext cx="4133915" cy="483518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Среднетемпературные холодильники </a:t>
            </a:r>
            <a:r>
              <a:rPr lang="ru-RU" sz="1600" b="1" i="0" u="none" strike="noStrik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1600" b="1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 плюс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2°С до плюс 6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°С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448795" y="4598176"/>
            <a:ext cx="4515915" cy="483518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0070C0"/>
                </a:solidFill>
                <a:latin typeface="Arial" panose="020B0604020202020204" pitchFamily="34" charset="0"/>
                <a:cs typeface="Arial" pitchFamily="34" charset="0"/>
              </a:rPr>
              <a:t>Морозильное</a:t>
            </a:r>
            <a:r>
              <a:rPr lang="ru-RU" sz="1600" b="1" i="0" u="none" strike="noStrik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оборудование </a:t>
            </a:r>
          </a:p>
          <a:p>
            <a:pPr algn="ctr"/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минус 18°С до минус 20°С </a:t>
            </a:r>
          </a:p>
        </p:txBody>
      </p:sp>
    </p:spTree>
    <p:extLst>
      <p:ext uri="{BB962C8B-B14F-4D97-AF65-F5344CB8AC3E}">
        <p14:creationId xmlns:p14="http://schemas.microsoft.com/office/powerpoint/2010/main" val="113543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zayplyushki.ru/wp-content/uploads/2018/11/hello_html_m64e82b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6672"/>
            <a:ext cx="1547663" cy="1425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307" y="55886"/>
            <a:ext cx="8363272" cy="244822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Ведомость 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контроля за рационом питания</a:t>
            </a:r>
            <a:endParaRPr lang="ru-RU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51307" y="337659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7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5212011"/>
              </p:ext>
            </p:extLst>
          </p:nvPr>
        </p:nvGraphicFramePr>
        <p:xfrm>
          <a:off x="86083" y="2363054"/>
          <a:ext cx="8928496" cy="126187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765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9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96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66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66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52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9685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8776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2577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5408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52012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 п/п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группы продуктов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Норма</a:t>
                      </a:r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4" action="ppaction://hlinkfile"/>
                        </a:rPr>
                        <a:t>*</a:t>
                      </a: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продукта в граммах г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(нетто)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Фактически выдано продуктов в нетто по дням в качестве горячих завтраков (всего), г на одного человека / количество питающихся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среднем за 10 дней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Отклонение от нормы в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(+/-)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3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...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33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488552" y="2895327"/>
            <a:ext cx="65344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0" i="0" u="none" strike="noStrike" baseline="0" dirty="0" smtClean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687368" y="409079"/>
            <a:ext cx="1712316" cy="828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Ведется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медицинским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работником</a:t>
            </a:r>
          </a:p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569085" y="1326118"/>
            <a:ext cx="7466915" cy="936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конце каждой недели, или один раз в 10 дней, </a:t>
            </a:r>
            <a:endParaRPr lang="ru-RU" sz="16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осуществляется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подсчет и сравнение со среднесуточными нормами питания </a:t>
            </a:r>
            <a:endParaRPr lang="ru-RU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 расчете на один день на одного человека, в среднем за неделю или за 10 дней)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528000" y="409079"/>
            <a:ext cx="5508000" cy="828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ЦЕЛЬ: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контроля за качественным и количественным составом рациона питания, ассортиментом используемых пищевых продуктов и продовольственного сырья, 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9614" y="3685071"/>
            <a:ext cx="2916000" cy="1369552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Примечание:</a:t>
            </a:r>
          </a:p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Рекомендуемые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среднесуточные наборы пищевых продуктов, в том числе, используемые для приготовления блюд и напитков в соответствии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 приложением</a:t>
            </a:r>
          </a:p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8 СанПиН 2.4.5.2409-08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  <a:hlinkClick r:id="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093221"/>
              </p:ext>
            </p:extLst>
          </p:nvPr>
        </p:nvGraphicFramePr>
        <p:xfrm>
          <a:off x="3081219" y="3672333"/>
          <a:ext cx="5954781" cy="140208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5690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18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99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66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72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6503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продуктов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продуктов в зависимости от возраста обучающихся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г, мл, брутто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г, мл, нетто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7-10 лет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11-18 лет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7-10 лет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11-18 лет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Хлеб 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ржаной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(ржано-пшеничный)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Хлеб пшеничный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 т.д. по 28 видам продуктов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14" name="Прямая со стрелкой 13"/>
          <p:cNvCxnSpPr/>
          <p:nvPr/>
        </p:nvCxnSpPr>
        <p:spPr>
          <a:xfrm>
            <a:off x="2834667" y="4369847"/>
            <a:ext cx="281893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543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sad1.novoch-deti.ru/wp-content/uploads/2014/12/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" y="1864236"/>
            <a:ext cx="3424044" cy="2175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307" y="55886"/>
            <a:ext cx="8363272" cy="244822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Суточная проба</a:t>
            </a:r>
            <a:endParaRPr lang="ru-RU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51307" y="337659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7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143519" y="845808"/>
            <a:ext cx="4320000" cy="828000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Отбирает работник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пищеблока (повар)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679765" y="405119"/>
            <a:ext cx="6696248" cy="36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Цель: контроль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соблюдением технологического процесса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499181" y="858451"/>
            <a:ext cx="4500000" cy="79200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Контроль - 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медицинский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работник:</a:t>
            </a:r>
          </a:p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правильность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отбора и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условия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хранения суточных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проб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71600" y="1728274"/>
            <a:ext cx="7704855" cy="32400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Отбирается от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каждой партии приготовленных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блюд!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90589" y="2158551"/>
            <a:ext cx="8856765" cy="576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indent="457200" algn="ctr">
              <a:spcAft>
                <a:spcPts val="0"/>
              </a:spcAft>
            </a:pPr>
            <a:r>
              <a:rPr lang="ru-RU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Порционные блюда </a:t>
            </a:r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отбираются в </a:t>
            </a:r>
            <a:r>
              <a:rPr lang="ru-RU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полном объеме; </a:t>
            </a:r>
            <a:endParaRPr lang="ru-RU" sz="1600" b="1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457200" algn="ctr">
              <a:spcAft>
                <a:spcPts val="0"/>
              </a:spcAft>
            </a:pPr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салаты</a:t>
            </a:r>
            <a:r>
              <a:rPr lang="ru-RU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, первые и третьи блюда, гарниры - не менее 100 гр</a:t>
            </a:r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ru-RU" sz="1600" b="1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487479" y="2801134"/>
            <a:ext cx="5589354" cy="1395473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indent="457200" algn="ctr">
              <a:spcAft>
                <a:spcPts val="0"/>
              </a:spcAft>
            </a:pPr>
            <a:r>
              <a:rPr lang="ru-RU" sz="14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Пробу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отбирают из котла (с линии раздачи)</a:t>
            </a:r>
            <a:r>
              <a:rPr lang="ru-RU" sz="1400" b="1" dirty="0">
                <a:latin typeface="Arial" panose="020B0604020202020204" pitchFamily="34" charset="0"/>
                <a:ea typeface="Times New Roman" panose="02020603050405020304" pitchFamily="18" charset="0"/>
              </a:rPr>
              <a:t> стерильными (или прокипяченными) ложками в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промаркированную стерильную </a:t>
            </a:r>
            <a:r>
              <a:rPr lang="ru-RU" sz="1400" b="1" dirty="0">
                <a:latin typeface="Arial" panose="020B0604020202020204" pitchFamily="34" charset="0"/>
                <a:ea typeface="Times New Roman" panose="02020603050405020304" pitchFamily="18" charset="0"/>
              </a:rPr>
              <a:t>(или прокипяченную)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стеклянную посуду с плотно закрывающимися стеклянными или металлическими крышками</a:t>
            </a:r>
            <a:r>
              <a:rPr lang="ru-RU" sz="14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ru-RU" sz="1400" b="1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46817" y="4279612"/>
            <a:ext cx="8856765" cy="756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indent="457200" algn="ctr">
              <a:spcAft>
                <a:spcPts val="0"/>
              </a:spcAft>
            </a:pPr>
            <a:r>
              <a:rPr lang="ru-RU" sz="14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Отобранные </a:t>
            </a:r>
            <a:r>
              <a:rPr lang="ru-RU" sz="1400" b="1" dirty="0">
                <a:latin typeface="Arial" panose="020B0604020202020204" pitchFamily="34" charset="0"/>
                <a:ea typeface="Times New Roman" panose="02020603050405020304" pitchFamily="18" charset="0"/>
              </a:rPr>
              <a:t>пробы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сохраняют в течение не менее 48 часов </a:t>
            </a:r>
            <a:r>
              <a:rPr lang="ru-RU" sz="1400" b="1" dirty="0">
                <a:latin typeface="Arial" panose="020B0604020202020204" pitchFamily="34" charset="0"/>
                <a:ea typeface="Times New Roman" panose="02020603050405020304" pitchFamily="18" charset="0"/>
              </a:rPr>
              <a:t>(не считая выходных и праздничных дней) в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специальном холодильнике </a:t>
            </a:r>
            <a:r>
              <a:rPr lang="ru-RU" sz="1400" b="1" dirty="0">
                <a:latin typeface="Arial" panose="020B0604020202020204" pitchFamily="34" charset="0"/>
                <a:ea typeface="Times New Roman" panose="02020603050405020304" pitchFamily="18" charset="0"/>
              </a:rPr>
              <a:t>или </a:t>
            </a:r>
            <a:endParaRPr lang="ru-RU" sz="1400" b="1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457200" algn="ctr">
              <a:spcAft>
                <a:spcPts val="0"/>
              </a:spcAft>
            </a:pPr>
            <a:r>
              <a:rPr lang="ru-RU" sz="14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в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специально отведенном месте в холодильнике</a:t>
            </a:r>
            <a:r>
              <a:rPr lang="ru-RU" sz="1400" b="1" dirty="0">
                <a:latin typeface="Arial" panose="020B0604020202020204" pitchFamily="34" charset="0"/>
                <a:ea typeface="Times New Roman" panose="02020603050405020304" pitchFamily="18" charset="0"/>
              </a:rPr>
              <a:t> при температуре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+2 - +6°С.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45867" y="3722467"/>
            <a:ext cx="2653219" cy="444725"/>
          </a:xfrm>
          <a:prstGeom prst="roundRect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Нарушение – </a:t>
            </a:r>
          </a:p>
          <a:p>
            <a:pPr algn="ctr"/>
            <a:r>
              <a:rPr lang="ru-RU" sz="14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крышки</a:t>
            </a:r>
            <a:r>
              <a:rPr lang="ru-RU" sz="1400" b="1" i="0" u="none" strike="noStrik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пластмассовые  </a:t>
            </a:r>
            <a:endParaRPr lang="ru-RU" sz="1400" b="1" i="0" u="none" strike="noStrike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574" y="3618829"/>
            <a:ext cx="406158" cy="540823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1974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1115616" y="0"/>
            <a:ext cx="676875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/>
              <a:t>Работники столовой обязаны</a:t>
            </a:r>
          </a:p>
        </p:txBody>
      </p:sp>
      <p:pic>
        <p:nvPicPr>
          <p:cNvPr id="8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1638" cy="444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2337785"/>
              </p:ext>
            </p:extLst>
          </p:nvPr>
        </p:nvGraphicFramePr>
        <p:xfrm>
          <a:off x="2615047" y="386922"/>
          <a:ext cx="6431593" cy="4633099"/>
        </p:xfrm>
        <a:graphic>
          <a:graphicData uri="http://schemas.openxmlformats.org/drawingml/2006/table">
            <a:tbl>
              <a:tblPr firstRow="1" firstCol="1" bandRow="1">
                <a:tableStyleId>{8799B23B-EC83-4686-B30A-512413B5E67A}</a:tableStyleId>
              </a:tblPr>
              <a:tblGrid>
                <a:gridCol w="2807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508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0505"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приходить на работу в чистой одежде и обуви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1011"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оставлять верхнюю одежду, головной убор, личные вещи в бытовой комнате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759"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тщательно мыть руки с мылом перед началом работы, после посещения туалета, а также перед каждой сменой вида деятельности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0505"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коротко стричь ногти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6759"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 изготовлении блюд, кулинарных и кондитерских изделий снимать ювелирные украшения, часы и другие бьющиеся предметы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0505"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коротко стричь ногти и не покрывать их лаком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0505"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застегивать спецодежду булавками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1011"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работать в специальной чистой санитарной одежде, менять ее по мере загрязнения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0505"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волосы убирать под колпак или косынку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01011"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выходить на улицу и не посещать туалет в специальной санитарной одежде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0505"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принимать пищу и не курить на рабочем месте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813518"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сообщить администрации о появлении признаков простудного заболевания или желудочно-кишечного расстройства, нагноений, порезов, ожогов, а также обо всех случаях заболевания кишечными инфекциями в своей семье и обратиться за медицинской помощью</a:t>
                      </a:r>
                      <a:endParaRPr lang="ru-RU" sz="13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3074" name="Picture 2" descr="http://usolie.info/upload/medialibrary/182/182c775baa4b9660a84c6c63b9cc8ab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2" y="2859782"/>
            <a:ext cx="2502024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rgazeta.ru/wp-content/uploads/2014/12/ivanova-409x40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2" y="448754"/>
            <a:ext cx="2502024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Скругленный прямоугольник 33"/>
          <p:cNvSpPr/>
          <p:nvPr/>
        </p:nvSpPr>
        <p:spPr>
          <a:xfrm>
            <a:off x="746624" y="2427734"/>
            <a:ext cx="1809152" cy="325276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ПРАВИЛЬНО</a:t>
            </a: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746624" y="4803998"/>
            <a:ext cx="1780697" cy="288032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НАРУШЕНИЕ</a:t>
            </a:r>
            <a:endParaRPr lang="ru-RU" sz="1200" b="1" i="0" u="none" strike="noStrike" baseline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236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7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651307" y="55886"/>
            <a:ext cx="8363272" cy="2448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Организация питьевого режима</a:t>
            </a:r>
            <a:endParaRPr lang="ru-RU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651307" y="337659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18" name="Picture 2" descr="https://idea.tashkent.uz/uploads/photo/image/1283/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82" y="564908"/>
            <a:ext cx="3010786" cy="2008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472391" y="421873"/>
            <a:ext cx="3238731" cy="615732"/>
          </a:xfrm>
          <a:prstGeom prst="roundRect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Стационарные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питьевые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фонтанчики</a:t>
            </a:r>
          </a:p>
        </p:txBody>
      </p:sp>
      <p:pic>
        <p:nvPicPr>
          <p:cNvPr id="9222" name="Picture 6" descr="https://cdn.readovka.ru/n/122021/1200x630/5d342b12e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9241" y="677104"/>
            <a:ext cx="2988012" cy="1881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5899241" y="421873"/>
            <a:ext cx="3073409" cy="611121"/>
          </a:xfrm>
          <a:prstGeom prst="roundRect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Вода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, расфасованная в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емкости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72133" y="938040"/>
            <a:ext cx="2078863" cy="1492902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Формы организации питьевого</a:t>
            </a:r>
            <a:r>
              <a:rPr lang="ru-RU" sz="1600" b="1" i="0" u="none" strike="noStrik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режима</a:t>
            </a:r>
            <a:endParaRPr lang="ru-RU" sz="1600" b="1" i="0" u="none" strike="noStrike" baseline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25023" y="2680420"/>
            <a:ext cx="8747627" cy="1434507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использованием бутилированной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воды должно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быть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обеспечено: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400" b="1" smtClean="0">
                <a:latin typeface="Arial" panose="020B0604020202020204" pitchFamily="34" charset="0"/>
                <a:cs typeface="Arial" panose="020B0604020202020204" pitchFamily="34" charset="0"/>
              </a:rPr>
              <a:t>достаточное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количество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чистой посуды (стеклянной, фаянсовой - в обеденном зале и одноразовых стаканчиков - в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учебных, игровых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 спальных помещениях),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отдельные промаркированные подносы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для чистой и использованной стеклянной или фаянсовой посуды;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контейнеры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- для сбора использованной посуды одноразового применения.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81143" y="4201658"/>
            <a:ext cx="8697501" cy="818364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использовании установок с дозированным розливом питьевой воды, расфасованной в емкости, предусматривается замена емкости по мере необходимости,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реже 1 раза в 2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недели </a:t>
            </a: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(не реже 1 раза в неделю – в летний период)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77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935038" y="383272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935038" y="1645489"/>
            <a:ext cx="724884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БЛАГОДАРЮ ЗА ВНИМАНИЕ!</a:t>
            </a:r>
            <a:endParaRPr lang="ru-RU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705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 descr="F:\temp\сл ПМА\back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300" y="4446588"/>
            <a:ext cx="4076700" cy="69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99168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91658" cy="589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86797" y="533448"/>
            <a:ext cx="5924555" cy="829665"/>
          </a:xfrm>
          <a:prstGeom prst="roundRect">
            <a:avLst/>
          </a:prstGeom>
          <a:ln w="28575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ДОЛЖНО БЫТЬ </a:t>
            </a:r>
            <a:r>
              <a:rPr lang="ru-RU" sz="14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(п.4.8 СанПиН 2.4.5.2409-08):</a:t>
            </a: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используют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фарфоровую, фаянсовую и стеклянную посуду (тарелки, блюдца, чашки, бокалы)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1548" y="1461672"/>
            <a:ext cx="5965967" cy="1182085"/>
          </a:xfrm>
          <a:prstGeom prst="roundRect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Допускается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одноразовые столовые приборы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посуда,</a:t>
            </a:r>
          </a:p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отвечающих требованиям безопасности для материалов, контактирующих с пищевыми продуктами, и допущенными для использования под горячие и (или) холодные блюда и напитки. </a:t>
            </a:r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Повторное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 одноразовой посуды не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допускается!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3542" y="405251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3707904" y="32599"/>
            <a:ext cx="266175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Требования к посуде </a:t>
            </a:r>
            <a:endParaRPr lang="ru-RU" b="1" dirty="0"/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452" y="503568"/>
            <a:ext cx="2794356" cy="2342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Скругленный прямоугольник 30"/>
          <p:cNvSpPr/>
          <p:nvPr/>
        </p:nvSpPr>
        <p:spPr>
          <a:xfrm>
            <a:off x="6253077" y="506529"/>
            <a:ext cx="2519106" cy="43204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НАРУШЕНИЕ! 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094944" y="2118348"/>
            <a:ext cx="2767737" cy="56901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Использование посуды из пластмассы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555776" y="2765625"/>
            <a:ext cx="6480720" cy="2304216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 допускается использование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п.4.12 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СанПиН </a:t>
            </a:r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2.4.5.2409-08)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кухонной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 столовой посуды деформированной, с отбитыми краями, трещинами, сколами, с поврежденной эмалью; </a:t>
            </a:r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столовые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приборы из алюминия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разделочные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доски из пластмассы и прессованной фанеры; разделочные доски и мелкий деревянный инвентаря с трещинами и механическими повреждениями.</a:t>
            </a:r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81" y="2742317"/>
            <a:ext cx="2213647" cy="2227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" name="Скругленный прямоугольник 35"/>
          <p:cNvSpPr/>
          <p:nvPr/>
        </p:nvSpPr>
        <p:spPr>
          <a:xfrm>
            <a:off x="48840" y="4443959"/>
            <a:ext cx="2444209" cy="61430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Нарушение: Использование чашек со сколами 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1678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kashds10.edumsko.ru/uploads/2000/1266/section/77476/pisheblok/dsc052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2" y="736600"/>
            <a:ext cx="4237907" cy="4368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3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539750" y="48351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6"/>
          <p:cNvSpPr txBox="1">
            <a:spLocks noChangeArrowheads="1"/>
          </p:cNvSpPr>
          <p:nvPr/>
        </p:nvSpPr>
        <p:spPr bwMode="auto">
          <a:xfrm>
            <a:off x="2379993" y="31750"/>
            <a:ext cx="475393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Требования к мытью кухонной посуды </a:t>
            </a:r>
            <a:endParaRPr lang="ru-RU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376144" y="627534"/>
            <a:ext cx="4608512" cy="86409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i="0" u="none" strike="noStrike" baseline="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Мытье</a:t>
            </a:r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 кухонной посуды должно быть предусмотрено </a:t>
            </a:r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отдельно от столовой посуды</a:t>
            </a:r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i="0" u="none" strike="noStrike" baseline="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(п.5.4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СанПиН 2.4.5.2409-08)</a:t>
            </a:r>
            <a:endParaRPr lang="ru-RU" sz="1600" b="1" i="0" u="none" strike="noStrike" baseline="0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376144" y="3003798"/>
            <a:ext cx="4680000" cy="210941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моечных помещениях </a:t>
            </a:r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вывешивают </a:t>
            </a:r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инструкцию о правилах мытья посуды </a:t>
            </a:r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и инвентаря с указанием концентрации и объемов применяемых моющих средств, согласно инструкции по применению этих средств, и температурных режимах воды в моечных ваннах</a:t>
            </a:r>
          </a:p>
          <a:p>
            <a:pPr algn="ctr"/>
            <a:r>
              <a:rPr lang="ru-RU" sz="1600" b="1" i="0" u="none" strike="noStrike" baseline="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(п.5.4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СанПиН 2.4.5.2409-08)</a:t>
            </a:r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376144" y="1707654"/>
            <a:ext cx="4680000" cy="114108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i="0" u="none" strike="noStrike" baseline="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Оснащение моечной для кухонной посуды: производственный стол, две моечные ванны, стеллаж, раковина для мытья рук </a:t>
            </a:r>
            <a:r>
              <a:rPr lang="ru-RU" sz="1600" b="1" i="0" u="none" strike="noStrike" baseline="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(п.4.1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СанПиН 2.4.5.2409-08)</a:t>
            </a:r>
          </a:p>
          <a:p>
            <a:pPr algn="ctr"/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35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://azbukachistoty.ru/content/images/preview/a248d484a82339a6147d2302fccb77df/900_636/1357725708_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3" y="0"/>
            <a:ext cx="579613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3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686057" y="1242306"/>
            <a:ext cx="3240000" cy="720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механическое удаление остатков пищи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42840" y="2067694"/>
            <a:ext cx="3240000" cy="936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мытье щетками </a:t>
            </a:r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в воде при температуре </a:t>
            </a:r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ниже 45°С </a:t>
            </a:r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и с добавлением </a:t>
            </a:r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моющих средств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59654" y="3147814"/>
            <a:ext cx="3240000" cy="792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ополаскивание</a:t>
            </a:r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 горячей </a:t>
            </a:r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проточной водой </a:t>
            </a:r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с температурой </a:t>
            </a:r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ниже 65°С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259632" y="562116"/>
            <a:ext cx="1800000" cy="540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 ЭТАПА</a:t>
            </a:r>
            <a:r>
              <a:rPr lang="ru-RU" sz="1600" b="1" i="0" u="none" strike="noStrik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57038" y="1242306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9170" y="2414316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5568" y="3402368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5060" y="4299902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431800" y="1496678"/>
            <a:ext cx="24374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415910" y="2630340"/>
            <a:ext cx="24374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442313" y="3618392"/>
            <a:ext cx="24374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3523140" y="4299902"/>
            <a:ext cx="5620860" cy="76831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П.5.8 СанПиН 2.4.5.2409-08 </a:t>
            </a:r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20141" y="4032650"/>
            <a:ext cx="3240000" cy="972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просушивание в опрокинутом виде </a:t>
            </a:r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на решетчатых полках и стеллажах</a:t>
            </a:r>
          </a:p>
        </p:txBody>
      </p:sp>
      <p:cxnSp>
        <p:nvCxnSpPr>
          <p:cNvPr id="27" name="Прямая со стрелкой 26"/>
          <p:cNvCxnSpPr/>
          <p:nvPr/>
        </p:nvCxnSpPr>
        <p:spPr>
          <a:xfrm>
            <a:off x="417878" y="4584944"/>
            <a:ext cx="24374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0" name="Скругленный прямоугольник 19"/>
          <p:cNvSpPr/>
          <p:nvPr/>
        </p:nvSpPr>
        <p:spPr>
          <a:xfrm>
            <a:off x="3567290" y="74167"/>
            <a:ext cx="5328000" cy="936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39750" y="48351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1921548" y="52651"/>
            <a:ext cx="60666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Мытье кухонной посуды в двухсекционной ванне  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6626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582" y="79090"/>
            <a:ext cx="8363272" cy="244822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Примеры нарушений по кухонной посуде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35730" cy="627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660350" y="390179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Скругленный прямоугольник 2"/>
          <p:cNvSpPr/>
          <p:nvPr/>
        </p:nvSpPr>
        <p:spPr>
          <a:xfrm>
            <a:off x="2979912" y="544749"/>
            <a:ext cx="6085524" cy="576064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Просушивание кухонной посуды - в 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опрокинутом виде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на решетчатых полках и стеллажах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2989" y="483518"/>
            <a:ext cx="2104795" cy="72008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ДОЛЖНО БЫТЬ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по п.5.8 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СанПиН </a:t>
            </a:r>
            <a:r>
              <a:rPr 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2.4.5.2409-08</a:t>
            </a:r>
          </a:p>
        </p:txBody>
      </p:sp>
      <p:sp>
        <p:nvSpPr>
          <p:cNvPr id="11" name="Стрелка вправо 10"/>
          <p:cNvSpPr/>
          <p:nvPr/>
        </p:nvSpPr>
        <p:spPr>
          <a:xfrm>
            <a:off x="2645014" y="726572"/>
            <a:ext cx="334898" cy="233972"/>
          </a:xfrm>
          <a:prstGeom prst="rightArrow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475656" y="1275606"/>
            <a:ext cx="6367209" cy="36004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НАРУШЕНИЕ! 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829233"/>
            <a:ext cx="4461524" cy="3190789"/>
          </a:xfrm>
          <a:prstGeom prst="rect">
            <a:avLst/>
          </a:prstGeom>
          <a:noFill/>
          <a:ln w="254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251520" y="4083918"/>
            <a:ext cx="4248472" cy="917552"/>
          </a:xfrm>
          <a:prstGeom prst="roundRec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Просушивание вымытой кухонной посуды (кастрюли для первых, вторых блюд) на решетчатом стеллаже - не в опрокинутым виде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 flipV="1">
            <a:off x="4067944" y="3175635"/>
            <a:ext cx="1002171" cy="7583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 descr="C:\Users\Karpova-MV\Desktop\ЛЕКЦИЯ ПО ПИТАНИЯ ДЛЯ ТО\01-10-2018_16-51-58\WP_20150317_10_50_26_Pr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7" y="1829233"/>
            <a:ext cx="4349420" cy="3190789"/>
          </a:xfrm>
          <a:prstGeom prst="rect">
            <a:avLst/>
          </a:prstGeom>
          <a:noFill/>
          <a:ln w="34925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4821711" y="4155926"/>
            <a:ext cx="4176464" cy="845544"/>
          </a:xfrm>
          <a:prstGeom prst="roundRec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Просушивание вымытой кухонной посуды – непосредственно на моечной ванне для мытья кухонной посуды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3059832" y="1635646"/>
            <a:ext cx="504056" cy="19358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6084168" y="1635646"/>
            <a:ext cx="287791" cy="19358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511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Karpova-MV\Desktop\ЛЕКЦИЯ ПО ПИТАНИЯ ДЛЯ ТО\01-10-2018_14-37-11\IMG-20180921-WA00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032" y="1319789"/>
            <a:ext cx="2739672" cy="2836136"/>
          </a:xfrm>
          <a:prstGeom prst="rect">
            <a:avLst/>
          </a:prstGeom>
          <a:noFill/>
          <a:ln w="4445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Karpova-MV\Desktop\ЛЕКЦИЯ ПО ПИТАНИЯ ДЛЯ ТО\01-10-2018_14-37-11\IMG-20180921-WA00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2492" y="1319788"/>
            <a:ext cx="2781995" cy="2836137"/>
          </a:xfrm>
          <a:prstGeom prst="rect">
            <a:avLst/>
          </a:prstGeom>
          <a:noFill/>
          <a:ln w="41275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5576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710893" y="478764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57200" y="51470"/>
            <a:ext cx="8363272" cy="432047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Примеры нарушений по кухонной посуде 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10893" y="567735"/>
            <a:ext cx="1680659" cy="704025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ДОЛЖНО БЫТЬ</a:t>
            </a:r>
          </a:p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по п.8.6 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СанПиН 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2.4.5.2409-08</a:t>
            </a:r>
          </a:p>
        </p:txBody>
      </p:sp>
      <p:sp>
        <p:nvSpPr>
          <p:cNvPr id="11" name="Стрелка вправо 10"/>
          <p:cNvSpPr/>
          <p:nvPr/>
        </p:nvSpPr>
        <p:spPr>
          <a:xfrm rot="5400000">
            <a:off x="1182259" y="1347748"/>
            <a:ext cx="456235" cy="304260"/>
          </a:xfrm>
          <a:prstGeom prst="rightArrow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19222" y="1754336"/>
            <a:ext cx="2664000" cy="3348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допускается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использование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механического оборудования (мясорубок, протирочных машин и т.п.) для обработки разных видов продуктов (сырья и продуктов, прошедших тепловую обработку),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оборудования,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моечных, производственных ванн и инвентаря не по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назначению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  <a:p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275856" y="559104"/>
            <a:ext cx="5544616" cy="360643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НАРУШЕНИЕ! 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7020272" y="906140"/>
            <a:ext cx="144016" cy="36562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4644231" y="919747"/>
            <a:ext cx="228339" cy="35201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3148119" y="4258703"/>
            <a:ext cx="5800090" cy="80239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В моечных ваннах мясо-рыбного участка осуществляется мытье производственного инвентаря (детали мясорубки)  и кухонной посуды (таз)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3563888" y="2929401"/>
            <a:ext cx="1512168" cy="74840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6695419" y="2499742"/>
            <a:ext cx="1512168" cy="74840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029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38100">
          <a:solidFill>
            <a:srgbClr val="00B050"/>
          </a:solidFill>
        </a:ln>
      </a:spPr>
      <a:bodyPr rtlCol="0" anchor="ctr"/>
      <a:lstStyle>
        <a:defPPr algn="ctr">
          <a:defRPr sz="1600" b="1" i="0" u="none" strike="noStrike" baseline="0" dirty="0" smtClean="0">
            <a:solidFill>
              <a:srgbClr val="FF0000"/>
            </a:solidFill>
            <a:latin typeface="Arial" pitchFamily="34" charset="0"/>
            <a:cs typeface="Arial" pitchFamily="34" charset="0"/>
          </a:defRPr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3402</TotalTime>
  <Words>4403</Words>
  <Application>Microsoft Office PowerPoint</Application>
  <PresentationFormat>Экран (16:9)</PresentationFormat>
  <Paragraphs>854</Paragraphs>
  <Slides>46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51" baseType="lpstr">
      <vt:lpstr>Arial</vt:lpstr>
      <vt:lpstr>Calibri</vt:lpstr>
      <vt:lpstr>Times New Roman</vt:lpstr>
      <vt:lpstr>Wingdings</vt:lpstr>
      <vt:lpstr>Тема Office</vt:lpstr>
      <vt:lpstr>Санитарно-эпидемиологические требования к организации питания детей и подростков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Примеры нарушений по кухонной посуде</vt:lpstr>
      <vt:lpstr>Примеры нарушений по кухонной посуде 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Примеры нарушений по столовым приборам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Журналы пищеблока – ДОЛЖНО БЫТЬ  6  ЖУРНАЛОВ ! </vt:lpstr>
      <vt:lpstr> Журнал бракеража пищевых продуктов и продовольственного сырья </vt:lpstr>
      <vt:lpstr> Журнал бракеража готовой кулинарной продукции </vt:lpstr>
      <vt:lpstr> Журнал здоровья </vt:lpstr>
      <vt:lpstr> Журнал проведения витаминизации третьих и сладких блюд </vt:lpstr>
      <vt:lpstr>Журнал учета температурного режима холодильного оборудования</vt:lpstr>
      <vt:lpstr>Ведомость контроля за рационом питания</vt:lpstr>
      <vt:lpstr>Суточная проба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Санитарно-эпидемиологические требования к организации питания детей и подростков в школах</dc:title>
  <dc:creator>Марина В. Карпова</dc:creator>
  <cp:lastModifiedBy>Админ</cp:lastModifiedBy>
  <cp:revision>220</cp:revision>
  <cp:lastPrinted>2019-05-13T14:27:39Z</cp:lastPrinted>
  <dcterms:created xsi:type="dcterms:W3CDTF">2018-10-30T10:15:39Z</dcterms:created>
  <dcterms:modified xsi:type="dcterms:W3CDTF">2020-10-31T07:57:18Z</dcterms:modified>
</cp:coreProperties>
</file>