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62" r:id="rId2"/>
    <p:sldId id="263" r:id="rId3"/>
    <p:sldId id="320" r:id="rId4"/>
    <p:sldId id="321" r:id="rId5"/>
    <p:sldId id="325" r:id="rId6"/>
    <p:sldId id="256" r:id="rId7"/>
    <p:sldId id="264" r:id="rId8"/>
    <p:sldId id="299" r:id="rId9"/>
    <p:sldId id="280" r:id="rId10"/>
    <p:sldId id="290" r:id="rId11"/>
    <p:sldId id="291" r:id="rId12"/>
    <p:sldId id="293" r:id="rId13"/>
    <p:sldId id="296" r:id="rId14"/>
    <p:sldId id="297" r:id="rId15"/>
    <p:sldId id="300" r:id="rId16"/>
    <p:sldId id="302" r:id="rId17"/>
    <p:sldId id="301" r:id="rId18"/>
    <p:sldId id="303" r:id="rId19"/>
    <p:sldId id="295" r:id="rId20"/>
    <p:sldId id="324" r:id="rId21"/>
    <p:sldId id="304" r:id="rId22"/>
    <p:sldId id="312" r:id="rId23"/>
    <p:sldId id="305" r:id="rId24"/>
    <p:sldId id="313" r:id="rId25"/>
    <p:sldId id="314" r:id="rId26"/>
    <p:sldId id="307" r:id="rId27"/>
    <p:sldId id="309" r:id="rId28"/>
    <p:sldId id="311" r:id="rId29"/>
    <p:sldId id="310" r:id="rId30"/>
    <p:sldId id="306" r:id="rId31"/>
    <p:sldId id="315" r:id="rId32"/>
    <p:sldId id="316" r:id="rId33"/>
    <p:sldId id="308" r:id="rId34"/>
    <p:sldId id="319" r:id="rId35"/>
    <p:sldId id="317" r:id="rId36"/>
    <p:sldId id="282" r:id="rId37"/>
    <p:sldId id="283" r:id="rId38"/>
    <p:sldId id="322" r:id="rId39"/>
    <p:sldId id="285" r:id="rId40"/>
    <p:sldId id="286" r:id="rId41"/>
    <p:sldId id="287" r:id="rId42"/>
    <p:sldId id="288" r:id="rId43"/>
    <p:sldId id="323" r:id="rId44"/>
    <p:sldId id="318" r:id="rId45"/>
    <p:sldId id="272" r:id="rId46"/>
    <p:sldId id="326" r:id="rId47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30" autoAdjust="0"/>
    <p:restoredTop sz="90057" autoAdjust="0"/>
  </p:normalViewPr>
  <p:slideViewPr>
    <p:cSldViewPr>
      <p:cViewPr varScale="1">
        <p:scale>
          <a:sx n="137" d="100"/>
          <a:sy n="137" d="100"/>
        </p:scale>
        <p:origin x="59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D00AE-BC29-4696-A809-29F5291FBD8A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690309"/>
            <a:ext cx="5438775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444"/>
            <a:ext cx="29464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A1D01-32BF-4751-A1DF-39BBCBCEC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8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8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A1D01-32BF-4751-A1DF-39BBCBCEC034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3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9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7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0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1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7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1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86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91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2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6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4746B-1EC8-4638-82FF-19DF2026F8F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9000F-4ED2-49D4-977F-8E068D32E8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7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5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2.pn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4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2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.png"/><Relationship Id="rId7" Type="http://schemas.openxmlformats.org/officeDocument/2006/relationships/image" Target="../media/image92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#sub_10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#sub_12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#sub_13111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hyperlink" Target="#sub_13222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#sub_16111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6"/>
          <p:cNvSpPr>
            <a:spLocks noGrp="1"/>
          </p:cNvSpPr>
          <p:nvPr>
            <p:ph type="ctrTitle"/>
          </p:nvPr>
        </p:nvSpPr>
        <p:spPr>
          <a:xfrm>
            <a:off x="539750" y="1563688"/>
            <a:ext cx="7993063" cy="162083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" charset="0"/>
                <a:cs typeface="Arial" charset="0"/>
              </a:rPr>
              <a:t>Санитарно-эпидемиологические требования к организации питания детей и подростков</a:t>
            </a:r>
            <a:endParaRPr lang="ru-R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2051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116013" y="3598863"/>
            <a:ext cx="7056437" cy="835025"/>
          </a:xfrm>
        </p:spPr>
        <p:txBody>
          <a:bodyPr>
            <a:normAutofit/>
          </a:bodyPr>
          <a:lstStyle/>
          <a:p>
            <a:endParaRPr lang="ru-RU" sz="14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052" name="Picture 9" descr="F:\temp\сл ПМА\back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081088" y="31750"/>
            <a:ext cx="73517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/>
              <a:t>УПРАВЛЕНИЕ ФЕДЕРАЛЬНОЙ СЛУЖБЫ ПО НАДЗОРУ</a:t>
            </a:r>
          </a:p>
          <a:p>
            <a:pPr algn="ctr" eaLnBrk="1" hangingPunct="1"/>
            <a:r>
              <a:rPr lang="ru-RU" b="1"/>
              <a:t>В СФЕРЕ ЗАЩИТЫ ПРАВ ПОТРЕБИТЕЛЕЙ И БЛАГОПОЛУЧИЯ </a:t>
            </a:r>
          </a:p>
          <a:p>
            <a:pPr algn="ctr" eaLnBrk="1" hangingPunct="1"/>
            <a:r>
              <a:rPr lang="ru-RU" b="1"/>
              <a:t>ЧЕЛОВЕКА ПО РЕСПУБЛИКЕ ТАТАРСТАН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95408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711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37414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5505" y="31750"/>
            <a:ext cx="4762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столовой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5299" y="480106"/>
            <a:ext cx="5040000" cy="101493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иметь маркировку объемной вместимости и обеспечиваться 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72210" y="3291830"/>
            <a:ext cx="5040000" cy="16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08210" y="2517778"/>
            <a:ext cx="5004000" cy="61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дозирования моющих и обеззараживающих средств используют мерные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 </a:t>
            </a:r>
            <a:r>
              <a:rPr lang="ru-RU" sz="12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s://im0-tub-ru.yandex.net/i?id=844d05ba8df491f8f9c28c2e69b493e7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059582"/>
            <a:ext cx="3888432" cy="35283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4072210" y="1635646"/>
            <a:ext cx="504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0" u="none" strike="noStrike" baseline="0" dirty="0" smtClean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Моечные ванны для мытья столовой посуды должны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обеспечиваться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пробками из полимерных и резиновых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(п.5.7 СанПиН 2.4.5.2409-08)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226526" y="452433"/>
            <a:ext cx="2016224" cy="249698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0000">
                <a:srgbClr val="92D050"/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ЭТАПОВ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54" y="744519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138" y="149163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7520">
                <a:srgbClr val="799937"/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394" y="2391750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2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336" y="4526794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1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96394" y="93223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06740" y="170130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38119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72960" y="472636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" name="Picture 2" descr="http://azbukachistoty.ru/content/images/preview/a248d484a82339a6147d2302fccb77df/900_637/1357725838_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015" y="0"/>
            <a:ext cx="547201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3419871" y="4299902"/>
            <a:ext cx="5626917" cy="8529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П.5.10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31800" y="2117474"/>
            <a:ext cx="3528000" cy="10303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 во второй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воде с температурой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и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добавлением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в количестве </a:t>
            </a:r>
            <a:r>
              <a:rPr lang="ru-RU" sz="1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2 раза меньше, чем в первой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ванне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638" y="1269255"/>
            <a:ext cx="3528000" cy="7264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в воде с добавлением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первой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8740" y="3509791"/>
            <a:ext cx="288000" cy="360000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3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983" y="3211517"/>
            <a:ext cx="3528000" cy="12592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третьей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с температурой не ниже 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гибкого шланга с душевой насадкой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4566" y="40108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090493" y="31750"/>
            <a:ext cx="53329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столовой посуды ручным способом 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471506" y="474519"/>
            <a:ext cx="5575282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6865" y="752901"/>
            <a:ext cx="3501549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2911940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081986" y="2911941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5031" y="4526794"/>
            <a:ext cx="3528000" cy="5958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посуды 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90638" y="257175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13230" y="37138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145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86056" y="1215974"/>
            <a:ext cx="3309879" cy="1067744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4790" y="2414316"/>
            <a:ext cx="3351146" cy="14201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ванне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проточной водой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использованием металлической сетки с ручками и гибкого шланга с душевой насадкой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71463" y="548017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95852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912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141589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31800" y="452383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55929" y="818016"/>
            <a:ext cx="2488071" cy="10336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п.5.11,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0766" y="4027494"/>
            <a:ext cx="3240000" cy="972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970110" y="52651"/>
            <a:ext cx="3969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чашек, стаканов, бокалов</a:t>
            </a:r>
            <a:endParaRPr lang="ru-RU" b="1" dirty="0"/>
          </a:p>
        </p:txBody>
      </p:sp>
      <p:pic>
        <p:nvPicPr>
          <p:cNvPr id="3074" name="Picture 2" descr="https://o.aolcdn.com/images/dims3/GLOB/legacy_thumbnail/1200x630/format/jpg/quality/85/http%3A%2F%2Fi.huffpost.com%2Fgen%2F1351454%2Fimages%2Fn-UNPAID-INTERNSHIP-628x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790" y="593845"/>
            <a:ext cx="2490984" cy="180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247" y="2746641"/>
            <a:ext cx="2583682" cy="23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712" y="3601579"/>
            <a:ext cx="620385" cy="42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457631" y="3737405"/>
            <a:ext cx="648072" cy="336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869942" y="3213453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81665" y="335917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492712" y="2414316"/>
            <a:ext cx="440385" cy="71005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5008199" y="2631600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9" name="Picture 7" descr="https://ua.all.biz/img/ua/catalog/130061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06" y="2414316"/>
            <a:ext cx="2241054" cy="25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6287497" y="3321453"/>
            <a:ext cx="1740887" cy="108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749471" y="309145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61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939" y="1571314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9940" y="962806"/>
            <a:ext cx="2880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с 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8817" y="2116916"/>
            <a:ext cx="2880122" cy="541651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600" y="512506"/>
            <a:ext cx="2232248" cy="3471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23557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1" y="211691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428" y="2997405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00221" y="14873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2367776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160111" y="607372"/>
            <a:ext cx="2588602" cy="61907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п.5.12, п.5.13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381202" y="52651"/>
            <a:ext cx="51473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столовых приборов  (ложки, вилки)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37995" y="266840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45982" y="204280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981348" y="218987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http://caam.ru/i/sales/food/plita_elektricheskaya_4-h_komforochnaya_s_zharovim_shkaf_H00028076_2781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66" y="1527844"/>
            <a:ext cx="2609956" cy="190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598939" y="2750191"/>
            <a:ext cx="2880000" cy="864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духовых (или сухожаровых) шкафах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10 минут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429769" y="2328094"/>
            <a:ext cx="2134333" cy="46927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494319" y="23111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" descr="https://www.gastromania.cz/product_picture/fit_in_750x750_watermark_gastromania/c5117f6cc9632df3b71a58e7358d77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811" y="3701799"/>
            <a:ext cx="1568096" cy="134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s://www.passionforum.ru/upload/154/u15483/092/d4bf92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68" y="3630772"/>
            <a:ext cx="1492298" cy="14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6953793" y="1613201"/>
            <a:ext cx="1387949" cy="24165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10 минут</a:t>
            </a:r>
            <a:endParaRPr lang="ru-RU" b="1" dirty="0">
              <a:solidFill>
                <a:srgbClr val="FF0000"/>
              </a:solidFill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83652" y="3213453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330899" y="1566018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46014" y="2497894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48" name="Прямая со стрелкой 47"/>
          <p:cNvCxnSpPr>
            <a:endCxn id="34" idx="0"/>
          </p:cNvCxnSpPr>
          <p:nvPr/>
        </p:nvCxnSpPr>
        <p:spPr>
          <a:xfrm flipH="1">
            <a:off x="7085859" y="2997405"/>
            <a:ext cx="582485" cy="70439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869907" y="3953043"/>
            <a:ext cx="85176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7997748" y="3953043"/>
            <a:ext cx="792338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963278" y="3867894"/>
            <a:ext cx="2396139" cy="1175815"/>
          </a:xfrm>
          <a:prstGeom prst="roundRect">
            <a:avLst/>
          </a:prstGeom>
          <a:ln w="508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Хранение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чистых ложек, вилок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специальных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ящиках-кассетах ручками вверх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7503" y="3765141"/>
            <a:ext cx="3613873" cy="1341910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Кассеты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хранения столовых приборов 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подвергают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обработке с применением моющих средств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последующим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ополаскиванием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прокаливанием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духовом шкафу</a:t>
            </a: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6359417" y="4400602"/>
            <a:ext cx="3149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3639870" y="4400602"/>
            <a:ext cx="3517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152" name="Picture 8" descr="https://avatars.mds.yandex.net/get-marketpic/223477/market_my_O_dBitD_CK02fhOvFLA/ori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33" y="571087"/>
            <a:ext cx="1770996" cy="8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169367" y="1270982"/>
            <a:ext cx="468472" cy="6526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324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столовым приборам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2" y="1958152"/>
            <a:ext cx="2568176" cy="3111796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Karpova-MV\Desktop\ЛЕКЦИЯ ПО ПИТАНИЯ ДЛЯ ТО\01-10-2018_14-37-05\стол прибор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323" y="1997296"/>
            <a:ext cx="3077269" cy="3072652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Karpova-MV\Desktop\ЛЕКЦИЯ ПО ПИТАНИЯ ДЛЯ ТО\01-10-2018_14-45-40\IMG_20180702_1302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99453"/>
            <a:ext cx="2695375" cy="308630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483518"/>
            <a:ext cx="575999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Чистые столовые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приборы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хранятся в специальных ящиках-кассетах ручками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вверх, хранение их на подносах россыпью не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допускается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048" y="4272919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67759" y="4325615"/>
            <a:ext cx="2016224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россыпью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18376" y="4451045"/>
            <a:ext cx="2088232" cy="5209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Хранение ручками вниз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8891" y="483518"/>
            <a:ext cx="2292200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п.5.13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815189" y="683400"/>
            <a:ext cx="460667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4439" y="1347614"/>
            <a:ext cx="8016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 flipH="1">
            <a:off x="1435950" y="1779662"/>
            <a:ext cx="239041" cy="1784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20987" y="1779662"/>
            <a:ext cx="0" cy="2176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971282" y="1799234"/>
            <a:ext cx="193006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0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8" descr="https://www.vsevse.ru/photo_item/154/photo_large/photo3772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03" y="1262011"/>
            <a:ext cx="1215265" cy="74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://vesnn.ru/img/p/2915-1939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649" y="2541088"/>
            <a:ext cx="2354063" cy="175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vmasshtabe.ru/wp-content/uploads/2018/02/588182-vms-Vanna-moechnaya-dvuhsektsionna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09" y="2033129"/>
            <a:ext cx="2702731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03866" y="1482061"/>
            <a:ext cx="2952000" cy="108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первой ванне горячей водой, при температуре не ниже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45°С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,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применением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4616" y="2650167"/>
            <a:ext cx="2880122" cy="88048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во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ванне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горячей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7742" y="1118011"/>
            <a:ext cx="2232248" cy="288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428" y="1790337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4" y="284522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1266" y="3508011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10168" y="208459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0168" y="30904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607568" y="704689"/>
            <a:ext cx="2031277" cy="55732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п.5.15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70931" y="52651"/>
            <a:ext cx="7367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Мытье  разделочных досок и мелкого деревянного инвентаря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927444" y="3090412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82629" y="2434526"/>
            <a:ext cx="360000" cy="25507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83114" y="2630097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3866" y="3651870"/>
            <a:ext cx="2880000" cy="36000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Ошпаривание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кипятком 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841798" y="2031472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410168" y="3804424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Круговая стрелка 7"/>
          <p:cNvSpPr/>
          <p:nvPr/>
        </p:nvSpPr>
        <p:spPr>
          <a:xfrm rot="1670753">
            <a:off x="4422222" y="1987936"/>
            <a:ext cx="1166530" cy="772028"/>
          </a:xfrm>
          <a:prstGeom prst="circularArrow">
            <a:avLst>
              <a:gd name="adj1" fmla="val 0"/>
              <a:gd name="adj2" fmla="val 2212657"/>
              <a:gd name="adj3" fmla="val 19358061"/>
              <a:gd name="adj4" fmla="val 7019721"/>
              <a:gd name="adj5" fmla="val 1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59276" y="2908491"/>
            <a:ext cx="646706" cy="257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45°С</a:t>
            </a:r>
            <a:endParaRPr lang="ru-RU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923365" y="4220637"/>
            <a:ext cx="4825348" cy="777833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обработки и просушивания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разделочные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доски 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непосредственно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рабочих местах на ребре</a:t>
            </a:r>
          </a:p>
        </p:txBody>
      </p:sp>
      <p:pic>
        <p:nvPicPr>
          <p:cNvPr id="39" name="Picture 10" descr="http://posuda96.ru/wa-data/public/shop/products/17/29/2917/images/2969/2969.7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50" y="1052075"/>
            <a:ext cx="747754" cy="106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 стрелкой 47"/>
          <p:cNvCxnSpPr/>
          <p:nvPr/>
        </p:nvCxnSpPr>
        <p:spPr>
          <a:xfrm>
            <a:off x="5681269" y="2874412"/>
            <a:ext cx="1626099" cy="6373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 descr="http://bloknot-voronezh.ru/thumb/610x0xcut/upload/iblock/1ba/467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589" y="1358728"/>
            <a:ext cx="2083255" cy="118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8817" y="4131628"/>
            <a:ext cx="2898718" cy="95585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досок и мелкого деревянного инвентаря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на решетках, полках, стеллажах (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ребре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195589" y="2821454"/>
            <a:ext cx="360000" cy="216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9174" y="4429703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410168" y="4645727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4207832" y="1893605"/>
            <a:ext cx="234236" cy="54092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610197" y="1734664"/>
            <a:ext cx="1410076" cy="95493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683568" y="538189"/>
            <a:ext cx="5711082" cy="504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Производится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моечном отделении (цехе) для кухонной посуды 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69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6" y="3537237"/>
            <a:ext cx="1061200" cy="1414934"/>
          </a:xfrm>
          <a:prstGeom prst="rect">
            <a:avLst/>
          </a:prstGeom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77647" y="2235337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к ветоши (щеткам) для мытья посуды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50495" y="1235508"/>
            <a:ext cx="1800000" cy="68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МОЖНО!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39553" y="481782"/>
            <a:ext cx="5040000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мытья посуды и уборки на пищеблоке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684659" y="1204747"/>
            <a:ext cx="180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НЕЛЬЗЯ!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://scientific-book.ru/image/10215328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34" y="3636609"/>
            <a:ext cx="1433553" cy="98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ozon-st.cdn.ngenix.net/multimedia/10138265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93" y="3765732"/>
            <a:ext cx="1586244" cy="85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officekanc.ru/images/product/832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95" y="3168193"/>
            <a:ext cx="1721266" cy="179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2455629" y="1919508"/>
            <a:ext cx="180000" cy="34659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139775" y="1919508"/>
            <a:ext cx="263873" cy="34560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2093451" y="2265113"/>
            <a:ext cx="1440000" cy="108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82870" y="2243961"/>
            <a:ext cx="1440000" cy="1080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Губки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03967" y="2247986"/>
            <a:ext cx="1440000" cy="1104698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Мочалки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461218" y="2265113"/>
            <a:ext cx="1440000" cy="1080000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с наличием плесени и видимых загрязнений 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5364088" y="1852568"/>
            <a:ext cx="320572" cy="3913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42" idx="0"/>
          </p:cNvCxnSpPr>
          <p:nvPr/>
        </p:nvCxnSpPr>
        <p:spPr>
          <a:xfrm>
            <a:off x="6622732" y="1901396"/>
            <a:ext cx="1235" cy="346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461218" y="1866380"/>
            <a:ext cx="423150" cy="398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158779" y="3730445"/>
            <a:ext cx="920774" cy="11440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282871" y="3486813"/>
            <a:ext cx="1096390" cy="13666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614767" y="3520059"/>
            <a:ext cx="1457796" cy="1432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531810" y="3434265"/>
            <a:ext cx="1540753" cy="1517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192180" y="3689301"/>
            <a:ext cx="884494" cy="1143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282871" y="3507854"/>
            <a:ext cx="1081217" cy="13245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Picture 10" descr="https://www.vsevse.ru/photo_item/307/photo_large/photo155679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5" y="3434265"/>
            <a:ext cx="1389060" cy="138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Скругленный прямоугольник 63"/>
          <p:cNvSpPr/>
          <p:nvPr/>
        </p:nvSpPr>
        <p:spPr>
          <a:xfrm>
            <a:off x="3031224" y="1209642"/>
            <a:ext cx="2464542" cy="65673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п.5.13, п.5.16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006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828" y="3086002"/>
            <a:ext cx="2988143" cy="204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6" name="Прямая со стрелкой 55"/>
          <p:cNvCxnSpPr>
            <a:endCxn id="43" idx="1"/>
          </p:cNvCxnSpPr>
          <p:nvPr/>
        </p:nvCxnSpPr>
        <p:spPr>
          <a:xfrm>
            <a:off x="4849981" y="2272058"/>
            <a:ext cx="26132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avatars.mds.yandex.net/get-marketpic/932278/market_5GEL9RjzQzTNlUns119prw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52" y="393784"/>
            <a:ext cx="1650534" cy="128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356586" y="578141"/>
            <a:ext cx="3392127" cy="576065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конце дня производственные столы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технологического оборудования и производственных столов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510414" y="1547064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092299" y="1361332"/>
            <a:ext cx="3841345" cy="5400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моют с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моющими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дезинфицирующими средствами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stCxn id="29" idx="3"/>
          </p:cNvCxnSpPr>
          <p:nvPr/>
        </p:nvCxnSpPr>
        <p:spPr>
          <a:xfrm>
            <a:off x="4870414" y="1674600"/>
            <a:ext cx="275814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107504" y="983349"/>
            <a:ext cx="3917324" cy="128870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Обработка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технологического оборудования и производственных столов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ежедневно: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мере его загрязнения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окончании работы</a:t>
            </a:r>
          </a:p>
        </p:txBody>
      </p:sp>
      <p:pic>
        <p:nvPicPr>
          <p:cNvPr id="36" name="Picture 4" descr="http://upload2.schoolrm.ru/resize_cache/638114/c3bed4c46e3bebf9034448fed65e7b8e/iblock/521/521edcdeca1ea3b3075e3d3badc38953/299e40b4ba7338d5235fa8da5d0e17a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" y="2366825"/>
            <a:ext cx="4262287" cy="273424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5111301" y="2002058"/>
            <a:ext cx="3816427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промывают горячей водой температуры не ниже 45° С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02695" y="2678092"/>
            <a:ext cx="3859960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534279" y="2144523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534279" y="2805627"/>
            <a:ext cx="360000" cy="255071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 стрелкой 56"/>
          <p:cNvCxnSpPr>
            <a:endCxn id="46" idx="1"/>
          </p:cNvCxnSpPr>
          <p:nvPr/>
        </p:nvCxnSpPr>
        <p:spPr>
          <a:xfrm>
            <a:off x="4899400" y="2948092"/>
            <a:ext cx="203295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>
            <a:off x="378691" y="561478"/>
            <a:ext cx="3374949" cy="34407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п.5.14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02695" y="4108526"/>
            <a:ext cx="865932" cy="55145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столов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516216" y="3363838"/>
            <a:ext cx="2388658" cy="1656184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Для моющих и дезинфицирующих средств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столов выделяют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специальную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промаркированную емкость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0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60375" y="1141893"/>
            <a:ext cx="2895873" cy="342098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Щетки для мытья посуды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63600" y="3724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198933" y="11723"/>
            <a:ext cx="747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Требования </a:t>
            </a:r>
            <a:r>
              <a:rPr lang="ru-RU" b="1" dirty="0" smtClean="0"/>
              <a:t>к обработке ветоши </a:t>
            </a:r>
            <a:r>
              <a:rPr lang="ru-RU" b="1" dirty="0"/>
              <a:t>(щеткам) для мытья посуды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0976" y="4749974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специальной таре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033430" y="1155336"/>
            <a:ext cx="2880000" cy="5040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Ветошь для уборки столов 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95456" y="512614"/>
            <a:ext cx="236437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п.5.16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21056" y="482016"/>
            <a:ext cx="2125136" cy="5091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43685" y="1630479"/>
            <a:ext cx="2880000" cy="32562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Очищают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37644" y="2090413"/>
            <a:ext cx="2880000" cy="90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20976" y="3095607"/>
            <a:ext cx="288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или кипятят в течение 15 мин.)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20976" y="3826503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Промывают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проточной водой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443685" y="4290067"/>
            <a:ext cx="288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085633" y="4569990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Хранят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таре для чистой ветоши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059980" y="4039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Просушивают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066192" y="2885706"/>
            <a:ext cx="2880000" cy="432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Дезинфицируют или кипятят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049121" y="3517273"/>
            <a:ext cx="2880000" cy="36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Ополаскивают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042314" y="1865728"/>
            <a:ext cx="2880000" cy="9000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Замачивают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горячей воде при температуре не ниже 45°С с добавлением моющих средств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0076" y="1659336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9975" y="3257607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2598" y="382173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7254" y="4341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2598" y="4785990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0076" y="2441728"/>
            <a:ext cx="288000" cy="324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5688112" y="4616975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679719" y="2933607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679719" y="210330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679719" y="3512362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5679719" y="4039273"/>
            <a:ext cx="288000" cy="324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bigpo.ru/potra/%D0%97%D0%B0%D0%B4%D0%B0%D1%87%D0%B8+%D1%80%D0%B0%D0%B1%D0%BE%D1%82%D1%8B+%D0%BF%D0%BE+%D0%BE%D1%80%D0%B3%D0%B0%D0%BD%D0%B8%D0%B7%D0%B0%D1%86%D0%B8%D0%B8+%D1%88%D0%BA%D0%BE%D0%BB%D1%8C%D0%BD%D0%BE%D0%B3%D0%BE+%D0%BF%D0%B8%D1%82%D0%B0%D0%BD%D0%B8%D1%8F+5a/552438_html_5b55ef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855" y="3101706"/>
            <a:ext cx="2223864" cy="192927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n--23-6kc5afbf2cgk6cvc.xn--p1ai/assets/images/Vileda_1458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693" y="636800"/>
            <a:ext cx="2151856" cy="2194295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220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0076" y="3046489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21" y="4263688"/>
            <a:ext cx="39674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06816" y="3283449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0495" y="447971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50414" y="469886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853538" y="52651"/>
            <a:ext cx="22027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Пищевые отходы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5710" y="2792412"/>
            <a:ext cx="2700000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емкости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освобождают по мере их заполнения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(2/3 объема)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75856" y="582451"/>
            <a:ext cx="5641142" cy="59416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Пищевые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отходы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хранят в емкостях </a:t>
            </a:r>
            <a:r>
              <a:rPr lang="ru-RU" sz="1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крышками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 специально выделенном месте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9654" y="1991660"/>
            <a:ext cx="2700000" cy="61671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Обработка емкостей для пищевых отходов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0495" y="4011910"/>
            <a:ext cx="2700000" cy="87401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промываются раствором моющего средства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37052"/>
            <a:ext cx="4490827" cy="3082970"/>
          </a:xfrm>
          <a:prstGeom prst="rect">
            <a:avLst/>
          </a:prstGeom>
          <a:noFill/>
          <a:ln w="412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710893" y="567735"/>
            <a:ext cx="198889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п.5.20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2720501" y="723871"/>
            <a:ext cx="531194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11960" y="1279832"/>
            <a:ext cx="4632571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611795" y="2304888"/>
            <a:ext cx="3832899" cy="650903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Пищевые отходы хранятся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ведрах без крышек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трелка вправо 37"/>
          <p:cNvSpPr/>
          <p:nvPr/>
        </p:nvSpPr>
        <p:spPr>
          <a:xfrm rot="5400000">
            <a:off x="1667346" y="1489350"/>
            <a:ext cx="700359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852149" y="3764412"/>
            <a:ext cx="0" cy="2474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542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239803" y="31750"/>
            <a:ext cx="7034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Основные требования к организации питания школьников  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newbookshop.ru/pictures/10216627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43556"/>
            <a:ext cx="3600400" cy="4158633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756952" y="589243"/>
            <a:ext cx="2880000" cy="720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73650" y="1419622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устанавливают санитарно-эпидемиологические требования к организации питания обучающихся в образовательных учреждениях, независимо от ведомственной принадлежности и форм собственности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50" y="3274191"/>
            <a:ext cx="4680000" cy="172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являются обязательными для исполнения всеми юридическими лицами, индивидуальными предпринимателями, чья деятельность связана с организацией и (или) обеспечением горячим питанием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081556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8219" cy="55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78215" y="41960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606775" y="50277"/>
            <a:ext cx="27765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Уборочный инвентарь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6208" y="2040655"/>
            <a:ext cx="6233606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 окончании уборки,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смены весь уборочный инвентарь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должен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промываться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моющих и дезинфицирующих средств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просушиваться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храниться в чистом виде</a:t>
            </a: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3574" y="468858"/>
            <a:ext cx="8710034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уборки каждой группы помещений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(сырьевых цехов; горячего и холодного цехов; неохлаждаемых складских помещений; холодильных камер; вспомогательных помещений; санитарных узлов)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отдельный промаркированный уборочный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250" y="2958434"/>
            <a:ext cx="6347522" cy="118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уборочного инвентаря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душевым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поддоном и умывальной раковиной с подводкой к ним холодной и горячей воды. </a:t>
            </a:r>
          </a:p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либо 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отсутствии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отдельного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помещения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отведенном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месте 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549953" y="1696789"/>
            <a:ext cx="0" cy="2002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0668" y="1809857"/>
            <a:ext cx="3781973" cy="274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6409629" y="4332888"/>
            <a:ext cx="2760631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Уборочный инвентарь хранится в моечной кухонной посуды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9317" y="1363314"/>
            <a:ext cx="6128158" cy="59231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Инвентарь для мытья туалетов должен иметь сигнальную (красную)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маркировку!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12420" y="1364850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23011" y="4253992"/>
            <a:ext cx="3132000" cy="80869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Хранение уборочного инвентаря в производственных помещениях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346" y="4219125"/>
            <a:ext cx="3168000" cy="84356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мытья туалетов должен храниться отдельно от другого уборочного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инвентаря!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94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https://avatars.mds.yandex.net/get-pdb/1589716/e79779b8-f19d-45c0-ba4d-cf731291ebbc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111173"/>
            <a:ext cx="1409508" cy="187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avatars.mds.yandex.net/get-pdb/1515288/a61dcbcf-8165-4e79-8a53-d479ad1ed8f8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0" y="469887"/>
            <a:ext cx="1063172" cy="75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8037" cy="60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3" y="33053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4353037" y="29693"/>
            <a:ext cx="8134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Хлеб 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5134" y="3045899"/>
            <a:ext cx="4864348" cy="871541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 уборке шкафов хлебные крошки сметают с полок специальными щетками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436" y="1229782"/>
            <a:ext cx="3157201" cy="774546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нарезки хлеба -производственный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стол с маркировкой "X" - хлеб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322747" y="4050378"/>
            <a:ext cx="4864348" cy="89763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реже 1 раза в неделю тщательно протирают 1%- раствором уксусной кислоты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://www.rdoski.ru/DOSKI/shkaf2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90" y="399025"/>
            <a:ext cx="2925189" cy="25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310932" y="1684088"/>
            <a:ext cx="2788291" cy="1218395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Ржаной и пшеничный хлеб хранят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раздельно!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95570" y="425475"/>
            <a:ext cx="2819016" cy="1049923"/>
          </a:xfrm>
          <a:prstGeom prst="round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Дверцы в шкафах для хлеба должны иметь отверстия для вентиляции. </a:t>
            </a:r>
          </a:p>
        </p:txBody>
      </p:sp>
      <p:pic>
        <p:nvPicPr>
          <p:cNvPr id="8198" name="Picture 6" descr="https://img11.postila.ru/data/36/0f/44/95/360f4495d5c8631bdb851b63af1d3e3e5dcbe76dfc01546bbf15c575bd97a3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50" y="493886"/>
            <a:ext cx="1152128" cy="69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Karpova-MV\Desktop\ЛЕКЦИЯ ПО ПИТАНИЯ ДЛЯ ТО\01-10-2018_14-37-11\IMG-20180921-WA00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7" y="2047219"/>
            <a:ext cx="3111575" cy="30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163576" y="4279384"/>
            <a:ext cx="3004295" cy="7298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Нарушение: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хранение нарезанного хлеба в производственной раковине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24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VIII. Требования к условиям и технологии изготовления кулинарной продукции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im0-tub-ru.yandex.net/i?id=9f2aab583274ad3a799d0dcda230572e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287" y="3044517"/>
            <a:ext cx="241191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0.photo.2gis.com/images/branch/37/5207287078903565_25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6" y="3061490"/>
            <a:ext cx="2448000" cy="163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ous-chef.ru/wp-content/uploads/f4432d58-4f8b-4370-81a2-a8e4008c30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48" y="2954517"/>
            <a:ext cx="2516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163339/931a87f4-0bb7-4889-a167-37bfa0681ec7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07354"/>
            <a:ext cx="247551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rs.mds.yandex.net/get-pdb/28866/90276655-6fdc-4f76-9843-42000b67480f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719" y="507355"/>
            <a:ext cx="2634206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karamellka.ru/wp-content/uploads/2018/05/salat-bistrij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43" y="489665"/>
            <a:ext cx="2520000" cy="163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24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МЕНЮ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3651" y="2518772"/>
            <a:ext cx="9023881" cy="50222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/>
              <a:t>Рекомендуемая форма составления примерного меню и пищевой ценности приготовляемых </a:t>
            </a:r>
            <a:r>
              <a:rPr lang="ru-RU" sz="1600" b="1" dirty="0" smtClean="0"/>
              <a:t>блюд (приложение № 2 </a:t>
            </a:r>
            <a:r>
              <a:rPr lang="ru-RU" sz="1600" b="1" dirty="0"/>
              <a:t>СанПиН 2.4.5.2409-08)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049038"/>
              </p:ext>
            </p:extLst>
          </p:nvPr>
        </p:nvGraphicFramePr>
        <p:xfrm>
          <a:off x="94889" y="3954127"/>
          <a:ext cx="8964488" cy="11075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1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2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05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10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4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703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7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21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21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4534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264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 </a:t>
                      </a:r>
                      <a:r>
                        <a:rPr lang="ru-RU" sz="11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рец</a:t>
                      </a: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Прием пищи, наименование блюда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Масса порции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Пищевые вещества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(г)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Энергетическая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ценность</a:t>
                      </a:r>
                      <a:endParaRPr lang="ru-RU" sz="12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(ккал)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Витамины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Минеральные вещества (мг)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Б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Ж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У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В_1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Са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Mg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Fe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39552" y="3036940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День: понедельник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Неделя: первая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Сезон: осенне-зимний</a:t>
            </a:r>
          </a:p>
          <a:p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Возрастная категория: 12 лет и старше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59376" y="1014532"/>
            <a:ext cx="7200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юридическим лицом или индивидуальным предпринимателем, обеспечивающим питание в образовательном учреждении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(п.6.5.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2.4.5.2409-08)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532" y="1673627"/>
            <a:ext cx="720000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учетом сезонности, необходимого количества основных пищевых веществ и требуемой калорийности суточного рациона, дифференцированного по возрастным группам обучающихся (7 - 11 и 12 - 18 лет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(п.6.6.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СанПиН 2.4.5.2409-08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5" y="609532"/>
            <a:ext cx="1512169" cy="181820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Примерное меню разрабатывается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93897" y="552499"/>
            <a:ext cx="7200000" cy="27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на период не менее двух недель (10 - 14 дней) (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П.6.4. СанПиН 2.4.5.2409-08)</a:t>
            </a:r>
          </a:p>
        </p:txBody>
      </p:sp>
      <p:cxnSp>
        <p:nvCxnSpPr>
          <p:cNvPr id="17" name="Прямая соединительная линия 16"/>
          <p:cNvCxnSpPr>
            <a:endCxn id="15" idx="1"/>
          </p:cNvCxnSpPr>
          <p:nvPr/>
        </p:nvCxnSpPr>
        <p:spPr>
          <a:xfrm flipV="1">
            <a:off x="1547664" y="687499"/>
            <a:ext cx="346233" cy="19203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1419622"/>
            <a:ext cx="3117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1"/>
          </p:cNvCxnSpPr>
          <p:nvPr/>
        </p:nvCxnSpPr>
        <p:spPr>
          <a:xfrm>
            <a:off x="1501299" y="1836227"/>
            <a:ext cx="346233" cy="2067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531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5646" y="483518"/>
            <a:ext cx="3624338" cy="23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сырых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продуктов, прошедших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технологическую обработку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НЕОБХОДИМО ИСПОЛЬЗОВАТЬ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разное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механическое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оборудование и инвентарь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промаркированный по назначению</a:t>
            </a:r>
          </a:p>
          <a:p>
            <a:pPr algn="ctr"/>
            <a:endParaRPr lang="ru-RU" sz="16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613" y="3252020"/>
            <a:ext cx="9000000" cy="61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одного механического оборудования 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(мясорубки,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протирочных машин и т.п.) 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обработки разных видов продуктов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(сырья и продуктов, прошедших тепловую обработку)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95736" y="2905172"/>
            <a:ext cx="4396072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923" y="4377962"/>
            <a:ext cx="9000000" cy="684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обработки сырой продукции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(неочищенные овощи, мяса, рыбы 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т.п.)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полуфабрикатов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моечных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ванн для мытья кухонной и столовой посуды</a:t>
            </a:r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оборотной тары, раковины </a:t>
            </a:r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для мытья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рук </a:t>
            </a:r>
            <a:r>
              <a:rPr lang="ru-RU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" y="3917997"/>
            <a:ext cx="9000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Использование  оборудование,</a:t>
            </a:r>
            <a:r>
              <a:rPr lang="ru-RU" sz="1400" b="1" i="0" u="none" strike="noStrik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моечных ванн и инвентаря не по назначению </a:t>
            </a:r>
          </a:p>
          <a:p>
            <a:pPr algn="ctr"/>
            <a:r>
              <a:rPr lang="ru-RU" sz="10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(п.8.6. СанПиН 2.4.5.2409-08)</a:t>
            </a:r>
            <a:endParaRPr lang="ru-RU" sz="10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850414" y="7937"/>
            <a:ext cx="79700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условиям и технологии изготовления кулинарной продукции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18081"/>
              </p:ext>
            </p:extLst>
          </p:nvPr>
        </p:nvGraphicFramePr>
        <p:xfrm>
          <a:off x="4067944" y="1203598"/>
          <a:ext cx="4752528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Вареная рыба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«СК»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куры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«СР»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Сырая рыба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«Г»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Гастрономия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«СО»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Сырые овощи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«З»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Зелень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373"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«ВМ»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Вареное мясо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«Х»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Хлеб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55575" y="1275606"/>
            <a:ext cx="74401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067944" y="561601"/>
            <a:ext cx="4752528" cy="55386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Маркировка производственных столов и разделочных досок, ножей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436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atarcha.net/upload/resize_cache/iblock/08b/800_600_1eed36f7ba870752e6680f07ac4948949/08be181351f06d321f9382f73ac6bd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89" y="2859782"/>
            <a:ext cx="2060261" cy="17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0629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Обработка </a:t>
            </a:r>
            <a:r>
              <a:rPr lang="ru-RU" b="1" dirty="0" smtClean="0"/>
              <a:t>мяса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78288" y="377269"/>
            <a:ext cx="5863326" cy="360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дефростируют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двумя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способами: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steaklovers.menu/travel/~m/ckeditor/view/articles/54cdf510d19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10" y="490463"/>
            <a:ext cx="2495859" cy="17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020971" y="1779662"/>
            <a:ext cx="5940000" cy="46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размораживание мяса в СВЧ-печах (установках) по указанным в их паспортах режимам.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71650" y="2980335"/>
            <a:ext cx="6789353" cy="1517184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 в тушах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половинах и четвертинах перед обвалкой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тщательно зачищают, срезают клейма, удаляют сгустки крови, затем промывают проточной водой при помощи щетки.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окончании работы щетки очищают, промывают горячими растворами моющих средств при температуре 45-50°С, ополаскивают, замачивают в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дезрастворе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10-15 мин, ополаскивают проточной водой и просушивают.</a:t>
            </a:r>
            <a:endParaRPr lang="ru-RU" sz="1400" b="1" i="0" u="none" strike="noStrike" baseline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37359" y="946864"/>
            <a:ext cx="3072592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Медленное размораживание проводится в дефростере при температуре от 0 до + 6°С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50879" y="946864"/>
            <a:ext cx="2867197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отсутствии дефростера - в мясном цехе на производственных столах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650" y="2346584"/>
            <a:ext cx="4320000" cy="5390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Мясо в воде или около плиты не размораживают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41003" y="2343410"/>
            <a:ext cx="4320000" cy="540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Повторное замораживание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дефростированного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мяса не допускается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2494" y="4574178"/>
            <a:ext cx="7800801" cy="504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Мясной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фарш хранят не более 12 ч при температуре от + 2 до + 4°С.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отсутствии холода хранение фарша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запрещается!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55976" y="2346584"/>
            <a:ext cx="504056" cy="567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141072" y="737269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276461" y="739834"/>
            <a:ext cx="310853" cy="20959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658" y="4574178"/>
            <a:ext cx="968763" cy="54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040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сырой птицы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01324" y="2653402"/>
            <a:ext cx="5800058" cy="86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П.4.10, П.8.9 СанПиН 2.4.5.2409- 08:</a:t>
            </a:r>
          </a:p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Для обработки сырой птицы выделяют отдельные столы, разделочный и производственный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инвентарь с маркировкой «СК» – сырые куры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ranchoplus.com/wp-content/uploads/2018/02/whole-broiler-chick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55526"/>
            <a:ext cx="204532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023157" y="1014532"/>
            <a:ext cx="6984776" cy="11251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Сальмонеллез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– это инфекционное заболевание пищеварительной системы, возникающее в результате заражения бактериями рода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Salmonella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сопровождающееся выраженной интоксикацией и дегидратацией, иногда протекающее по типу тифа, либо с септицемией.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опасными в плане сальмонеллеза являются термически плохо обработанные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молочные и мясные продукты.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472249"/>
            <a:ext cx="6984776" cy="47390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Мясо птицы может быть заражено опасными бактериями – сальмонеллы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41382" y="221982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принимать непотрошеную птицу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7959" y="3579862"/>
            <a:ext cx="5760000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П.8.8. СанПиН 2.4.5.2409-08, П.8.9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СП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2.3.6.1079-01: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Тушки птицы размораживают на воздухе, 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затем промывают проточной водой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укладывают разрезом вниз для стекания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9482" y="2578279"/>
            <a:ext cx="2252206" cy="187247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работы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мясом сырой птицы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школьной столовой 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411761" y="2434106"/>
            <a:ext cx="826198" cy="36041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411761" y="3147814"/>
            <a:ext cx="765535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391688" y="3907584"/>
            <a:ext cx="85727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3251269" y="4587974"/>
            <a:ext cx="5760000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повторное замораживание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>
            <a:endCxn id="37" idx="1"/>
          </p:cNvCxnSpPr>
          <p:nvPr/>
        </p:nvCxnSpPr>
        <p:spPr>
          <a:xfrm>
            <a:off x="2411761" y="4155806"/>
            <a:ext cx="839508" cy="61216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335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op.samberi.com/upload/iblock/8c0/8c087099814492b33ff75573e6492f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3" y="387623"/>
            <a:ext cx="1952362" cy="129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сырых яиц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35416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9912" y="414225"/>
            <a:ext cx="504000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Отдельное помещение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ваннах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3889" y="1585445"/>
            <a:ext cx="4765047" cy="47566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Яйца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 погружаются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растворы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</a:t>
            </a:r>
            <a:r>
              <a:rPr 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этапа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113" y="2173013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60375" y="2370920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78487" y="2137013"/>
            <a:ext cx="4140000" cy="43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1-2%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теплом растворе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кальцинированной соды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4763" y="2839806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4953" y="3705894"/>
            <a:ext cx="360000" cy="36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74889" y="3039742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16046" y="3901905"/>
            <a:ext cx="180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678487" y="2643758"/>
            <a:ext cx="4140000" cy="6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 растворе хлорамина или других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разрешенных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дезинфицирующих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60487" y="3363894"/>
            <a:ext cx="4176000" cy="104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ополаскивание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проточной водой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течение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5 минут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последующим выкладыванием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чистую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промаркированную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посуду 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"яйцо чистое"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3779352" y="1105416"/>
            <a:ext cx="5040560" cy="43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отведенное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мясо-рыбного цеха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промаркированных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емкостях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40942" y="586629"/>
            <a:ext cx="1332142" cy="6287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3345781" y="525644"/>
            <a:ext cx="460873" cy="330307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33" idx="3"/>
            <a:endCxn id="32" idx="1"/>
          </p:cNvCxnSpPr>
          <p:nvPr/>
        </p:nvCxnSpPr>
        <p:spPr>
          <a:xfrm>
            <a:off x="3373084" y="900993"/>
            <a:ext cx="406268" cy="420423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073727" y="3676616"/>
            <a:ext cx="3960000" cy="684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необработанных яиц в кассетах, коробах в производственных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цехах!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64960" y="1687029"/>
            <a:ext cx="3510624" cy="43204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040272" y="2196052"/>
            <a:ext cx="3960000" cy="1368000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Принимать в школьную столовую: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мясо водоплавающих птиц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Яйца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загрязненной скорлупой, с насечкой, "тек", "бой", а также яйца из хозяйств, неблагополучных по сальмонеллезам.</a:t>
            </a:r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3545" y="4499749"/>
            <a:ext cx="8102039" cy="576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После обработки яиц, перед их разбивкой,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работник, проводивший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обработку,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надеть чистую санитарную одежду, вымыть руки с мылом и продезинфицировать их раствором разрешенного дезинфицирующего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2471632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https://eda-land.ru/images/article/orig/2018/10/gotovim-file-mintaya-v-duhovke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434732"/>
            <a:ext cx="2466289" cy="17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рыбы</a:t>
            </a:r>
            <a:endParaRPr lang="ru-RU" b="1" dirty="0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5937" y="434732"/>
            <a:ext cx="5063440" cy="1620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Мясо-рыбный цех: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производственных столах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маркировкой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СР" - сырая рыба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Используется: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разделочный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(разделочные доски и ножи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с маркировкой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кухонная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маркировкой "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СР" - сырая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027" y="2146902"/>
            <a:ext cx="4864125" cy="97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П.8.10 СанПиН 2.4.5.2409-08: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Рыбу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размораживают на производственных столах или в воде при температуре не выше +12°С, с добавлением соли из расчета 7 - 10 г на 1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3080" y="3219822"/>
            <a:ext cx="4830895" cy="54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Не рекомендуется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дефростировать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воде рыбу осетровых пород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филе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342567" y="728513"/>
            <a:ext cx="1332142" cy="628727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обработки </a:t>
            </a:r>
          </a:p>
        </p:txBody>
      </p:sp>
      <p:cxnSp>
        <p:nvCxnSpPr>
          <p:cNvPr id="35" name="Прямая со стрелкой 34"/>
          <p:cNvCxnSpPr>
            <a:stCxn id="33" idx="3"/>
          </p:cNvCxnSpPr>
          <p:nvPr/>
        </p:nvCxnSpPr>
        <p:spPr>
          <a:xfrm flipV="1">
            <a:off x="3674709" y="1042876"/>
            <a:ext cx="321227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konspekta.net/studopedianet/baza7/1538388340393.files/image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361" y="3075805"/>
            <a:ext cx="3935092" cy="1959547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83257" y="3853622"/>
            <a:ext cx="4830895" cy="118173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Рыба не подлежит вторичному замораживанию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первичной обработки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направляется  на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тепловую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обработку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дефростированной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продукции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91361" y="2146902"/>
            <a:ext cx="4104482" cy="864096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п.4.10 СанПиН 2.4.5.2409-08: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сырой рыбы используется кухонная посуда с маркировкой «МВ» – мясо вареное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44208" y="4743589"/>
            <a:ext cx="1296144" cy="291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79341" y="4639308"/>
            <a:ext cx="432048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7308304" y="2769718"/>
            <a:ext cx="432048" cy="211975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923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25" y="1820717"/>
            <a:ext cx="1465346" cy="118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" y="4263518"/>
            <a:ext cx="175873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62" y="-1032"/>
            <a:ext cx="682874" cy="58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33385" y="36830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099256" y="-1032"/>
            <a:ext cx="3677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овощей и фруктов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42161" y="3075806"/>
            <a:ext cx="6444000" cy="504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Овощи чистят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перед варкой и варят в подсоленной воде (кроме свеклы)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868994" y="4445570"/>
            <a:ext cx="7224260" cy="60850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Фрукты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включая цитрусовые,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условиях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первичной обработки овощей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(овощного цеха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а  затем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вторично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промывают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холодного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моечных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ваннах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8.13 СанПиН 2.4.5.2409-08)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611908" y="474532"/>
            <a:ext cx="6444000" cy="1080000"/>
          </a:xfrm>
          <a:prstGeom prst="round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- сортировка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посторонних примесей, загнивших и побитых овощей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мытье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удаление с поверхности овощей остатков земли и песка, чистка щеткой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очистка 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671601" y="3656569"/>
            <a:ext cx="6430441" cy="713779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Очищенные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картофель, корнеплоды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другие овощи во избежание их потемнения и высушивания рекомендуется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холодной воде не более 2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(п.8.18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632236" y="2213290"/>
            <a:ext cx="6444000" cy="792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Очищенные овощи повторно промывают в проточной питьевой воде не менее 5 минут небольшими партиями, с использованием дуршлагов,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сеток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611907" y="1635646"/>
            <a:ext cx="6444000" cy="468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обработке белокочанной капусты необходимо обязательно удалить 3-4 наружных листа.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8305" y="3522420"/>
            <a:ext cx="1980000" cy="72004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Вторичная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3998" y="581419"/>
            <a:ext cx="1980000" cy="720000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Первичная обработка овощей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251899" y="810350"/>
            <a:ext cx="368645" cy="26213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150088" y="3381802"/>
            <a:ext cx="498993" cy="39600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143168" y="4156006"/>
            <a:ext cx="528433" cy="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3339" y="2806672"/>
            <a:ext cx="2470006" cy="53826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замачивание в холодной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воде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часов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93866" y="1419622"/>
            <a:ext cx="2402603" cy="576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предварительная заготовка очищенного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картофеля !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240208" y="1256114"/>
            <a:ext cx="392028" cy="56822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986671" y="2806672"/>
            <a:ext cx="625236" cy="71574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660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4726" y="2211710"/>
            <a:ext cx="8280920" cy="64623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санитарному состоянию и содержанию помещений и мытью посуды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tvernews.ru/uploads/bZUcLV7jl77e3sCbmsvNi5XYvox7J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072"/>
            <a:ext cx="3081170" cy="15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2996764"/>
            <a:ext cx="2937154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415222"/>
            <a:ext cx="2952328" cy="1671964"/>
          </a:xfrm>
          <a:prstGeom prst="rect">
            <a:avLst/>
          </a:prstGeom>
        </p:spPr>
      </p:pic>
      <p:pic>
        <p:nvPicPr>
          <p:cNvPr id="1036" name="Picture 12" descr="http://biologik.ru/wp-content/uploads/2015/01/24387341_html_37014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83" y="2961798"/>
            <a:ext cx="2965017" cy="197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400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tenkei.ru/wp-content/uploads/2018/03/xDepositphotos_130687290_m-2015.jpg.pagespeed.ic._Ts1qamq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9" y="542540"/>
            <a:ext cx="1800200" cy="108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круп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835695" y="555527"/>
            <a:ext cx="5633514" cy="565572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крупы промывают проточной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водой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62723" y="2713132"/>
            <a:ext cx="6480720" cy="54906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кухонной посуды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маркировкой «крупы»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https://www.pngarts.com/files/3/White-Rice-Free-PNG-Ima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14" y="534264"/>
            <a:ext cx="1869428" cy="155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283816" y="1129009"/>
            <a:ext cx="526911" cy="1528825"/>
          </a:xfrm>
          <a:prstGeom prst="down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674" y="3867894"/>
            <a:ext cx="7784033" cy="72008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Крупа, мука, сухофрукты и другие продукты, загрязненные различными примесями или зараженные амбарными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вредителями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35695" y="3372888"/>
            <a:ext cx="5334777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s://static.1000.menu/img/content/15934/grechnevaya-kasha-s-myasom-v-multivarke_1461308789_fe_6_ma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775" y="1184574"/>
            <a:ext cx="2182820" cy="139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varimparim.ru/uploads/image/rezepty/zarubegnaya/sushi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74" y="1177781"/>
            <a:ext cx="2184194" cy="138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13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ru.all.biz/img/ru/catalog/122774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004"/>
            <a:ext cx="2093474" cy="16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31790"/>
            <a:ext cx="2016224" cy="171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s://g3.delphi.lv/images/pix/900x471/xepHmMt9lwk/file42669568_7accda2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96" y="2851335"/>
            <a:ext cx="3746660" cy="179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888589" y="11326"/>
            <a:ext cx="57275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Обработка консервированных продуктов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98568" y="629272"/>
            <a:ext cx="6461864" cy="1219326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использованием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ндивидуальная упаковка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консервированных продуктов: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Промывается проточной водой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Протирается ветошью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http://mspros.ru/old_images/images/16015_lar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9" y="3147948"/>
            <a:ext cx="2275017" cy="16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102120" y="2031690"/>
            <a:ext cx="5038292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090" y="2474648"/>
            <a:ext cx="8904397" cy="541497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Консервы с нарушением герметичности банок,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бомбажные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"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хлопуши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", банки с ржавчиной, деформированные, без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этикеток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611" y="4516972"/>
            <a:ext cx="2347525" cy="556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сторон, не исчезает при нажатии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55360" y="4482863"/>
            <a:ext cx="4047078" cy="60457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«</a:t>
            </a:r>
            <a:r>
              <a:rPr lang="ru-RU" sz="1200" b="1" i="0" u="none" strike="noStrike" baseline="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Хлопуша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вздутие</a:t>
            </a:r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крышки или донышка банки. При нажатии вздутие крышки исчезает, но вздувается (с хлопком)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донышко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87613" y="4534903"/>
            <a:ext cx="2264868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Деформированные консервные банки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090" y="4516056"/>
            <a:ext cx="2527152" cy="53818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«Бомбаж» </a:t>
            </a:r>
            <a:r>
              <a:rPr lang="ru-RU" sz="12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вздутие банки с двух сторон</a:t>
            </a:r>
          </a:p>
        </p:txBody>
      </p:sp>
    </p:spTree>
    <p:extLst>
      <p:ext uri="{BB962C8B-B14F-4D97-AF65-F5344CB8AC3E}">
        <p14:creationId xmlns:p14="http://schemas.microsoft.com/office/powerpoint/2010/main" val="2309023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kifit.ru/wp-content/uploads/2014/06/H81A05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34798"/>
            <a:ext cx="1656184" cy="100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555777" y="7937"/>
            <a:ext cx="3435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блюд из яиц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6" descr="https://www.vsevse.ru/photo_item/154/photo_large/photo3772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699792" y="771550"/>
            <a:ext cx="4084186" cy="79629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Яйца варят в течение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закипания воды!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68826" y="1632636"/>
            <a:ext cx="2916000" cy="1378131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Омлеты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запеканки, в рецептуру которых входит яйцо,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готовят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жарочном шкафу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i.pinimg.com/originals/e5/e7/75/e5e775f7adfe8acc4a5989c0f432a3d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91" y="555526"/>
            <a:ext cx="2189481" cy="137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austrimag.com.au/wp-content/uploads/2017/11/shutterstock_197413463-Converted-1005x8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83" y="411094"/>
            <a:ext cx="1994855" cy="16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477388/a364b5ce-08ba-49da-9449-99a8cd11c3cf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5" y="2617733"/>
            <a:ext cx="2446147" cy="16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ovet-ok.ru/wp-content/uploads/2019/04/6-48-821x4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070" y="2653965"/>
            <a:ext cx="2744567" cy="160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203848" y="3090798"/>
            <a:ext cx="2664297" cy="104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яичной массы -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более 30 мин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выше 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1695"/>
              </p:ext>
            </p:extLst>
          </p:nvPr>
        </p:nvGraphicFramePr>
        <p:xfrm>
          <a:off x="15667" y="4137464"/>
          <a:ext cx="3598315" cy="914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6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180-200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2,5-3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32128" y="2150610"/>
            <a:ext cx="2880000" cy="43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омлета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41525" y="2185733"/>
            <a:ext cx="2880000" cy="432000"/>
          </a:xfrm>
          <a:prstGeom prst="round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Приготовление запеканки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510909"/>
              </p:ext>
            </p:extLst>
          </p:nvPr>
        </p:nvGraphicFramePr>
        <p:xfrm>
          <a:off x="5503553" y="4155926"/>
          <a:ext cx="3598315" cy="914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6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7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запекания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минут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220-280 </a:t>
                      </a:r>
                      <a:r>
                        <a:rPr lang="ru-RU" sz="1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°С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Толщина слоя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</a:t>
                      </a:r>
                      <a:r>
                        <a:rPr lang="ru-RU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3-4 см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6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92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autogear.ru/misc/i/gallery/66469/2345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761" y="2289430"/>
            <a:ext cx="990389" cy="94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habinfo.ru/wp-content/uploads/2016/08/zelen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60" y="1307896"/>
            <a:ext cx="1528371" cy="10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93504" y="444927"/>
            <a:ext cx="7200000" cy="504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Отваренные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салатов овощи хранят в холодильнике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6 часов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(п.8.17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331640" y="7937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салатов и холодных закусок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4775" y="4287418"/>
            <a:ext cx="4320000" cy="792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Холодные закуски должны выставляться в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виде в охлаждаемый прилавок-витрину 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реализовываться в течение одного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(п.8.25)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3503" y="1059582"/>
            <a:ext cx="7200000" cy="111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Сырые овощи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зелень 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термической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обработки необходимо: 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выдерживать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3%-ном растворе уксусной кислоты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растворе поваренной соли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течение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минут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ополаскивание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проточной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водой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(п.8.19 СанПиН 2.4.5.2409-08)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504" y="3525273"/>
            <a:ext cx="4320000" cy="684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Готовые к употреблению блюда из сырых овощей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 в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холодильнике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температуре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более 30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(п.8.26) 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1512" y="2410125"/>
            <a:ext cx="4320000" cy="432008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Изготовление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их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заправка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осуществляется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раздачей </a:t>
            </a:r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itd0.mycdn.me/image?id=873766418183&amp;t=20&amp;plc=WEB&amp;tkn=*9-IA-wT0qnbMgrs-TD7Me9gTrw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25" y="444927"/>
            <a:ext cx="1330845" cy="86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01512" y="3646140"/>
            <a:ext cx="4032000" cy="36004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заправленных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90712" y="3239783"/>
            <a:ext cx="369619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86601" y="4635902"/>
            <a:ext cx="4032000" cy="432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уксуса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рецептурах блюд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(подлежит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замене на лимонную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кислоту)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90712" y="4090999"/>
            <a:ext cx="3406269" cy="461935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сметаны и майонеза для заправки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салатов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https://svetlana46.100kursov.com/uploads/2018/10/08/21/59/7cb9a43eb046db0e61fa9e4a0e624f1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292" y="4056538"/>
            <a:ext cx="546704" cy="66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107504" y="2931750"/>
            <a:ext cx="4320000" cy="53322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заправленные салаты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хранить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3 часов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 4</a:t>
            </a:r>
            <a:r>
              <a:rPr 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2°С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(п.8.28)</a:t>
            </a:r>
            <a:endParaRPr lang="ru-RU" sz="10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 descr="http://fb.ru/misc/i/gallery/38575/31253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78" y="4066866"/>
            <a:ext cx="488724" cy="5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4633292" y="4006180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50688" y="4043575"/>
            <a:ext cx="557420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633292" y="4043575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566438" y="4009107"/>
            <a:ext cx="546704" cy="60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5453569" y="2284459"/>
            <a:ext cx="3546008" cy="8640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перемешивании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ингредиентов необходимо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пользоваться кухонным инвентарем,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касаясь продукта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руками!</a:t>
            </a:r>
            <a:endParaRPr lang="ru-RU" sz="1600" b="1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горячих блюд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840" y="1845422"/>
            <a:ext cx="5242246" cy="79833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Готовые первые и вторые блюда могут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находиться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мармите или горячей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плите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изотермической таре (термосах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2 часов с момента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64086" y="4078747"/>
            <a:ext cx="3636599" cy="961905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первых блюд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может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раздачи храниться в бульоне на горячей плите или мармите (не более 1 часа)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364086" y="859713"/>
            <a:ext cx="3384375" cy="72000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остывших ниже температуры раздачи готовых горячих блюд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73608" y="468190"/>
            <a:ext cx="2565333" cy="28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допускается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07421" y="1707654"/>
            <a:ext cx="3447899" cy="1368152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Вареное мяса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(птицы) к первым блюдам,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порционированное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мясо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подвергают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вторичному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кипячению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бульоне в течение 5-7 минут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377641"/>
              </p:ext>
            </p:extLst>
          </p:nvPr>
        </p:nvGraphicFramePr>
        <p:xfrm>
          <a:off x="323528" y="444927"/>
          <a:ext cx="4824536" cy="12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7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блюд</a:t>
                      </a:r>
                      <a:r>
                        <a:rPr lang="ru-RU" sz="14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раздаче должны быть:</a:t>
                      </a:r>
                      <a:endPara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Горячие блюда (супы, соусы, напитки)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75°С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Вторые блюда и гарниры 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ниже 65°С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Холодные супы, напитки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выше 14°С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8" name="Picture 2" descr="https://st03.kakprosto.ru/images/article/2018/11/26/344779_5bfb1c3eab94e5bfb1c3eab98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61071"/>
            <a:ext cx="1224136" cy="84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nalchik.sm-news.ru/wp-content/uploads/2018/08/vkusno.jpg.1024x0_q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7" y="2691797"/>
            <a:ext cx="4343354" cy="24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11.stc.all.kpcdn.net/share/i/12/2702838/inx960x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555" y="3161072"/>
            <a:ext cx="1214917" cy="85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907334" y="3594719"/>
            <a:ext cx="648072" cy="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8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" name="Picture 17" descr="https://sc01.alicdn.com/kf/UTB8HjX4DFfFXKJk43Otq6xIPFXaH/82-Salted-and-Unsalted-But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372" y="2469110"/>
            <a:ext cx="1457144" cy="14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8893" y="2717027"/>
            <a:ext cx="4806926" cy="936104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Масло сливочное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заправки гарниров и других блюд, должно предварительно подвергаться термической обработке (растапливаться и доводиться до кипения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1338" y="35048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Приготовление гарниров и вторых блюд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7666" y="486828"/>
            <a:ext cx="4320000" cy="72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изготовлении картофельного (овощного) пюре следует использовать механическое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</a:t>
            </a:r>
            <a:endParaRPr lang="ru-RU" sz="1400" b="1" i="0" u="none" strike="noStrike" baseline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562209" y="4075056"/>
            <a:ext cx="4320000" cy="936104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Гарниры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 риса и макаронных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изделий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варят в большом объеме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воды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(в соотношении не менее 1:6)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последующей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промывки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46513" y="1707654"/>
            <a:ext cx="4320000" cy="684958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ареные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колбасы, сардельки и сосиски варят не менее 5 минут после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закипания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://itd1.mycdn.me/image?id=873098016344&amp;t=20&amp;plc=WEB&amp;tkn=*6xQsp7CfgeLi0Mz7GLYs4p-oPg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38" y="3739776"/>
            <a:ext cx="1833649" cy="116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fb.ru/misc/i/gallery/82913/284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158" y="3772284"/>
            <a:ext cx="1679253" cy="12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700" y="2525419"/>
            <a:ext cx="1843509" cy="131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https://skolkovaryat.ru/wp-content/uploads/2018/07/%D1%81%D0%BA%D0%BE%D0%BB%D1%8C%D0%BA%D0%BE-%D0%B2%D0%B0%D1%80%D0%B8%D1%82%D1%8C-%D1%81%D0%BE%D1%81%D0%B8%D1%81%D0%BA%D0%B8-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03509"/>
            <a:ext cx="2016224" cy="12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http://ideoutbox.com/wp-content/uploads/2017/03/5mi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3" y="1298142"/>
            <a:ext cx="1464515" cy="131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https://f7.pmo.ee/szHqjR3JGHkvPiGsRCYPka9N1uY=/1200x630/smart/nginx/o/2014/05/16/3036508t1h85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6828"/>
            <a:ext cx="2005760" cy="10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http://magazin-aloni.ru/images/cms/data/przecierak-do-zywnosci-passe-vite-moha-mo-31076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43" y="636066"/>
            <a:ext cx="1358470" cy="92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038700" y="384355"/>
            <a:ext cx="2069804" cy="1826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Протирочная машина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734410" y="703019"/>
            <a:ext cx="360040" cy="327374"/>
          </a:xfrm>
          <a:prstGeom prst="rightArrow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3999388" y="1859916"/>
            <a:ext cx="432048" cy="360040"/>
          </a:xfrm>
          <a:prstGeom prst="leftArrow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895819" y="2969055"/>
            <a:ext cx="396261" cy="432048"/>
          </a:xfrm>
          <a:prstGeom prst="rightArrow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1223" y="4835515"/>
            <a:ext cx="3348613" cy="23402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ДОПУСКАЕТСЯ ПРОМЫВКА!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7544" y="3739776"/>
            <a:ext cx="3816424" cy="109573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61162" y="3804355"/>
            <a:ext cx="3988249" cy="109573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0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40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Журналы пищеблока –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ЖУРНАЛОВ ! 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49" y="411510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9440"/>
              </p:ext>
            </p:extLst>
          </p:nvPr>
        </p:nvGraphicFramePr>
        <p:xfrm>
          <a:off x="45112" y="441280"/>
          <a:ext cx="9073229" cy="458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75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7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042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Название журнала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Вид</a:t>
                      </a:r>
                      <a:r>
                        <a:rPr lang="ru-RU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проводимого контроля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Форма журнала по СанПиН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пищевых продуктов и продовольственного сырья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качеством поступающей продукции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1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бракеража готовой кулинарной продукции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Оценка качества блюд </a:t>
                      </a:r>
                      <a:r>
                        <a:rPr lang="ru-RU" sz="1100" b="1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бракеражной</a:t>
                      </a: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комиссией в составе не менее трех человек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2 приложения 10</a:t>
                      </a:r>
                      <a:endParaRPr lang="ru-RU" sz="1000" b="1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здоровья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Результаты осмотры работников пищеблока на наличие гнойничковых заболеваний кожи рук и открытых поверхностей тела, а также ангин, катаральных явлений верхних дыхательных путей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№ 3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витаминизации третьих и сладких блюд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Дата, время витаминизации, количество порций, количество вводимого препарата из расчета суточной дозы и числа детей, получающих питание, а также сведения о количестве витаминов, поступающих с искусственно витаминизированными блюдами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2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Ведомость контроля за питанием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 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6 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2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Журнал учета температурного режима холодильного оборудования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Контроль за соблюдением условий и сроков хранения скоропортящихся пищевых продуктов, требующие особых условий хранения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Форма 5 приложения 10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3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396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бракеража пищевых продуктов и продовольственного сырья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29964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85534"/>
              </p:ext>
            </p:extLst>
          </p:nvPr>
        </p:nvGraphicFramePr>
        <p:xfrm>
          <a:off x="224073" y="411510"/>
          <a:ext cx="8818347" cy="25659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02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8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18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09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79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65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42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час,</a:t>
                      </a: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поступления продовольственного сырья и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пищевых продуктов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поступившего продовольственного сырья и пищевых продуктов (в килограммах, литрах, штуках)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Номер документа, подтверждающего безопасность принятого пищевого продукта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Результаты органолептической оценки поступившего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Конечный срок реализации продовольственного сырья и пищевых продуктов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Дата и час фактической реализации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продовольственного сырья и пищевых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продуктов по дням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Подпись ответственного лица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b="1" i="0" u="none" strike="noStrike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Указываются факты списания, возврата продуктов и др.</a:t>
                      </a:r>
                    </a:p>
                    <a:p>
                      <a:endParaRPr lang="ru-RU" sz="1800" b="0" i="0" u="none" strike="noStrike" baseline="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5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8209" marR="5820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3799"/>
            <a:ext cx="4824536" cy="213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954741" y="3008918"/>
            <a:ext cx="406696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граф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4740" y="3867894"/>
            <a:ext cx="4066967" cy="126593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осуществляется контроль качества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поступающей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продукции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, в «Журнал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бракеража пищевых продуктов и продовольственного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сырья» 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внесены записи 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 соответствии с установленной формой 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52772" y="3435846"/>
            <a:ext cx="4027528" cy="36004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 п.14.15 СанПиН 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лево 10"/>
          <p:cNvSpPr/>
          <p:nvPr/>
        </p:nvSpPr>
        <p:spPr>
          <a:xfrm>
            <a:off x="4211960" y="4371950"/>
            <a:ext cx="740812" cy="2880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18" y="3724666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124" y="3743199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bismebel.ru/images/8cznXBMc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69" y="3722673"/>
            <a:ext cx="265130" cy="28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Журнал бракеража готовой кулинарной продукции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541706"/>
              </p:ext>
            </p:extLst>
          </p:nvPr>
        </p:nvGraphicFramePr>
        <p:xfrm>
          <a:off x="142963" y="2887540"/>
          <a:ext cx="8717307" cy="14844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93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2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8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7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6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86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</a:t>
                      </a:r>
                      <a:r>
                        <a:rPr lang="ru-RU" sz="1000" b="1" u="sng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час </a:t>
                      </a: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изготовления блюда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снятия бракеража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органолептической оценки и степени готовности блюда, кулинарного изделия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Разрешение к реализации блюда, кулинарного изделия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Подписи членов бракеражной комиссии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Указываются факты запрещения к реализации готовой продукции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3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56" marR="5815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03548" y="411510"/>
            <a:ext cx="8244916" cy="36004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готовой пищи осуществляется только после снятия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пробы!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843558"/>
            <a:ext cx="3744416" cy="108012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Бракеражная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комиссия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составе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 трех человек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Медицинский  работник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 пищеблока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Представитель администрации школы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53370" y="2062926"/>
            <a:ext cx="2448000" cy="796856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Вес порционных блюд должен соответствовать выходу блюда,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указанному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меню-раскладке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730" y="4473500"/>
            <a:ext cx="2448272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766" y="832309"/>
            <a:ext cx="2577479" cy="193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https://mogilev.1prof.by/kcfinder/upload/images/monitoring_pitan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40" y="829657"/>
            <a:ext cx="2041324" cy="121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1730" y="1998227"/>
            <a:ext cx="3744416" cy="767191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- по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органолептическим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показателям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Пробу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снимают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емкостей, в которых пища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55776" y="4460553"/>
            <a:ext cx="6506069" cy="648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нарушении технологии приготовления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пищи, а также в случае неготовности, блюдо к выдаче не допускается до устранения выявленных кулинарных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204388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>Журнал здоровья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525" y="33950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82460" cy="41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283986"/>
              </p:ext>
            </p:extLst>
          </p:nvPr>
        </p:nvGraphicFramePr>
        <p:xfrm>
          <a:off x="183106" y="2114843"/>
          <a:ext cx="8856985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1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5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4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4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60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91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91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776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Ф. И. О. работника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*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Должность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ru-RU" sz="1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6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Иванова М.П.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подсобный рабочий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**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Отстранен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б/л.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отп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28" marR="5792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483768" y="411510"/>
            <a:ext cx="6516000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началом работы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работником проводится осмотр работников 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школьной столовой на наличие: </a:t>
            </a:r>
          </a:p>
          <a:p>
            <a:pPr algn="ctr"/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гнойничковых 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 кожи рук и открытых поверхностей тела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ангин</a:t>
            </a: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катаральных явлений верхних дыхательных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путей </a:t>
            </a:r>
          </a:p>
          <a:p>
            <a:pPr algn="ctr"/>
            <a:r>
              <a:rPr lang="ru-RU" sz="13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(п.14.7 СанПиН 2.4.5.2409-08) </a:t>
            </a:r>
            <a:endParaRPr lang="ru-RU" sz="13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осмотра ежедневно перед началом рабочей смены заносятся в "Журнал здоровья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ru-RU" sz="13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99" y="3672283"/>
            <a:ext cx="4608000" cy="14400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отмеченных в журнале на день осмотра, </a:t>
            </a: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должен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числу работников на этот день в 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смену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здоров;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Отстранен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отстранен от работы;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отпуск;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выходной;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б/л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- больничный лист.</a:t>
            </a:r>
            <a:endParaRPr lang="ru-RU" sz="11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smotrim.net/uploads/posts/2018-08/1533638244_smotrim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9140"/>
            <a:ext cx="2300662" cy="170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16016" y="3672283"/>
            <a:ext cx="4392488" cy="1440000"/>
          </a:xfrm>
          <a:prstGeom prst="round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Работники столовой с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гнойничковыми заболеваниями кожи, нагноившимися порезами, ожогами, ссадинами, а также с катарами верхних дыхательных путей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ДОПУСКАЮТСЯ К РАБОТЕ!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холодном, горячем и кондитерском цехах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66" y="1569816"/>
            <a:ext cx="3252763" cy="201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-14246"/>
            <a:ext cx="624750" cy="53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536777" y="67418"/>
            <a:ext cx="8568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Уборка обеденных столов</a:t>
            </a:r>
            <a:endParaRPr lang="ru-RU" b="1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393104" y="961305"/>
            <a:ext cx="4578776" cy="612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Моют горячей водой с добавлением моющих средств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1764" y="946795"/>
            <a:ext cx="3791813" cy="64800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Уборка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обеденных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столов проводится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после каждого приема пищи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867208" y="1709640"/>
            <a:ext cx="3140816" cy="1082576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Используют специально выделенную ветошь и промаркированную тару для  чистотой и использованной ветоши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867208" y="2885474"/>
            <a:ext cx="3140816" cy="54000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насухо вытирают сухой, чистой тканью.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475344" y="570222"/>
            <a:ext cx="3473229" cy="288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п.5.3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93104" y="2428956"/>
            <a:ext cx="1122117" cy="7265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Чистая ветошь для обеденных  столов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211958" y="3584319"/>
            <a:ext cx="4796066" cy="1440159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Ветошь в конце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работы: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замачивают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воде при температуре не ниже 45°С, с добавлением моющих средств,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дезинфицируют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или кипятят,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ополаскивают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просушивают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хранят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 таре для чистой ветоши</a:t>
            </a:r>
            <a:endParaRPr lang="ru-RU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s://ds03.infourok.ru/uploads/ex/00b6/0000d78d-15879a9f/hello_html_m19f1cf0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3" y="1709640"/>
            <a:ext cx="3933902" cy="33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3923578" y="1215325"/>
            <a:ext cx="469526" cy="136198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92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79" y="3294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u="none" strike="noStrike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Журнал проведения витаминизации третьих и сладких блюд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10905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204462"/>
              </p:ext>
            </p:extLst>
          </p:nvPr>
        </p:nvGraphicFramePr>
        <p:xfrm>
          <a:off x="131156" y="3075806"/>
          <a:ext cx="8761092" cy="14721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0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8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10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71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56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97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препарата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питающихся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 количество внесенного витаминного препарата (г)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внесения препарата или приготовления витаминизированного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приема блюда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516" marR="5851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100" name="Picture 4" descr="https://img2.ntv.ru/home/news/20130425/kompot_v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336" y="1015507"/>
            <a:ext cx="2728992" cy="187200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5.otzovik.com/2016/09/24/3797574/img/6486990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531" y="1035009"/>
            <a:ext cx="2149334" cy="1872000"/>
          </a:xfrm>
          <a:prstGeom prst="rect">
            <a:avLst/>
          </a:prstGeom>
          <a:noFill/>
          <a:ln w="41275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02679" y="406762"/>
            <a:ext cx="8352928" cy="508803"/>
          </a:xfrm>
          <a:prstGeom prst="round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Витаминизация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блюд проводится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контролем медицинского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работника (!)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его отсутствии иным ответственным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лицом </a:t>
            </a:r>
            <a:r>
              <a:rPr lang="ru-RU" sz="1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(п.14.8 СанПиН 2.4.5.2408-09) </a:t>
            </a:r>
            <a:endParaRPr lang="ru-RU" sz="1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8" y="968293"/>
            <a:ext cx="3923928" cy="201493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Препараты витаминов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вводят в третье блюдо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с указаниями по применению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премиксов 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(компот или кисель) </a:t>
            </a:r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после его охлаждения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15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- для компота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35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для киселей </a:t>
            </a:r>
          </a:p>
          <a:p>
            <a:pPr algn="ctr"/>
            <a:r>
              <a:rPr lang="ru-RU" sz="14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непосредственно перед реализацией </a:t>
            </a:r>
            <a:r>
              <a:rPr lang="ru-RU" sz="14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(!)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66213" y="4686549"/>
            <a:ext cx="5989394" cy="34203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Подогрев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витаминизированной пищи не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587973"/>
            <a:ext cx="2448272" cy="51161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Заполнению подлежат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 граф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134791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Arial" pitchFamily="34" charset="0"/>
                <a:cs typeface="Arial" pitchFamily="34" charset="0"/>
              </a:rPr>
              <a:t>Журнал учета температурного режима холодильного оборудования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7397"/>
              </p:ext>
            </p:extLst>
          </p:nvPr>
        </p:nvGraphicFramePr>
        <p:xfrm>
          <a:off x="151505" y="3244556"/>
          <a:ext cx="8835063" cy="12988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72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8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13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737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производственного помещения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холодильного оборудования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 в град. С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месяц/дни: апрель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910" marR="5791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059832" y="621215"/>
            <a:ext cx="5954747" cy="162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раздельного хранения сырых и готовых продуктов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должно иметь маркировку: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гастрономия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молочные продукты",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"мясо", птица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"рыба", "фрукты, овощи", "яйцо" и т.п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(п.4.10 СанПиН 2.4.5.2409-08)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comissionka.net/images/normal/40/139973523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0" y="530014"/>
            <a:ext cx="2408751" cy="166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90475" y="2342850"/>
            <a:ext cx="4194945" cy="77306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Холодильное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 быть оборудовано контрольными термометрами!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8795" y="2342850"/>
            <a:ext cx="4536306" cy="768904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ртутных термометров не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1505" y="4598176"/>
            <a:ext cx="4133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Среднетемпературные холодильники 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плюс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2°С до плюс 6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°С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48795" y="4598176"/>
            <a:ext cx="4515915" cy="483518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Морозильное</a:t>
            </a:r>
            <a:r>
              <a:rPr lang="ru-RU" sz="1600" b="1" i="0" u="none" strike="noStrik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оборудование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минус 18°С до минус 20°С </a:t>
            </a:r>
          </a:p>
        </p:txBody>
      </p: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zayplyushki.ru/wp-content/uploads/2018/11/hello_html_m64e82b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672"/>
            <a:ext cx="1547663" cy="14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Ведомость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контроля за рационом питания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212011"/>
              </p:ext>
            </p:extLst>
          </p:nvPr>
        </p:nvGraphicFramePr>
        <p:xfrm>
          <a:off x="86083" y="2363054"/>
          <a:ext cx="8928496" cy="12618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6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2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68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77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57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540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2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группы продуктов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*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продукта в граммах 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(нетто)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продуктов в нетто по дням в качестве горячих завтраков (всего), г на одного человека / количество питающихся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среднем за 10 дней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 от нормы 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(+/-)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6536" marR="56536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88552" y="2895327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 u="none" strike="noStrike" baseline="0" dirty="0" smtClean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87368" y="409079"/>
            <a:ext cx="1712316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медицинским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работником</a:t>
            </a:r>
          </a:p>
          <a:p>
            <a:pPr algn="ctr"/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69085" y="1326118"/>
            <a:ext cx="7466915" cy="93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каждой недели, или один раз в 10 дней,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подсчет и сравнение со среднесуточными нормами питания </a:t>
            </a: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расчете на один день на одного человека, в среднем за неделю или за 10 дней)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28000" y="409079"/>
            <a:ext cx="5508000" cy="82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контроля за качественным и количественным составом рациона питания, ассортиментом используемых пищевых продуктов и продовольственного сырья, </a:t>
            </a:r>
            <a:endParaRPr lang="ru-RU" sz="14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614" y="3685071"/>
            <a:ext cx="2916000" cy="136955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Примечание: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Рекомендуемые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среднесуточные наборы пищевых продуктов, в том числе, используемые для приготовления блюд и напитков в соответствии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приложением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СанПиН 2.4.5.2409-08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93221"/>
              </p:ext>
            </p:extLst>
          </p:nvPr>
        </p:nvGraphicFramePr>
        <p:xfrm>
          <a:off x="3081219" y="3672333"/>
          <a:ext cx="5954781" cy="14020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69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9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6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7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50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продуктов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продуктов в зависимости от возраста обучающихся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брутто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г, мл, нетто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лет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11-18 лет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ржаной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(ржано-пшеничный)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 пшеничный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т.д. по 28 видам продуктов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D3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2834667" y="4369847"/>
            <a:ext cx="281893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43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" y="1864236"/>
            <a:ext cx="3424044" cy="217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307" y="55886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Суточная проба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3519" y="845808"/>
            <a:ext cx="4320000" cy="82800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 работник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пищеблока (повар)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79765" y="405119"/>
            <a:ext cx="6696248" cy="36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контроль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соблюдением технологического процесса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181" y="858451"/>
            <a:ext cx="4500000" cy="79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-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медицинский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работник: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правильность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отбора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хранения суточных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1600" y="1728274"/>
            <a:ext cx="7704855" cy="324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Отбирается 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каждой партии приготовленных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блюд!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0589" y="2158551"/>
            <a:ext cx="8856765" cy="57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Порционные блюда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отбираются в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полном объеме;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салаты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первые и третьи блюда, гарниры - не менее 100 гр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87479" y="2801134"/>
            <a:ext cx="5589354" cy="1395473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Пробу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отбирают из котла (с линии раздачи)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стерильными (или прокипяченными) ложками 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промаркированную стерильную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(или прокипяченную)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стеклянную посуду с плотно закрывающимися стеклянными или металлическими крышками</a:t>
            </a: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6817" y="4279612"/>
            <a:ext cx="8856765" cy="756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Отобранные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пробы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сохраняют в течение не менее 48 часов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(не считая выходных и праздничных дней) 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специальном холодильнике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или </a:t>
            </a:r>
            <a:endParaRPr lang="ru-RU" sz="1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специально отведенном месте в холодильнике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при температуре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+2 - +6°С.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5867" y="3722467"/>
            <a:ext cx="2653219" cy="444725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Нарушение – </a:t>
            </a:r>
          </a:p>
          <a:p>
            <a:pPr algn="ctr"/>
            <a:r>
              <a:rPr lang="ru-RU" sz="1400" b="1" i="0" u="none" strike="noStrike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крышки</a:t>
            </a:r>
            <a:r>
              <a:rPr lang="ru-RU" sz="1400" b="1" i="0" u="none" strike="no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пластмассовые  </a:t>
            </a:r>
            <a:endParaRPr lang="ru-RU" sz="1400" b="1" i="0" u="none" strike="noStrik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74" y="3618829"/>
            <a:ext cx="406158" cy="54082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97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850414" y="3765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1115616" y="0"/>
            <a:ext cx="6768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/>
              <a:t>Работники столовой обязаны</a:t>
            </a: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638" cy="4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337785"/>
              </p:ext>
            </p:extLst>
          </p:nvPr>
        </p:nvGraphicFramePr>
        <p:xfrm>
          <a:off x="2615047" y="386922"/>
          <a:ext cx="6431593" cy="463309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80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0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приходить на работу в чистой одежде и обуви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оставлять верхнюю одежду, головной убор, личные вещи в бытовой комнате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тщательно мыть руки с мылом перед началом работы, после посещения туалета, а также перед каждой сменой вида деятельности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75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изготовлении блюд, кулинарных и кондитерских изделий снимать ювелирные украшения, часы и другие бьющиеся предметы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коротко стричь ногти и не покрывать их лаком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застегивать спецодежду булавками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работать в специальной чистой санитарной одежде, менять ее по мере загрязнения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волосы убирать под колпак или косынку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1011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выходить на улицу и не посещать туалет в специальной санитарной одежде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505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принимать пищу и не курить на рабочем месте</a:t>
                      </a: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13518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endParaRPr lang="ru-RU" sz="13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сообщить администрации о появлении признаков простудного заболевания или желудочно-кишечного расстройства, нагноений, порезов, ожогов, а также обо всех случаях заболевания кишечными инфекциями в своей семье и обратиться за медицинской помощью</a:t>
                      </a:r>
                      <a:endParaRPr lang="ru-RU" sz="13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140" marR="4714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074" name="Picture 2" descr="http://usolie.info/upload/medialibrary/182/182c775baa4b9660a84c6c63b9cc8ab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859782"/>
            <a:ext cx="25020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rgazeta.ru/wp-content/uploads/2014/12/ivanova-409x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448754"/>
            <a:ext cx="25020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Скругленный прямоугольник 33"/>
          <p:cNvSpPr/>
          <p:nvPr/>
        </p:nvSpPr>
        <p:spPr>
          <a:xfrm>
            <a:off x="746624" y="2427734"/>
            <a:ext cx="1809152" cy="32527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46624" y="4803998"/>
            <a:ext cx="1780697" cy="2880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</a:t>
            </a:r>
            <a:endParaRPr lang="ru-RU" sz="12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2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07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51307" y="55886"/>
            <a:ext cx="8363272" cy="2448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Организация питьевого режима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51307" y="33765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https://idea.tashkent.uz/uploads/photo/image/1283/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82" y="564908"/>
            <a:ext cx="3010786" cy="20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72391" y="421873"/>
            <a:ext cx="3238731" cy="615732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Стационарные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питьевые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фонтанчики</a:t>
            </a:r>
          </a:p>
        </p:txBody>
      </p:sp>
      <p:pic>
        <p:nvPicPr>
          <p:cNvPr id="9222" name="Picture 6" descr="https://cdn.readovka.ru/n/122021/1200x630/5d342b12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241" y="677104"/>
            <a:ext cx="2988012" cy="188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899241" y="421873"/>
            <a:ext cx="3073409" cy="611121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расфасованная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емкости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2133" y="938040"/>
            <a:ext cx="2078863" cy="149290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организации питьевого</a:t>
            </a:r>
            <a:r>
              <a:rPr lang="ru-RU" sz="1600" b="1" i="0" u="none" strike="noStrik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режима</a:t>
            </a:r>
            <a:endParaRPr lang="ru-RU" sz="1600" b="1" i="0" u="none" strike="noStrike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023" y="2680420"/>
            <a:ext cx="8747627" cy="1434507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бутилированной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должно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обеспечено: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smtClean="0">
                <a:latin typeface="Arial" panose="020B0604020202020204" pitchFamily="34" charset="0"/>
                <a:cs typeface="Arial" panose="020B0604020202020204" pitchFamily="34" charset="0"/>
              </a:rPr>
              <a:t>достаточное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чистой посуды (стеклянной, фаянсовой - в обеденном зале и одноразовых стаканчиков -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учебных, игровых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спальных помещениях),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отдельные промаркированные подносы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чистой и использованной стеклянной или фаянсовой посуды;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контейнеры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для сбора использованной посуды одноразового применения.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1143" y="4201658"/>
            <a:ext cx="8697501" cy="8183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использовании установок с дозированным розливом питьевой воды, расфасованной в емкости, предусматривается замена емкости по мере необходимости,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реже 1 раза в 2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недели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 реже 1 раза в неделю – в летний период)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7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35038" y="383272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935038" y="1645489"/>
            <a:ext cx="72488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БЛАГОДАРЮ ЗА ВНИМАНИЕ!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70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F:\temp\сл ПМА\back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46588"/>
            <a:ext cx="40767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916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1658" cy="58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6797" y="533448"/>
            <a:ext cx="5924555" cy="829665"/>
          </a:xfrm>
          <a:prstGeom prst="round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 БЫТЬ </a:t>
            </a:r>
            <a:r>
              <a:rPr lang="ru-RU" sz="1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(п.4.8 СанПиН 2.4.5.2409-08):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фарфоровую, фаянсовую и стеклянную посуду (тарелки, блюдца, чашки, бокалы)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548" y="1461672"/>
            <a:ext cx="5965967" cy="1182085"/>
          </a:xfrm>
          <a:prstGeom prst="roundRect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одноразовые столовые приборы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посуда,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отвечающих требованиям безопасности для материалов, контактирующих с пищевыми продуктами, и допущенными для использования под горячие и (или) холодные блюда и напитки.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Повторное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одноразовой посуды не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допускается!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3542" y="405251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3707904" y="32599"/>
            <a:ext cx="26617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посуде </a:t>
            </a:r>
            <a:endParaRPr lang="ru-RU" b="1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52" y="503568"/>
            <a:ext cx="2794356" cy="234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6253077" y="506529"/>
            <a:ext cx="2519106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094944" y="2118348"/>
            <a:ext cx="2767737" cy="5690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Использование посуды из пластмассы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55776" y="2765625"/>
            <a:ext cx="6480720" cy="23042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допускается использование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п.4.12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2.4.5.2409-08)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кухонной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столовой посуды деформированной, с отбитыми краями, трещинами, сколами, с поврежденной эмалью;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столовые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приборы из алюминия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разделочные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доски из пластмассы и прессованной фанеры; разделочные доски и мелкий деревянный инвентаря с трещинами и механическими повреждениями.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1" y="2742317"/>
            <a:ext cx="2213647" cy="222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48840" y="4443959"/>
            <a:ext cx="2444209" cy="6143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Нарушение: Использование чашек со сколами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67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kashds10.edumsko.ru/uploads/2000/1266/section/77476/pisheblok/dsc05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2" y="736600"/>
            <a:ext cx="4237907" cy="43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2379993" y="31750"/>
            <a:ext cx="47539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Требования к мытью кухонной посуды 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76144" y="627534"/>
            <a:ext cx="460851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кухонной посуды должно быть предусмотрено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отдельно от столовой посуды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i="0" u="none" strike="noStrike" baseline="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76144" y="3003798"/>
            <a:ext cx="4680000" cy="21094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 помещениях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вывешивают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инструкцию о правилах мытья посуды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инвентаря с указанием концентрации и объемов применяемых моющих средств, согласно инструкции по применению этих средств, и температурных режимах воды в моечных ваннах</a:t>
            </a:r>
          </a:p>
          <a:p>
            <a:pPr algn="ctr"/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(п.5.4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76144" y="1707654"/>
            <a:ext cx="4680000" cy="1141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i="0" u="none" strike="noStrike" baseline="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Оснащение моечной для кухонной посуды: производственный стол, две моечные ванны, стеллаж, раковина для мытья рук </a:t>
            </a:r>
            <a:r>
              <a:rPr lang="ru-RU" sz="1600" b="1" i="0" u="none" strike="noStrike" baseline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(п.4.1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СанПиН 2.4.5.2409-08)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azbukachistoty.ru/content/images/preview/a248d484a82339a6147d2302fccb77df/900_636/1357725708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0"/>
            <a:ext cx="57961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86057" y="1242306"/>
            <a:ext cx="3240000" cy="72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механическое удаление остатков пищи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840" y="2067694"/>
            <a:ext cx="3240000" cy="93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мытье щетками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в воде при температуре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45°С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и с добавлением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моющих средств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9654" y="3147814"/>
            <a:ext cx="3240000" cy="79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ополаскивание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 горячей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проточной водой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с температурой </a:t>
            </a:r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ниже 65°С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59632" y="562116"/>
            <a:ext cx="1800000" cy="54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ЭТАПА</a:t>
            </a:r>
            <a:r>
              <a:rPr lang="ru-RU" sz="1600" b="1" i="0" u="none" strike="noStrik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i="0" u="none" strike="noStrike" baseline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7038" y="124230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170" y="2414316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568" y="3402368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060" y="4299902"/>
            <a:ext cx="3967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31800" y="1496678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5910" y="2630340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42313" y="3618392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523140" y="4299902"/>
            <a:ext cx="5620860" cy="7683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П.5.8 СанПиН 2.4.5.2409-08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0141" y="4032650"/>
            <a:ext cx="3240000" cy="97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0" u="none" strike="noStrike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в опрокинутом виде </a:t>
            </a:r>
            <a:r>
              <a:rPr lang="ru-RU" sz="1600" b="1" i="0" u="none" strike="noStrike" baseline="0" dirty="0" smtClean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17878" y="4584944"/>
            <a:ext cx="24374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567290" y="74167"/>
            <a:ext cx="5328000" cy="936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9750" y="483518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1921548" y="52651"/>
            <a:ext cx="60666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/>
              <a:t>Мытье кухонной посуды в двухсекционной ванне  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879532"/>
            <a:ext cx="1656184" cy="27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6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82" y="79090"/>
            <a:ext cx="8363272" cy="24482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730" cy="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60350" y="39017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979912" y="544749"/>
            <a:ext cx="6085524" cy="576064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Просушивание кухонной посуды - в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опрокинутом виде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на решетчатых полках и стеллажах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2989" y="483518"/>
            <a:ext cx="2104795" cy="72008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п.5.8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645014" y="726572"/>
            <a:ext cx="334898" cy="233972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75656" y="1275606"/>
            <a:ext cx="6367209" cy="36004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29233"/>
            <a:ext cx="4461524" cy="3190789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4083918"/>
            <a:ext cx="4248472" cy="917552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(кастрюли для первых, вторых блюд) на решетчатом стеллаже - не в опрокинутым виде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4067944" y="3175635"/>
            <a:ext cx="1002171" cy="758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Karpova-MV\Desktop\ЛЕКЦИЯ ПО ПИТАНИЯ ДЛЯ ТО\01-10-2018_16-51-58\WP_20150317_10_50_26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829233"/>
            <a:ext cx="4349420" cy="3190789"/>
          </a:xfrm>
          <a:prstGeom prst="rect">
            <a:avLst/>
          </a:prstGeom>
          <a:noFill/>
          <a:ln w="3492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821711" y="4155926"/>
            <a:ext cx="4176464" cy="845544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Просушивание вымытой кухонной посуды – непосредственно на моечной ванне для мытья кухонной посуды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059832" y="1635646"/>
            <a:ext cx="504056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084168" y="1635646"/>
            <a:ext cx="287791" cy="193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Karpova-MV\Desktop\ЛЕКЦИЯ ПО ПИТАНИЯ ДЛЯ ТО\01-10-2018_14-37-11\IMG-20180921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32" y="1319789"/>
            <a:ext cx="2739672" cy="2836136"/>
          </a:xfrm>
          <a:prstGeom prst="rect">
            <a:avLst/>
          </a:prstGeom>
          <a:noFill/>
          <a:ln w="444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arpova-MV\Desktop\ЛЕКЦИЯ ПО ПИТАНИЯ ДЛЯ ТО\01-10-2018_14-37-11\IMG-20180921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92" y="1319788"/>
            <a:ext cx="2781995" cy="2836137"/>
          </a:xfrm>
          <a:prstGeom prst="rect">
            <a:avLst/>
          </a:prstGeom>
          <a:noFill/>
          <a:ln w="412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10893" y="478764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1470"/>
            <a:ext cx="8363272" cy="43204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Примеры нарушений по кухонной посуде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0893" y="567735"/>
            <a:ext cx="1680659" cy="704025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ДОЛЖНО БЫТЬ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п.8.6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2.4.5.2409-08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1182259" y="1347748"/>
            <a:ext cx="456235" cy="304260"/>
          </a:xfrm>
          <a:prstGeom prst="rightArrow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222" y="1754336"/>
            <a:ext cx="2664000" cy="3348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допускается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механического оборудования (мясорубок, протирочных машин и т.п.) для обработки разных видов продуктов (сырья и продуктов, прошедших тепловую обработку),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оборудования,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моечных, производственных ванн и инвентаря не по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назначению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75856" y="559104"/>
            <a:ext cx="5544616" cy="36064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НАРУШЕНИЕ!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020272" y="906140"/>
            <a:ext cx="144016" cy="3656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644231" y="919747"/>
            <a:ext cx="228339" cy="3520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48119" y="4258703"/>
            <a:ext cx="5800090" cy="8023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моечных ваннах мясо-рыбного участка осуществляется мытье производственного инвентаря (детали мясорубки)  и кухонной посуды (таз)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63888" y="2929401"/>
            <a:ext cx="1512168" cy="7484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695419" y="2499742"/>
            <a:ext cx="1512168" cy="7484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rgbClr val="00B050"/>
          </a:solidFill>
        </a:ln>
      </a:spPr>
      <a:bodyPr rtlCol="0" anchor="ctr"/>
      <a:lstStyle>
        <a:defPPr algn="ctr">
          <a:defRPr sz="1600" b="1" i="0" u="none" strike="noStrike" baseline="0" dirty="0" smtClean="0">
            <a:solidFill>
              <a:srgbClr val="FF0000"/>
            </a:solidFill>
            <a:latin typeface="Arial" pitchFamily="34" charset="0"/>
            <a:cs typeface="Arial" pitchFamily="34" charset="0"/>
          </a:defRPr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4403</Words>
  <Application>Microsoft Office PowerPoint</Application>
  <PresentationFormat>Экран (16:9)</PresentationFormat>
  <Paragraphs>854</Paragraphs>
  <Slides>46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Тема Office</vt:lpstr>
      <vt:lpstr>Санитарно-эпидемиологические требования к организации питания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кухонной посуде</vt:lpstr>
      <vt:lpstr>Примеры нарушений по кухонной посуде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нарушений по столовым приборам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Журналы пищеблока – ДОЛЖНО БЫТЬ  6  ЖУРНАЛОВ ! </vt:lpstr>
      <vt:lpstr> Журнал бракеража пищевых продуктов и продовольственного сырья </vt:lpstr>
      <vt:lpstr> Журнал бракеража готовой кулинарной продукции </vt:lpstr>
      <vt:lpstr> Журнал здоровья </vt:lpstr>
      <vt:lpstr> Журнал проведения витаминизации третьих и сладких блюд </vt:lpstr>
      <vt:lpstr>Журнал учета температурного режима холодильного оборудования</vt:lpstr>
      <vt:lpstr>Ведомость контроля за рационом питания</vt:lpstr>
      <vt:lpstr>Суточная проба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Санитарно-эпидемиологические требования к организации питания детей и подростков в школах</dc:title>
  <dc:creator>Марина В. Карпова</dc:creator>
  <cp:lastModifiedBy>Админ</cp:lastModifiedBy>
  <cp:revision>220</cp:revision>
  <cp:lastPrinted>2019-05-13T14:27:39Z</cp:lastPrinted>
  <dcterms:created xsi:type="dcterms:W3CDTF">2018-10-30T10:15:39Z</dcterms:created>
  <dcterms:modified xsi:type="dcterms:W3CDTF">2020-06-09T11:25:40Z</dcterms:modified>
</cp:coreProperties>
</file>