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300" r:id="rId2"/>
    <p:sldId id="314" r:id="rId3"/>
    <p:sldId id="315" r:id="rId4"/>
    <p:sldId id="299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37"/>
    <a:srgbClr val="990000"/>
    <a:srgbClr val="FF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E3BD3-3B98-4B3C-A152-965FC54D2190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E45F66-9793-4744-908D-CF85E3DEF6BF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FFC000"/>
              </a:solidFill>
            </a:rPr>
            <a:t>Задержанное психическое развитие</a:t>
          </a:r>
          <a:endParaRPr lang="ru-RU" sz="4400" dirty="0">
            <a:solidFill>
              <a:srgbClr val="FFC000"/>
            </a:solidFill>
          </a:endParaRPr>
        </a:p>
      </dgm:t>
    </dgm:pt>
    <dgm:pt modelId="{42AD5D76-5E2F-4F7D-9068-E55423328935}" type="parTrans" cxnId="{6F83131D-2FCA-437C-A945-511E1F5DA7CA}">
      <dgm:prSet/>
      <dgm:spPr/>
      <dgm:t>
        <a:bodyPr/>
        <a:lstStyle/>
        <a:p>
          <a:endParaRPr lang="ru-RU"/>
        </a:p>
      </dgm:t>
    </dgm:pt>
    <dgm:pt modelId="{A7BFD31A-4A34-46B5-8365-9B01844685EC}" type="sibTrans" cxnId="{6F83131D-2FCA-437C-A945-511E1F5DA7CA}">
      <dgm:prSet/>
      <dgm:spPr/>
      <dgm:t>
        <a:bodyPr/>
        <a:lstStyle/>
        <a:p>
          <a:endParaRPr lang="ru-RU"/>
        </a:p>
      </dgm:t>
    </dgm:pt>
    <dgm:pt modelId="{8AF55C60-5DDC-4DD4-AB41-3A1610CB819A}" type="pres">
      <dgm:prSet presAssocID="{9C2E3BD3-3B98-4B3C-A152-965FC54D219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42C2AA-63E8-456C-B7FF-54428A7B17AF}" type="pres">
      <dgm:prSet presAssocID="{8EE45F66-9793-4744-908D-CF85E3DEF6BF}" presName="centerShape" presStyleLbl="node0" presStyleIdx="0" presStyleCnt="1" custScaleX="218522" custScaleY="79142" custLinFactNeighborX="-15" custLinFactNeighborY="-16694"/>
      <dgm:spPr/>
      <dgm:t>
        <a:bodyPr/>
        <a:lstStyle/>
        <a:p>
          <a:endParaRPr lang="ru-RU"/>
        </a:p>
      </dgm:t>
    </dgm:pt>
  </dgm:ptLst>
  <dgm:cxnLst>
    <dgm:cxn modelId="{6F83131D-2FCA-437C-A945-511E1F5DA7CA}" srcId="{9C2E3BD3-3B98-4B3C-A152-965FC54D2190}" destId="{8EE45F66-9793-4744-908D-CF85E3DEF6BF}" srcOrd="0" destOrd="0" parTransId="{42AD5D76-5E2F-4F7D-9068-E55423328935}" sibTransId="{A7BFD31A-4A34-46B5-8365-9B01844685EC}"/>
    <dgm:cxn modelId="{06F2C1C4-C95E-4380-A35F-5A9602CCBDF6}" type="presOf" srcId="{9C2E3BD3-3B98-4B3C-A152-965FC54D2190}" destId="{8AF55C60-5DDC-4DD4-AB41-3A1610CB819A}" srcOrd="0" destOrd="0" presId="urn:microsoft.com/office/officeart/2005/8/layout/radial6"/>
    <dgm:cxn modelId="{D1B7E513-6158-43CC-8710-81E1FCFC426E}" type="presOf" srcId="{8EE45F66-9793-4744-908D-CF85E3DEF6BF}" destId="{AB42C2AA-63E8-456C-B7FF-54428A7B17AF}" srcOrd="0" destOrd="0" presId="urn:microsoft.com/office/officeart/2005/8/layout/radial6"/>
    <dgm:cxn modelId="{EEF98C15-42AD-464E-B503-08B77245931A}" type="presParOf" srcId="{8AF55C60-5DDC-4DD4-AB41-3A1610CB819A}" destId="{AB42C2AA-63E8-456C-B7FF-54428A7B17AF}" srcOrd="0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2C2AA-63E8-456C-B7FF-54428A7B17AF}">
      <dsp:nvSpPr>
        <dsp:cNvPr id="0" name=""/>
        <dsp:cNvSpPr/>
      </dsp:nvSpPr>
      <dsp:spPr>
        <a:xfrm>
          <a:off x="0" y="428634"/>
          <a:ext cx="8351097" cy="3024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FFC000"/>
              </a:solidFill>
            </a:rPr>
            <a:t>Задержанное психическое развитие</a:t>
          </a:r>
          <a:endParaRPr lang="ru-RU" sz="4400" kern="1200" dirty="0">
            <a:solidFill>
              <a:srgbClr val="FFC000"/>
            </a:solidFill>
          </a:endParaRPr>
        </a:p>
      </dsp:txBody>
      <dsp:txXfrm>
        <a:off x="1222990" y="871564"/>
        <a:ext cx="5905117" cy="2138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63F4E-EC29-4D93-B341-4FCD3CCE650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B3E15-CCB5-41BD-A060-4CA8D36A4C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24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90281C3-4777-48C4-8A34-52A3782CFD7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6CA8A1B-B7DA-416F-8E57-C6472B73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yandex.ru/yandsearch?p=1&amp;text=%D0%97%D0%B0%D0%B4%D0%B5%D1%80%D0%B6%D0%B0%D0%BD%D0%BD%D0%BE%D0%B5%20%D0%BF%D1%81%D0%B8%D1%85%D0%B8%D1%87%D0%B5%D1%81%D0%BA%D0%BE%D0%B5%20%D1%80%D0%B0%D0%B7%D0%B2%D0%B8%D1%82%D0%B8%D0%B5&amp;noreask=1&amp;img_url=meditsp.ru/images/stories/meresd/urovn-zaderzhki-psixicheskogo-razvitiya_1.jpg&amp;pos=33&amp;rpt=simage&amp;lr=236&amp;nojs=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p=1&amp;text=%D0%97%D0%B0%D0%B4%D0%B5%D1%80%D0%B6%D0%B0%D0%BD%D0%BD%D0%BE%D0%B5%20%D0%BF%D1%81%D0%B8%D1%85%D0%B8%D1%87%D0%B5%D1%81%D0%BA%D0%BE%D0%B5%20%D1%80%D0%B0%D0%B7%D0%B2%D0%B8%D1%82%D0%B8%D0%B5&amp;noreask=1&amp;img_url=img10.tr200.ru/image2/0120/09/01200959.jpg&amp;pos=47&amp;rpt=simage&amp;lr=236&amp;nojs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search?p=7&amp;text=%D0%97%D0%B0%D0%B4%D0%B5%D1%80%D0%B6%D0%B0%D0%BD%D0%BD%D0%BE%D0%B5%20%D0%BF%D1%81%D0%B8%D1%85%D0%B8%D1%87%D0%B5%D1%81%D0%BA%D0%BE%D0%B5%20%D1%80%D0%B0%D0%B7%D0%B2%D0%B8%D1%82%D0%B8%D0%B5&amp;noreask=1&amp;img_url=www.knigisosklada.ru/images/books/2016/big/2016710.jpg&amp;pos=238&amp;rpt=simage&amp;lr=236&amp;nojs=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search?p=7&amp;text=%D0%97%D0%B0%D0%B4%D0%B5%D1%80%D0%B6%D0%B0%D0%BD%D0%BD%D0%BE%D0%B5%20%D0%BF%D1%81%D0%B8%D1%85%D0%B8%D1%87%D0%B5%D1%81%D0%BA%D0%BE%D0%B5%20%D1%80%D0%B0%D0%B7%D0%B2%D0%B8%D1%82%D0%B8%D0%B5&amp;noreask=1&amp;img_url=www.detcenter.ru/images/stories/detpsiholog1.jpg&amp;pos=224&amp;rpt=simage&amp;lr=236&amp;nojs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/index.php?title=%D0%93%D0%B8%D0%BF%D0%B5%D1%80%D0%BE%D0%BF%D0%B5%D0%BA%D0%B0&amp;action=edit&amp;redlink=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yandex.ru/yandsearch?p=7&amp;text=%D0%97%D0%B0%D0%B4%D0%B5%D1%80%D0%B6%D0%B0%D0%BD%D0%BD%D0%BE%D0%B5%20%D0%BF%D1%81%D0%B8%D1%85%D0%B8%D1%87%D0%B5%D1%81%D0%BA%D0%BE%D0%B5%20%D1%80%D0%B0%D0%B7%D0%B2%D0%B8%D1%82%D0%B8%D0%B5&amp;noreask=1&amp;img_url=www.buzzle.com/images/crafts/toddlers/toddler-clay2.jpg&amp;pos=223&amp;rpt=simage&amp;lr=236&amp;nojs=1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p=11&amp;text=%D0%97%D0%B0%D0%B4%D0%B5%D1%80%D0%B6%D0%B0%D0%BD%D0%BD%D0%BE%D0%B5%20%D0%BF%D1%81%D0%B8%D1%85%D0%B8%D1%87%D0%B5%D1%81%D0%BA%D0%BE%D0%B5%20%D1%80%D0%B0%D0%B7%D0%B2%D0%B8%D1%82%D0%B8%D0%B5&amp;noreask=1&amp;img_url=a-baby.com.ua/jpg/baby-1.jpg&amp;pos=331&amp;rpt=simage&amp;lr=236&amp;nojs=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p=12&amp;text=%D0%97%D0%B0%D0%B4%D0%B5%D1%80%D0%B6%D0%B0%D0%BD%D0%BD%D0%BE%D0%B5%20%D0%BF%D1%81%D0%B8%D1%85%D0%B8%D1%87%D0%B5%D1%81%D0%BA%D0%BE%D0%B5%20%D1%80%D0%B0%D0%B7%D0%B2%D0%B8%D1%82%D0%B8%D0%B5&amp;noreask=1&amp;img_url=psy.1september.ru/2009/17/45-2.jpg&amp;pos=363&amp;rpt=simage&amp;lr=236&amp;nojs=1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0%BD%D0%B8%D0%BC%D0%B0%D0%BD%D0%B8%D0%B5" TargetMode="External"/><Relationship Id="rId2" Type="http://schemas.openxmlformats.org/officeDocument/2006/relationships/hyperlink" Target="http://ru.wikipedia.org/wiki/%D0%9F%D0%B0%D0%BC%D1%8F%D1%82%D1%8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iki/%D0%AD%D0%BC%D0%BE%D1%86%D0%B8%D0%B8" TargetMode="External"/><Relationship Id="rId4" Type="http://schemas.openxmlformats.org/officeDocument/2006/relationships/hyperlink" Target="http://ru.wikipedia.org/wiki/%D0%9C%D1%8B%D1%88%D0%BB%D0%B5%D0%BD%D0%B8%D0%B5_(%D0%BF%D1%81%D0%B8%D1%85%D0%BE%D0%BB%D0%BE%D0%B3%D0%B8%D1%8F)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3%D0%BC%D1%81%D1%82%D0%B2%D0%B5%D0%BD%D0%BD%D0%B0%D1%8F_%D0%BE%D1%82%D1%81%D1%82%D0%B0%D0%BB%D0%BE%D1%81%D1%82%D1%8C" TargetMode="External"/><Relationship Id="rId2" Type="http://schemas.openxmlformats.org/officeDocument/2006/relationships/hyperlink" Target="http://ru.wikipedia.org/wiki/%D0%98%D0%BD%D1%84%D0%B0%D0%BD%D1%82%D0%B8%D0%BB%D0%B8%D0%B7%D0%B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yandsearch?text=%D0%97%D0%B0%D0%B4%D0%B5%D1%80%D0%B6%D0%B0%D0%BD%D0%BD%D0%BE%D0%B5%20%D0%BF%D1%81%D0%B8%D1%85%D0%B8%D1%87%D0%B5%D1%81%D0%BA%D0%BE%D0%B5%20%D1%80%D0%B0%D0%B7%D0%B2%D0%B8%D1%82%D0%B8%D0%B5&amp;noreask=1&amp;img_url=img0.liveinternet.ru/images/attach/c/2/66/8/66008169_DSC01034.JPG&amp;pos=4&amp;rpt=simage&amp;lr=236&amp;nojs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/index.php?title=%D0%A2.%D0%90._%D0%92%D0%BB%D0%B0%D1%81%D0%BE%D0%B2%D0%B0&amp;action=edit&amp;redlink=1" TargetMode="External"/><Relationship Id="rId2" Type="http://schemas.openxmlformats.org/officeDocument/2006/relationships/hyperlink" Target="http://ru.wikipedia.org/wiki/%D0%9F%D0%B5%D0%B2%D0%B7%D0%BD%D0%B5%D1%80,_%D0%9C%D0%B0%D1%80%D0%B8%D1%8F_%D0%A1%D0%B5%D0%BC%D1%91%D0%BD%D0%BE%D0%B2%D0%BD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E%D0%BD%D1%82%D0%BE%D0%B3%D0%B5%D0%BD%D0%B5%D0%B7" TargetMode="External"/><Relationship Id="rId5" Type="http://schemas.openxmlformats.org/officeDocument/2006/relationships/hyperlink" Target="http://ru.wikipedia.org/wiki/%D0%A6%D0%B5%D1%80%D0%B5%D0%B1%D1%80%D0%B0%D1%81%D1%82%D0%B5%D0%BD%D0%B8%D1%8F" TargetMode="External"/><Relationship Id="rId4" Type="http://schemas.openxmlformats.org/officeDocument/2006/relationships/hyperlink" Target="http://ru.wikipedia.org/wiki/%D0%98%D0%BD%D1%84%D0%B0%D0%BD%D1%82%D0%B8%D0%BB%D0%B8%D0%B7%D0%B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text=%D0%97%D0%B0%D0%B4%D0%B5%D1%80%D0%B6%D0%B0%D0%BD%D0%BD%D0%BE%D0%B5%20%D0%BF%D1%81%D0%B8%D1%85%D0%B8%D1%87%D0%B5%D1%81%D0%BA%D0%BE%D0%B5%20%D1%80%D0%B0%D0%B7%D0%B2%D0%B8%D1%82%D0%B8%D0%B5&amp;noreask=1&amp;img_url=www.proshkolu.ru/content/media/pic/std/2000000/1256000/1255027-55da95617d754384.jpg&amp;pos=19&amp;rpt=simage&amp;lr=236&amp;nojs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B%D0%B5%D0%B1%D0%B5%D0%B4%D0%B8%D0%BD%D1%81%D0%BA%D0%B0%D1%8F,_%D0%9A%D0%BB%D0%B0%D1%80%D0%B0_%D0%A1%D0%B0%D0%BC%D0%BE%D0%B9%D0%BB%D0%BE%D0%B2%D0%BD%D0%B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yandsearch?p=1&amp;text=%D0%97%D0%B0%D0%B4%D0%B5%D1%80%D0%B6%D0%B0%D0%BD%D0%BD%D0%BE%D0%B5%20%D0%BF%D1%81%D0%B8%D1%85%D0%B8%D1%87%D0%B5%D1%81%D0%BA%D0%BE%D0%B5%20%D1%80%D0%B0%D0%B7%D0%B2%D0%B8%D1%82%D0%B8%D0%B5&amp;noreask=1&amp;img_url=forex-freemoney.ru/uploads/forex-freemoney-foto-18-03.11.2011%202-00-17.jpg&amp;pos=48&amp;rpt=simage&amp;lr=236&amp;nojs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/index.php?title=%D0%93%D1%80%D0%B0%D1%86%D0%B8%D0%BB%D1%8C%D0%BD%D0%BE%D1%81%D1%82%D1%8C&amp;action=edit&amp;redlink=1" TargetMode="External"/><Relationship Id="rId4" Type="http://schemas.openxmlformats.org/officeDocument/2006/relationships/hyperlink" Target="http://ru.wikipedia.org/wiki/%D0%98%D0%BD%D1%84%D0%B0%D0%BD%D1%82%D0%B8%D0%BB%D0%B8%D0%B7%D0%BC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p=1&amp;text=%D0%97%D0%B0%D0%B4%D0%B5%D1%80%D0%B6%D0%B0%D0%BD%D0%BD%D0%BE%D0%B5%20%D0%BF%D1%81%D0%B8%D1%85%D0%B8%D1%87%D0%B5%D1%81%D0%BA%D0%BE%D0%B5%20%D1%80%D0%B0%D0%B7%D0%B2%D0%B8%D1%82%D0%B8%D0%B5&amp;noreask=1&amp;img_url=malutka.net/sites/default/files/imagecache/200x128/2011/06/zaderzhka-psikhicheskogo-razvitiya-u-detei.jpg&amp;pos=43&amp;rpt=simage&amp;lr=236&amp;nojs=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2968127"/>
              </p:ext>
            </p:extLst>
          </p:nvPr>
        </p:nvGraphicFramePr>
        <p:xfrm>
          <a:off x="500034" y="357166"/>
          <a:ext cx="835292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 descr="http://im7-tub-ru.yandex.net/i?id=103586373-42-72&amp;n=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2981" y="4000504"/>
            <a:ext cx="2817515" cy="1903726"/>
          </a:xfrm>
          <a:prstGeom prst="rect">
            <a:avLst/>
          </a:prstGeom>
          <a:noFill/>
        </p:spPr>
      </p:pic>
      <p:pic>
        <p:nvPicPr>
          <p:cNvPr id="15364" name="Picture 4" descr="http://t2.gstatic.com/images?q=tbn:ANd9GcQxcewAPCBjNhA4pSiIVFsKpWkbb4zQv7ypUKtSiYkbc__dN_HlCDqA8Zy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6380" y="4017822"/>
            <a:ext cx="2500330" cy="1879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254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im8-tub-ru.yandex.net/i?id=561117795-3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000372"/>
            <a:ext cx="3214710" cy="376723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9001188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ЗПР</a:t>
            </a:r>
            <a:r>
              <a:rPr lang="ru-RU" dirty="0" smtClean="0"/>
              <a:t> соматогенного происхождения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15370" cy="471490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обусловлен влиянием различных тяжёлых соматических состояний, перенесённых в раннем возрасте </a:t>
            </a:r>
          </a:p>
          <a:p>
            <a:pPr>
              <a:buNone/>
            </a:pPr>
            <a:r>
              <a:rPr lang="ru-RU" sz="3200" dirty="0" smtClean="0"/>
              <a:t>  (операции с наркозом, болезни сердца, малая подвижность, астенические состояния).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14338"/>
            <a:ext cx="8183880" cy="1051560"/>
          </a:xfrm>
        </p:spPr>
        <p:txBody>
          <a:bodyPr/>
          <a:lstStyle/>
          <a:p>
            <a:r>
              <a:rPr lang="ru-RU" dirty="0" smtClean="0"/>
              <a:t>Характерно: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286776" cy="4786346"/>
          </a:xfrm>
        </p:spPr>
        <p:txBody>
          <a:bodyPr>
            <a:noAutofit/>
          </a:bodyPr>
          <a:lstStyle/>
          <a:p>
            <a:r>
              <a:rPr lang="ru-RU" sz="3200" dirty="0" smtClean="0"/>
              <a:t>Хроническая физическая и психическая астения способствует формированию таких черт личности, как робость, боязливость, неуверенность в своих силах. </a:t>
            </a:r>
          </a:p>
          <a:p>
            <a:r>
              <a:rPr lang="ru-RU" sz="3200" dirty="0" smtClean="0"/>
              <a:t>Эти же свойства в значительной степени обусловливаются и созданием для больного или физически ослабленного ребенка режима ограничений и запретов. </a:t>
            </a:r>
            <a:endParaRPr lang="ru-RU" sz="3200" dirty="0"/>
          </a:p>
        </p:txBody>
      </p:sp>
      <p:pic>
        <p:nvPicPr>
          <p:cNvPr id="45058" name="Picture 2" descr="http://im4-tub-ru.yandex.net/i?id=599260085-5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6116" y="0"/>
            <a:ext cx="2007884" cy="2895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929750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ЗПР</a:t>
            </a:r>
            <a:r>
              <a:rPr lang="ru-RU" dirty="0" smtClean="0"/>
              <a:t> психогенного происхождения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2285992"/>
            <a:ext cx="6326492" cy="4187952"/>
          </a:xfrm>
        </p:spPr>
        <p:txBody>
          <a:bodyPr/>
          <a:lstStyle/>
          <a:p>
            <a:r>
              <a:rPr lang="ru-RU" sz="3200" dirty="0" smtClean="0"/>
              <a:t>связан с неблагоприятными условиями воспитания, рано возникшими и длительно действующими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6082" name="Picture 2" descr="http://im0-tub-ru.yandex.net/i?id=77046036-5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65116"/>
            <a:ext cx="2179805" cy="3370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im0-tub-ru.yandex.net/i?id=115529542-65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717032"/>
            <a:ext cx="3571900" cy="26789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183880" cy="105156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ЗПР такого типа возникает в трёх основных случаях: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6791740" cy="4450246"/>
          </a:xfrm>
        </p:spPr>
        <p:txBody>
          <a:bodyPr>
            <a:normAutofit/>
          </a:bodyPr>
          <a:lstStyle/>
          <a:p>
            <a:pPr lvl="0"/>
            <a:r>
              <a:rPr lang="ru-RU" sz="3200" i="1" dirty="0" err="1">
                <a:hlinkClick r:id="rId4" tooltip="Гиперопека (страница отсутствует)"/>
              </a:rPr>
              <a:t>Гиперопека</a:t>
            </a:r>
            <a:r>
              <a:rPr lang="ru-RU" sz="3200" i="1" dirty="0"/>
              <a:t>, или воспитание по типу «кумира семьи»</a:t>
            </a:r>
            <a:endParaRPr lang="ru-RU" sz="3200" dirty="0"/>
          </a:p>
          <a:p>
            <a:r>
              <a:rPr lang="ru-RU" sz="3200" i="1" dirty="0" err="1" smtClean="0">
                <a:solidFill>
                  <a:srgbClr val="7030A0"/>
                </a:solidFill>
              </a:rPr>
              <a:t>Гипоопека</a:t>
            </a:r>
            <a:r>
              <a:rPr lang="ru-RU" sz="3200" i="1" dirty="0" smtClean="0"/>
              <a:t>- недостаточная опека, безнадзорность</a:t>
            </a:r>
            <a:r>
              <a:rPr lang="ru-RU" sz="3200" dirty="0" smtClean="0"/>
              <a:t>. </a:t>
            </a:r>
          </a:p>
          <a:p>
            <a:pPr lvl="0"/>
            <a:r>
              <a:rPr lang="ru-RU" sz="3200" i="1" dirty="0" smtClean="0"/>
              <a:t>Развитие личности по невротическому типу</a:t>
            </a:r>
            <a:r>
              <a:rPr lang="ru-RU" sz="32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im8-tub-ru.yandex.net/i?id=293701507-3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928670"/>
            <a:ext cx="2500298" cy="33189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ЗПР</a:t>
            </a:r>
            <a:r>
              <a:rPr lang="ru-RU" dirty="0" smtClean="0"/>
              <a:t> церебрально-органического происхождения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183880" cy="4000528"/>
          </a:xfrm>
        </p:spPr>
        <p:txBody>
          <a:bodyPr>
            <a:noAutofit/>
          </a:bodyPr>
          <a:lstStyle/>
          <a:p>
            <a:r>
              <a:rPr lang="ru-RU" dirty="0" smtClean="0"/>
              <a:t>Ее этиология связана с органической недостаточностью нервной системы, большей частью </a:t>
            </a:r>
            <a:r>
              <a:rPr lang="ru-RU" dirty="0" err="1" smtClean="0"/>
              <a:t>резидуального</a:t>
            </a:r>
            <a:r>
              <a:rPr lang="ru-RU" dirty="0" smtClean="0"/>
              <a:t> характера: </a:t>
            </a:r>
          </a:p>
          <a:p>
            <a:r>
              <a:rPr lang="ru-RU" dirty="0" smtClean="0"/>
              <a:t>вследствие ряда пороков генетического развития, патологии беременности и родов, </a:t>
            </a:r>
            <a:r>
              <a:rPr lang="ru-RU" dirty="0" err="1" smtClean="0"/>
              <a:t>нейроинфекций</a:t>
            </a:r>
            <a:r>
              <a:rPr lang="ru-RU" dirty="0" smtClean="0"/>
              <a:t>, интоксикаций и травм, перенесенных на первых годах жизни.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отличие от олигофрении, вредоносный фактор чаще воздействует на более поздних этапах онтогенеза и выражен менее грубо. </a:t>
            </a:r>
            <a:endParaRPr lang="ru-RU" dirty="0"/>
          </a:p>
        </p:txBody>
      </p:sp>
      <p:pic>
        <p:nvPicPr>
          <p:cNvPr id="49154" name="Picture 2" descr="http://im6-tub-ru.yandex.net/i?id=250950848-1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500306"/>
            <a:ext cx="2881315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Среди детей с ЗПР церебрально-органического происхождения И. Ф. Марковская выделяет группы: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990000"/>
                </a:solidFill>
              </a:rPr>
              <a:t>с проявлениями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психической неустойчивости </a:t>
            </a:r>
          </a:p>
          <a:p>
            <a:r>
              <a:rPr lang="ru-RU" dirty="0" smtClean="0">
                <a:solidFill>
                  <a:srgbClr val="007A37"/>
                </a:solidFill>
              </a:rPr>
              <a:t>психической </a:t>
            </a:r>
            <a:r>
              <a:rPr lang="ru-RU" dirty="0" err="1" smtClean="0">
                <a:solidFill>
                  <a:srgbClr val="007A37"/>
                </a:solidFill>
              </a:rPr>
              <a:t>тормозимости</a:t>
            </a:r>
            <a:r>
              <a:rPr lang="ru-RU" dirty="0" smtClean="0">
                <a:solidFill>
                  <a:srgbClr val="007A37"/>
                </a:solidFill>
              </a:rPr>
              <a:t>. </a:t>
            </a:r>
            <a:endParaRPr lang="ru-RU" dirty="0">
              <a:solidFill>
                <a:srgbClr val="007A37"/>
              </a:solidFill>
            </a:endParaRPr>
          </a:p>
        </p:txBody>
      </p:sp>
      <p:pic>
        <p:nvPicPr>
          <p:cNvPr id="50178" name="Picture 2" descr="http://im2-tub-ru.yandex.net/i?id=450883219-6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851253"/>
            <a:ext cx="2500330" cy="36412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3"/>
          <a:ext cx="8640762" cy="6148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381"/>
                <a:gridCol w="4320381"/>
              </a:tblGrid>
              <a:tr h="11188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 smtClean="0">
                          <a:solidFill>
                            <a:srgbClr val="990000"/>
                          </a:solidFill>
                        </a:rPr>
                        <a:t>с проявлениями</a:t>
                      </a:r>
                    </a:p>
                    <a:p>
                      <a:r>
                        <a:rPr lang="ru-RU" dirty="0" smtClean="0">
                          <a:solidFill>
                            <a:schemeClr val="accent3"/>
                          </a:solidFill>
                        </a:rPr>
                        <a:t>психической неустойчивости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007A37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rgbClr val="007A37"/>
                          </a:solidFill>
                        </a:rPr>
                        <a:t>психической </a:t>
                      </a:r>
                      <a:r>
                        <a:rPr lang="ru-RU" dirty="0" err="1" smtClean="0">
                          <a:solidFill>
                            <a:srgbClr val="007A37"/>
                          </a:solidFill>
                        </a:rPr>
                        <a:t>тормозимости</a:t>
                      </a:r>
                      <a:endParaRPr lang="ru-RU" dirty="0"/>
                    </a:p>
                  </a:txBody>
                  <a:tcPr/>
                </a:tc>
              </a:tr>
              <a:tr h="4851796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Дети шумные и подвижные: на переменах и прогулках забираются на деревья, катаются на перилах, громко кричат, пытаются участвовать в играх других детей, но, не умея следовать правилам, ссорятся, мешают другим. С взрослыми бывают ласковыми и даже назойливыми, но легко вступают в конфликт, проявляя при этом грубость и крикливость. Чувства раскаяния и обиды у них неглубокие и кратковременные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rgbClr val="007A37"/>
                          </a:solidFill>
                          <a:latin typeface="+mn-lt"/>
                          <a:ea typeface="+mn-ea"/>
                          <a:cs typeface="+mn-cs"/>
                        </a:rPr>
                        <a:t>наряду с личностной незрелостью особенно проявляется несамостоятельность, нерешительность, робость, медлительность. Симбиотическая привязанность к родителям приводит к трудностям привыкания к школе. Такие дети часто плачут, скучают по дому, избегают подвижных игр, теряются у доски и часто не отвечают, даже зная правильный ответ. Низкие оценки и замечания могут вызвать у них слезы.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Заде́ржка</a:t>
            </a:r>
            <a:r>
              <a:rPr lang="ru-RU" dirty="0" smtClean="0"/>
              <a:t> </a:t>
            </a:r>
            <a:r>
              <a:rPr lang="ru-RU" dirty="0" err="1" smtClean="0"/>
              <a:t>психи́ческого</a:t>
            </a:r>
            <a:r>
              <a:rPr lang="ru-RU" dirty="0" smtClean="0"/>
              <a:t> </a:t>
            </a:r>
            <a:r>
              <a:rPr lang="ru-RU" dirty="0" err="1" smtClean="0"/>
              <a:t>разви́тия</a:t>
            </a:r>
            <a:r>
              <a:rPr lang="ru-RU" dirty="0" smtClean="0"/>
              <a:t> (сокр. </a:t>
            </a:r>
            <a:r>
              <a:rPr lang="ru-RU" dirty="0" smtClean="0">
                <a:solidFill>
                  <a:srgbClr val="990000"/>
                </a:solidFill>
              </a:rPr>
              <a:t>ЗПР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/>
          <a:lstStyle/>
          <a:p>
            <a:r>
              <a:rPr lang="ru-RU" dirty="0" smtClean="0"/>
              <a:t> — нарушение нормального темпа психического развития, когда отдельные психические функции (</a:t>
            </a:r>
            <a:r>
              <a:rPr lang="ru-RU" dirty="0" smtClean="0">
                <a:hlinkClick r:id="rId2" tooltip="Память"/>
              </a:rPr>
              <a:t>память</a:t>
            </a:r>
            <a:r>
              <a:rPr lang="ru-RU" dirty="0" smtClean="0"/>
              <a:t>, </a:t>
            </a:r>
            <a:r>
              <a:rPr lang="ru-RU" dirty="0" smtClean="0">
                <a:hlinkClick r:id="rId3" tooltip="Внимание"/>
              </a:rPr>
              <a:t>внимание</a:t>
            </a:r>
            <a:r>
              <a:rPr lang="ru-RU" dirty="0" smtClean="0"/>
              <a:t>, </a:t>
            </a:r>
            <a:r>
              <a:rPr lang="ru-RU" dirty="0" smtClean="0">
                <a:hlinkClick r:id="rId4" tooltip="Мышление (психология)"/>
              </a:rPr>
              <a:t>мышление</a:t>
            </a:r>
            <a:r>
              <a:rPr lang="ru-RU" dirty="0" smtClean="0"/>
              <a:t>, </a:t>
            </a:r>
            <a:r>
              <a:rPr lang="ru-RU" dirty="0" smtClean="0">
                <a:hlinkClick r:id="rId5" tooltip="Эмоции"/>
              </a:rPr>
              <a:t>эмоционально-волевая сфера</a:t>
            </a:r>
            <a:r>
              <a:rPr lang="ru-RU" dirty="0" smtClean="0"/>
              <a:t>) </a:t>
            </a:r>
          </a:p>
          <a:p>
            <a:pPr>
              <a:buNone/>
            </a:pPr>
            <a:r>
              <a:rPr lang="ru-RU" dirty="0" smtClean="0"/>
              <a:t>  отстают в своём развитии от принятых психологических норм для данного возраста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ЗПР, как психолого-педагогический диагноз ставится только в дошкольном и младшем школьном возрасте, </a:t>
            </a:r>
          </a:p>
          <a:p>
            <a:r>
              <a:rPr lang="ru-RU" dirty="0" smtClean="0"/>
              <a:t>если к окончанию этого периода остаются признаки недоразвития психических функций, то речь идёт уже о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hlinkClick r:id="rId2" tooltip="Инфантилизм"/>
              </a:rPr>
              <a:t>конституциональном инфантилизме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/>
              <a:t>или об </a:t>
            </a:r>
            <a:r>
              <a:rPr lang="ru-RU" dirty="0" smtClean="0">
                <a:hlinkClick r:id="rId3" tooltip="Умственная отсталость"/>
              </a:rPr>
              <a:t>умственной отсталости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5-tub-ru.yandex.net/i?id=81911398-1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5" y="0"/>
            <a:ext cx="2571736" cy="34442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b="1" dirty="0" smtClean="0"/>
              <a:t>Причины ЗПР выделяют </a:t>
            </a:r>
            <a:br>
              <a:rPr lang="ru-RU" sz="4400" b="1" dirty="0" smtClean="0"/>
            </a:br>
            <a:r>
              <a:rPr lang="ru-RU" sz="4400" b="1" dirty="0" smtClean="0"/>
              <a:t>следующие: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6643734" cy="4714908"/>
          </a:xfrm>
          <a:solidFill>
            <a:schemeClr val="accent2"/>
          </a:solidFill>
        </p:spPr>
        <p:txBody>
          <a:bodyPr>
            <a:normAutofit lnSpcReduction="10000"/>
          </a:bodyPr>
          <a:lstStyle/>
          <a:p>
            <a:pPr marL="514350" lvl="0" indent="-514350">
              <a:buNone/>
            </a:pPr>
            <a:r>
              <a:rPr lang="ru-RU" b="1" u="sng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1. Биологические: </a:t>
            </a:r>
          </a:p>
          <a:p>
            <a:pPr lvl="1"/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патология беременности (тяжелые токсикозы, инфекции, интоксикации и травмы), внутриутробная гипоксия плода;</a:t>
            </a:r>
          </a:p>
          <a:p>
            <a:pPr lvl="1"/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недоношенность;</a:t>
            </a:r>
          </a:p>
          <a:p>
            <a:pPr lvl="1"/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асфиксия и травмы при родах;</a:t>
            </a:r>
          </a:p>
          <a:p>
            <a:pPr lvl="1"/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заболевания инфекционного, токсического и травматического характера на ранних этапах развития ребёнка;</a:t>
            </a:r>
          </a:p>
          <a:p>
            <a:pPr lvl="1"/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генетическая обусловленность.</a:t>
            </a:r>
          </a:p>
          <a:p>
            <a:pPr marL="514350" lvl="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5972188" cy="438912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800" b="1" u="sng" dirty="0" smtClean="0"/>
              <a:t>2. Социальные: </a:t>
            </a:r>
          </a:p>
          <a:p>
            <a:pPr lvl="1"/>
            <a:r>
              <a:rPr lang="ru-RU" sz="2800" dirty="0" smtClean="0"/>
              <a:t>длительное ограничение жизнедеятельности ребёнка;</a:t>
            </a:r>
          </a:p>
          <a:p>
            <a:pPr lvl="1"/>
            <a:r>
              <a:rPr lang="ru-RU" sz="2800" dirty="0" smtClean="0"/>
              <a:t>неблагоприятные условия воспитания, частые психотравмирующие ситуации в жизни ребёнка.</a:t>
            </a:r>
            <a:endParaRPr lang="ru-RU" sz="2800" dirty="0"/>
          </a:p>
        </p:txBody>
      </p:sp>
      <p:pic>
        <p:nvPicPr>
          <p:cNvPr id="1026" name="Picture 2" descr="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428868"/>
            <a:ext cx="2571761" cy="38576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1051560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Наиболее часто употребляемыми классификациями в отечественной психологии являются: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8358246" cy="442915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4000" b="1" dirty="0" smtClean="0"/>
              <a:t>Классификация </a:t>
            </a:r>
            <a:r>
              <a:rPr lang="ru-RU" sz="4000" b="1" dirty="0" smtClean="0">
                <a:hlinkClick r:id="rId2" tooltip="Певзнер, Мария Семёновна"/>
              </a:rPr>
              <a:t>М. С. Певзнер</a:t>
            </a:r>
            <a:r>
              <a:rPr lang="ru-RU" sz="4000" b="1" dirty="0" smtClean="0"/>
              <a:t> и </a:t>
            </a:r>
            <a:r>
              <a:rPr lang="ru-RU" sz="4000" b="1" dirty="0" smtClean="0">
                <a:hlinkClick r:id="rId3" tooltip="Т.А. Власова (страница отсутствует)"/>
              </a:rPr>
              <a:t>Т. А. Власовой</a:t>
            </a:r>
            <a:r>
              <a:rPr lang="ru-RU" sz="4000" b="1" dirty="0" smtClean="0"/>
              <a:t> :</a:t>
            </a:r>
          </a:p>
          <a:p>
            <a:pPr>
              <a:buNone/>
            </a:pPr>
            <a:endParaRPr lang="ru-RU" sz="4000" b="1" dirty="0" smtClean="0"/>
          </a:p>
          <a:p>
            <a:pPr lvl="0"/>
            <a:r>
              <a:rPr lang="ru-RU" sz="4000" b="1" dirty="0" err="1" smtClean="0"/>
              <a:t>Неосложненный</a:t>
            </a:r>
            <a:r>
              <a:rPr lang="ru-RU" sz="4000" b="1" dirty="0" smtClean="0"/>
              <a:t> психофизический и психический </a:t>
            </a:r>
            <a:r>
              <a:rPr lang="ru-RU" sz="4000" b="1" dirty="0" smtClean="0">
                <a:hlinkClick r:id="rId4" tooltip="Инфантилизм"/>
              </a:rPr>
              <a:t>инфантилизм</a:t>
            </a:r>
            <a:endParaRPr lang="ru-RU" sz="4000" b="1" dirty="0" smtClean="0"/>
          </a:p>
          <a:p>
            <a:pPr lvl="0"/>
            <a:endParaRPr lang="ru-RU" dirty="0" smtClean="0"/>
          </a:p>
          <a:p>
            <a:pPr lvl="0"/>
            <a:r>
              <a:rPr lang="ru-RU" sz="3600" b="1" dirty="0" smtClean="0"/>
              <a:t>«Вторичная» ЗПР</a:t>
            </a:r>
            <a:r>
              <a:rPr lang="ru-RU" sz="3600" dirty="0" smtClean="0"/>
              <a:t>, вызванная стойкой </a:t>
            </a:r>
            <a:r>
              <a:rPr lang="ru-RU" sz="3600" dirty="0" err="1" smtClean="0">
                <a:hlinkClick r:id="rId5" tooltip="Церебрастения"/>
              </a:rPr>
              <a:t>церебрастенией</a:t>
            </a:r>
            <a:r>
              <a:rPr lang="ru-RU" sz="3600" dirty="0" smtClean="0"/>
              <a:t> (повышенной истощаемостью психических функций) различного происхождения, возникшей на ранних этапах </a:t>
            </a:r>
            <a:r>
              <a:rPr lang="ru-RU" sz="3600" dirty="0" smtClean="0">
                <a:hlinkClick r:id="rId6" tooltip="Онтогенез"/>
              </a:rPr>
              <a:t>онтогенеза</a:t>
            </a:r>
            <a:r>
              <a:rPr lang="ru-RU" sz="3600" dirty="0" smtClean="0"/>
              <a:t>, </a:t>
            </a:r>
          </a:p>
          <a:p>
            <a:pPr lvl="0">
              <a:buNone/>
            </a:pPr>
            <a:r>
              <a:rPr lang="ru-RU" sz="3600" dirty="0" smtClean="0"/>
              <a:t>в связи с чем нарушается в первую очередь познавательная деятельность и работоспособность.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6-tub-ru.yandex.net/i?id=275643569-5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2148" y="0"/>
            <a:ext cx="3321852" cy="22145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357298"/>
            <a:ext cx="7643866" cy="1122998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 основе этой классификации </a:t>
            </a:r>
            <a:r>
              <a:rPr lang="ru-RU" sz="2800" dirty="0" smtClean="0">
                <a:hlinkClick r:id="rId4" tooltip="Лебединская, Клара Самойловна"/>
              </a:rPr>
              <a:t>К. С. Лебединской</a:t>
            </a:r>
            <a:r>
              <a:rPr lang="ru-RU" sz="2800" dirty="0" smtClean="0"/>
              <a:t> была предложена классификация по </a:t>
            </a:r>
            <a:r>
              <a:rPr lang="ru-RU" sz="2800" dirty="0" err="1" smtClean="0"/>
              <a:t>этиопатогенетическому</a:t>
            </a:r>
            <a:r>
              <a:rPr lang="ru-RU" sz="2800" dirty="0" smtClean="0"/>
              <a:t> принципу: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670048"/>
            <a:ext cx="8183880" cy="4187952"/>
          </a:xfrm>
        </p:spPr>
        <p:txBody>
          <a:bodyPr/>
          <a:lstStyle/>
          <a:p>
            <a:r>
              <a:rPr lang="ru-RU" b="1" dirty="0" smtClean="0"/>
              <a:t>ЗПР конституционального происхождения</a:t>
            </a:r>
            <a:r>
              <a:rPr lang="ru-RU" dirty="0" smtClean="0"/>
              <a:t> </a:t>
            </a:r>
          </a:p>
          <a:p>
            <a:r>
              <a:rPr lang="ru-RU" b="1" dirty="0" smtClean="0">
                <a:solidFill>
                  <a:srgbClr val="990000"/>
                </a:solidFill>
              </a:rPr>
              <a:t>ЗПР соматогенного происхождения</a:t>
            </a:r>
            <a:endParaRPr lang="ru-RU" b="1" dirty="0" smtClean="0"/>
          </a:p>
          <a:p>
            <a:r>
              <a:rPr lang="ru-RU" b="1" dirty="0" smtClean="0">
                <a:solidFill>
                  <a:srgbClr val="7030A0"/>
                </a:solidFill>
              </a:rPr>
              <a:t>ЗПР психогенного происхождения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b="1" dirty="0" smtClean="0"/>
              <a:t>ЗПР церебрально-органического происхождения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im7-tub-ru.yandex.net/i?id=103586373-4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2960355" cy="20002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428604"/>
            <a:ext cx="6572296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ЗПР</a:t>
            </a:r>
            <a:r>
              <a:rPr lang="ru-RU" dirty="0" smtClean="0"/>
              <a:t> конституционального происхождения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183880" cy="4187952"/>
          </a:xfrm>
        </p:spPr>
        <p:txBody>
          <a:bodyPr/>
          <a:lstStyle/>
          <a:p>
            <a:r>
              <a:rPr lang="ru-RU" i="1" dirty="0" smtClean="0"/>
              <a:t>так называемый гармонический </a:t>
            </a:r>
            <a:r>
              <a:rPr lang="ru-RU" i="1" dirty="0" smtClean="0">
                <a:hlinkClick r:id="rId4" tooltip="Инфантилизм"/>
              </a:rPr>
              <a:t>инфантилизм</a:t>
            </a:r>
            <a:r>
              <a:rPr lang="ru-RU" i="1" dirty="0" smtClean="0"/>
              <a:t>, при котором эмоционально-волевая сфера находится как бы на более ранней ступени развития</a:t>
            </a:r>
          </a:p>
          <a:p>
            <a:r>
              <a:rPr lang="ru-RU" dirty="0" smtClean="0"/>
              <a:t>часто сочетается с инфантильным типом телосложения (</a:t>
            </a:r>
            <a:r>
              <a:rPr lang="ru-RU" dirty="0" err="1" smtClean="0">
                <a:hlinkClick r:id="rId5" tooltip="Грацильность (страница отсутствует)"/>
              </a:rPr>
              <a:t>грацильностью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характерны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714488"/>
            <a:ext cx="76438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</a:t>
            </a:r>
            <a:endParaRPr lang="ru-RU" sz="2800" dirty="0" smtClean="0"/>
          </a:p>
          <a:p>
            <a:r>
              <a:rPr lang="ru-RU" sz="2800" dirty="0" smtClean="0"/>
              <a:t>яркие</a:t>
            </a:r>
            <a:r>
              <a:rPr lang="ru-RU" sz="2800" dirty="0" smtClean="0"/>
              <a:t>, но поверхностные и нестойкие эмоции, повышенный фон настроения, непосредственность;</a:t>
            </a:r>
          </a:p>
          <a:p>
            <a:r>
              <a:rPr lang="ru-RU" sz="2800" dirty="0" smtClean="0"/>
              <a:t>   трудности обучения в младших классах связаны с преобладанием игровой мотивации над познавательной, незрелостью эмоционально-волевой сферы и личности в целом. </a:t>
            </a:r>
            <a:endParaRPr lang="ru-RU" sz="2800" dirty="0"/>
          </a:p>
        </p:txBody>
      </p:sp>
      <p:pic>
        <p:nvPicPr>
          <p:cNvPr id="43010" name="Picture 2" descr="http://im3-tub-ru.yandex.net/i?id=280581266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5058" y="214290"/>
            <a:ext cx="3048942" cy="1954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</TotalTime>
  <Words>524</Words>
  <Application>Microsoft Office PowerPoint</Application>
  <PresentationFormat>Экран (4:3)</PresentationFormat>
  <Paragraphs>62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Презентация PowerPoint</vt:lpstr>
      <vt:lpstr>Заде́ржка психи́ческого разви́тия (сокр. ЗПР)</vt:lpstr>
      <vt:lpstr>Презентация PowerPoint</vt:lpstr>
      <vt:lpstr>      Причины ЗПР выделяют  следующие: </vt:lpstr>
      <vt:lpstr>Презентация PowerPoint</vt:lpstr>
      <vt:lpstr>Наиболее часто употребляемыми классификациями в отечественной психологии являются:</vt:lpstr>
      <vt:lpstr>   На основе этой классификации К. С. Лебединской была предложена классификация по этиопатогенетическому принципу:</vt:lpstr>
      <vt:lpstr>ЗПР конституционального происхождения </vt:lpstr>
      <vt:lpstr>характерны </vt:lpstr>
      <vt:lpstr>ЗПР соматогенного происхождения</vt:lpstr>
      <vt:lpstr>Характерно:</vt:lpstr>
      <vt:lpstr>ЗПР психогенного происхождения </vt:lpstr>
      <vt:lpstr>ЗПР такого типа возникает в трёх основных случаях:  </vt:lpstr>
      <vt:lpstr>ЗПР церебрально-органического происхождения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Лейсан Хакимовна</cp:lastModifiedBy>
  <cp:revision>122</cp:revision>
  <dcterms:created xsi:type="dcterms:W3CDTF">2012-01-30T09:33:07Z</dcterms:created>
  <dcterms:modified xsi:type="dcterms:W3CDTF">2020-12-28T10:44:10Z</dcterms:modified>
</cp:coreProperties>
</file>