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5"/>
  </p:notesMasterIdLst>
  <p:sldIdLst>
    <p:sldId id="280" r:id="rId2"/>
    <p:sldId id="275" r:id="rId3"/>
    <p:sldId id="279" r:id="rId4"/>
    <p:sldId id="257" r:id="rId5"/>
    <p:sldId id="258" r:id="rId6"/>
    <p:sldId id="259" r:id="rId7"/>
    <p:sldId id="260" r:id="rId8"/>
    <p:sldId id="290" r:id="rId9"/>
    <p:sldId id="273" r:id="rId10"/>
    <p:sldId id="293" r:id="rId11"/>
    <p:sldId id="295" r:id="rId12"/>
    <p:sldId id="294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35AB7A-E868-40E0-932D-AA0CBBE8286A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86E211-C54C-4D8D-84A7-A6F9151CE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35832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6E211-C54C-4D8D-84A7-A6F9151CE7FC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49816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6E211-C54C-4D8D-84A7-A6F9151CE7FC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871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6E211-C54C-4D8D-84A7-A6F9151CE7FC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31906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6E211-C54C-4D8D-84A7-A6F9151CE7FC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760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11.09.2020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11.09.2020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11.09.2020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11.09.2020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11.09.2020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11.09.2020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11.09.2020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11.09.2020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142984"/>
            <a:ext cx="8686800" cy="493714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5400" dirty="0" smtClean="0">
                <a:solidFill>
                  <a:srgbClr val="7030A0"/>
                </a:solidFill>
                <a:latin typeface="Palatino Linotype" pitchFamily="18" charset="0"/>
              </a:rPr>
              <a:t> 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28604"/>
            <a:ext cx="8686800" cy="107157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Palatino Linotype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Palatino Linotype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Palatino Linotype" pitchFamily="18" charset="0"/>
              </a:rPr>
              <a:t>Опыт работы первичной профсоюзной организации</a:t>
            </a:r>
            <a:r>
              <a:rPr lang="ru-RU" b="1" dirty="0" smtClean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ru-RU" dirty="0" smtClean="0">
                <a:solidFill>
                  <a:srgbClr val="FF0000"/>
                </a:solidFill>
                <a:latin typeface="Palatino Linotype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Palatino Linotype" pitchFamily="18" charset="0"/>
              </a:rPr>
            </a:br>
            <a:endParaRPr lang="ru-RU" dirty="0">
              <a:solidFill>
                <a:srgbClr val="FF0000"/>
              </a:solidFill>
              <a:latin typeface="Palatino Linotyp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178704"/>
            <a:ext cx="781809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7030A0"/>
                </a:solidFill>
                <a:latin typeface="Palatino Linotype" pitchFamily="18" charset="0"/>
              </a:rPr>
              <a:t> </a:t>
            </a:r>
          </a:p>
          <a:p>
            <a:endParaRPr lang="ru-RU" sz="2400" dirty="0" smtClean="0">
              <a:solidFill>
                <a:srgbClr val="7030A0"/>
              </a:solidFill>
              <a:latin typeface="Palatino Linotype" pitchFamily="18" charset="0"/>
            </a:endParaRPr>
          </a:p>
          <a:p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Palatino Linotype" pitchFamily="18" charset="0"/>
              </a:rPr>
              <a:t>Всем открыта дверь профкома,</a:t>
            </a:r>
            <a:b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Palatino Linotype" pitchFamily="18" charset="0"/>
              </a:rPr>
            </a:b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Palatino Linotype" pitchFamily="18" charset="0"/>
              </a:rPr>
              <a:t>Где людская боль знакома.</a:t>
            </a:r>
            <a:b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Palatino Linotype" pitchFamily="18" charset="0"/>
              </a:rPr>
            </a:b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Palatino Linotype" pitchFamily="18" charset="0"/>
              </a:rPr>
              <a:t>Где умеют защищать</a:t>
            </a:r>
            <a:b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Palatino Linotype" pitchFamily="18" charset="0"/>
              </a:rPr>
            </a:b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Palatino Linotype" pitchFamily="18" charset="0"/>
              </a:rPr>
              <a:t>И права все отстоять</a:t>
            </a:r>
          </a:p>
          <a:p>
            <a:endParaRPr lang="ru-RU" sz="2400" dirty="0">
              <a:solidFill>
                <a:srgbClr val="7030A0"/>
              </a:solidFill>
              <a:latin typeface="Palatino Linotype" pitchFamily="18" charset="0"/>
            </a:endParaRPr>
          </a:p>
          <a:p>
            <a:r>
              <a:rPr lang="ru-RU" sz="2400" dirty="0" smtClean="0">
                <a:solidFill>
                  <a:srgbClr val="7030A0"/>
                </a:solidFill>
                <a:latin typeface="Palatino Linotype" pitchFamily="18" charset="0"/>
              </a:rPr>
              <a:t> </a:t>
            </a:r>
            <a:endParaRPr lang="ru-RU" sz="2400" dirty="0" smtClean="0">
              <a:solidFill>
                <a:srgbClr val="00B050"/>
              </a:solidFill>
              <a:latin typeface="Palatino Linotype" pitchFamily="18" charset="0"/>
            </a:endParaRPr>
          </a:p>
          <a:p>
            <a:r>
              <a:rPr lang="ru-RU" sz="2400" dirty="0" smtClean="0">
                <a:solidFill>
                  <a:srgbClr val="00B050"/>
                </a:solidFill>
                <a:latin typeface="Palatino Linotype" pitchFamily="18" charset="0"/>
              </a:rPr>
              <a:t>Председатель ППО</a:t>
            </a:r>
          </a:p>
          <a:p>
            <a:r>
              <a:rPr lang="ru-RU" sz="2400" dirty="0" smtClean="0">
                <a:solidFill>
                  <a:srgbClr val="00B050"/>
                </a:solidFill>
                <a:latin typeface="Palatino Linotype" pitchFamily="18" charset="0"/>
              </a:rPr>
              <a:t>МБДОУ «Детский сад «Колобок» </a:t>
            </a:r>
            <a:endParaRPr lang="ru-RU" sz="2400" dirty="0">
              <a:solidFill>
                <a:srgbClr val="00B050"/>
              </a:solidFill>
              <a:latin typeface="Palatino Linotype" pitchFamily="18" charset="0"/>
            </a:endParaRPr>
          </a:p>
          <a:p>
            <a:r>
              <a:rPr lang="ru-RU" sz="2400" dirty="0" smtClean="0">
                <a:solidFill>
                  <a:srgbClr val="00B050"/>
                </a:solidFill>
                <a:latin typeface="Palatino Linotype" pitchFamily="18" charset="0"/>
              </a:rPr>
              <a:t>Маслакова С.Ю.</a:t>
            </a:r>
          </a:p>
          <a:p>
            <a:r>
              <a:rPr lang="ru-RU" sz="2400" dirty="0" smtClean="0">
                <a:solidFill>
                  <a:srgbClr val="00B050"/>
                </a:solidFill>
                <a:latin typeface="Palatino Linotype" pitchFamily="18" charset="0"/>
              </a:rPr>
              <a:t>Аксубаево, 2020 год</a:t>
            </a:r>
          </a:p>
          <a:p>
            <a:endParaRPr lang="ru-RU" sz="2400" dirty="0" smtClean="0">
              <a:solidFill>
                <a:srgbClr val="FF0000"/>
              </a:solidFill>
              <a:latin typeface="Palatino Linotype" pitchFamily="18" charset="0"/>
            </a:endParaRPr>
          </a:p>
          <a:p>
            <a:endParaRPr lang="ru-RU" sz="2400" dirty="0"/>
          </a:p>
        </p:txBody>
      </p:sp>
      <p:pic>
        <p:nvPicPr>
          <p:cNvPr id="6" name="Picture 2" descr="C:\Users\Валентина\Desktop\IMG_4565.JPG"/>
          <p:cNvPicPr>
            <a:picLocks noChangeAspect="1" noChangeArrowheads="1"/>
          </p:cNvPicPr>
          <p:nvPr/>
        </p:nvPicPr>
        <p:blipFill>
          <a:blip r:embed="rId2" cstate="print"/>
          <a:srcRect l="25061" t="9856" r="31138" b="27008"/>
          <a:stretch>
            <a:fillRect/>
          </a:stretch>
        </p:blipFill>
        <p:spPr bwMode="auto">
          <a:xfrm flipH="1">
            <a:off x="6598568" y="1761736"/>
            <a:ext cx="1025668" cy="1108831"/>
          </a:xfrm>
          <a:prstGeom prst="rect">
            <a:avLst/>
          </a:prstGeom>
          <a:noFill/>
        </p:spPr>
      </p:pic>
      <p:pic>
        <p:nvPicPr>
          <p:cNvPr id="3074" name="Picture 2" descr="D:\Директория пользователя\Рабочий стол\Новая папка (2)\IMG_20200904_12221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29" t="12088" r="4349" b="16566"/>
          <a:stretch/>
        </p:blipFill>
        <p:spPr bwMode="auto">
          <a:xfrm>
            <a:off x="5652120" y="2996952"/>
            <a:ext cx="2918565" cy="3544867"/>
          </a:xfrm>
          <a:prstGeom prst="rect">
            <a:avLst/>
          </a:prstGeom>
          <a:noFill/>
          <a:ln w="635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501008"/>
            <a:ext cx="3714348" cy="2788305"/>
          </a:xfrm>
          <a:ln w="63500">
            <a:solidFill>
              <a:srgbClr val="FF0000"/>
            </a:solidFill>
            <a:prstDash val="solid"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quarter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88751"/>
            <a:ext cx="3652031" cy="2736304"/>
          </a:xfrm>
          <a:ln w="63500">
            <a:solidFill>
              <a:srgbClr val="FF0000"/>
            </a:solidFill>
            <a:prstDash val="solid"/>
          </a:ln>
        </p:spPr>
      </p:pic>
      <p:sp>
        <p:nvSpPr>
          <p:cNvPr id="12" name="Прямоугольник 11"/>
          <p:cNvSpPr/>
          <p:nvPr/>
        </p:nvSpPr>
        <p:spPr>
          <a:xfrm>
            <a:off x="1115616" y="188641"/>
            <a:ext cx="73448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Ветераны педагогического труда всегда с нами</a:t>
            </a:r>
          </a:p>
        </p:txBody>
      </p:sp>
      <p:pic>
        <p:nvPicPr>
          <p:cNvPr id="4099" name="Picture 3" descr="D:\Директория пользователя\Рабочий стол\Новая папка (3)\IMG_20191001_10012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654" y="588751"/>
            <a:ext cx="3648405" cy="2736304"/>
          </a:xfrm>
          <a:prstGeom prst="rect">
            <a:avLst/>
          </a:prstGeom>
          <a:noFill/>
          <a:ln w="635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501008"/>
            <a:ext cx="4032448" cy="2681266"/>
          </a:xfrm>
          <a:prstGeom prst="rect">
            <a:avLst/>
          </a:prstGeom>
          <a:noFill/>
          <a:ln w="635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282322"/>
            <a:ext cx="3552396" cy="2664296"/>
          </a:xfrm>
          <a:ln w="63500">
            <a:solidFill>
              <a:srgbClr val="FF0000"/>
            </a:solidFill>
            <a:prstDash val="solid"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quarter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954491"/>
            <a:ext cx="2662766" cy="1997075"/>
          </a:xfrm>
          <a:ln w="63500">
            <a:solidFill>
              <a:srgbClr val="FF0000"/>
            </a:solidFill>
            <a:prstDash val="solid"/>
          </a:ln>
        </p:spPr>
      </p:pic>
      <p:sp>
        <p:nvSpPr>
          <p:cNvPr id="12" name="Прямоугольник 11"/>
          <p:cNvSpPr/>
          <p:nvPr/>
        </p:nvSpPr>
        <p:spPr>
          <a:xfrm>
            <a:off x="1115616" y="188641"/>
            <a:ext cx="73448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Ох уж, эти праздники….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44846" y="980728"/>
            <a:ext cx="1478128" cy="1970838"/>
          </a:xfrm>
          <a:prstGeom prst="rect">
            <a:avLst/>
          </a:prstGeom>
          <a:noFill/>
          <a:ln w="635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22553" y="3284984"/>
            <a:ext cx="3505190" cy="2628893"/>
          </a:xfrm>
          <a:prstGeom prst="rect">
            <a:avLst/>
          </a:prstGeom>
          <a:noFill/>
          <a:ln w="635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 descr="D:\Директория пользователя\Рабочий стол\Новая папка (3)\IMG-20200118-WA000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1" t="25639" r="11945" b="13705"/>
          <a:stretch/>
        </p:blipFill>
        <p:spPr bwMode="auto">
          <a:xfrm>
            <a:off x="3275856" y="1035613"/>
            <a:ext cx="3199292" cy="1891552"/>
          </a:xfrm>
          <a:prstGeom prst="rect">
            <a:avLst/>
          </a:prstGeom>
          <a:noFill/>
          <a:ln w="635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274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Palatino Linotype" pitchFamily="18" charset="0"/>
              </a:rPr>
              <a:t>Вместе, любая работа по </a:t>
            </a:r>
            <a:r>
              <a:rPr lang="ru-RU" dirty="0" smtClean="0">
                <a:solidFill>
                  <a:srgbClr val="FF0000"/>
                </a:solidFill>
                <a:latin typeface="Palatino Linotype" pitchFamily="18" charset="0"/>
              </a:rPr>
              <a:t>плечу…</a:t>
            </a:r>
            <a:endParaRPr lang="ru-RU" dirty="0">
              <a:solidFill>
                <a:srgbClr val="FF0000"/>
              </a:solidFill>
              <a:latin typeface="Palatino Linotype" pitchFamily="18" charset="0"/>
            </a:endParaRPr>
          </a:p>
        </p:txBody>
      </p:sp>
      <p:pic>
        <p:nvPicPr>
          <p:cNvPr id="5" name="Picture 2" descr="C:\Users\Валентина\Desktop\Фотографии-юбилей, день открытых дверей\IMG_39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593" y="1268760"/>
            <a:ext cx="3432064" cy="2574048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857224" y="6286520"/>
            <a:ext cx="79296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>
              <a:solidFill>
                <a:srgbClr val="7030A0"/>
              </a:solidFill>
              <a:latin typeface="Palatino Linotype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268760"/>
            <a:ext cx="3449356" cy="2587017"/>
          </a:xfrm>
          <a:ln w="63500">
            <a:solidFill>
              <a:srgbClr val="FF0000"/>
            </a:solidFill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221088"/>
            <a:ext cx="2654277" cy="1924981"/>
          </a:xfrm>
          <a:prstGeom prst="rect">
            <a:avLst/>
          </a:prstGeom>
          <a:noFill/>
          <a:ln w="635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179285"/>
            <a:ext cx="2629694" cy="1970320"/>
          </a:xfrm>
          <a:prstGeom prst="rect">
            <a:avLst/>
          </a:prstGeom>
          <a:noFill/>
          <a:ln w="635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 </a:t>
            </a:r>
            <a:r>
              <a:rPr lang="ru-RU" sz="5400" dirty="0" smtClean="0">
                <a:solidFill>
                  <a:srgbClr val="FF0000"/>
                </a:solidFill>
                <a:latin typeface="Palatino Linotype" pitchFamily="18" charset="0"/>
              </a:rPr>
              <a:t>Спасибо за внимание!</a:t>
            </a:r>
            <a:endParaRPr lang="ru-RU" sz="5400" dirty="0">
              <a:solidFill>
                <a:srgbClr val="FF0000"/>
              </a:solidFill>
              <a:latin typeface="Palatino Linotyp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 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«Детский сад «Колобок» </a:t>
            </a:r>
            <a:r>
              <a:rPr lang="ru-RU" sz="24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Аксубаевского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района, </a:t>
            </a:r>
            <a:r>
              <a:rPr lang="ru-RU" sz="24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пгт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Аксубаево</a:t>
            </a:r>
          </a:p>
          <a:p>
            <a:pPr algn="ctr">
              <a:buNone/>
            </a:pPr>
            <a:endParaRPr lang="ru-RU" sz="240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FF0000"/>
                </a:solidFill>
              </a:rPr>
              <a:t>Профсоюзная 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>организация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7" name="Picture 3" descr="D:\Директория пользователя\Рабочий стол\Библиотека\пдд ролик\IMG-20200513-WA000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05" b="40020"/>
          <a:stretch/>
        </p:blipFill>
        <p:spPr bwMode="auto">
          <a:xfrm>
            <a:off x="2443344" y="2827566"/>
            <a:ext cx="6233112" cy="3640247"/>
          </a:xfrm>
          <a:prstGeom prst="rect">
            <a:avLst/>
          </a:prstGeom>
          <a:noFill/>
          <a:ln w="635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>
              <a:spcBef>
                <a:spcPts val="0"/>
              </a:spcBef>
              <a:buNone/>
            </a:pPr>
            <a:r>
              <a:rPr lang="ru-RU" sz="1800" dirty="0" smtClean="0"/>
              <a:t>  </a:t>
            </a: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Защита индивидуальных и коллективных социально-трудовых, </a:t>
            </a:r>
            <a:r>
              <a:rPr lang="ru-RU" sz="1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профессиональных</a:t>
            </a: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прав и интересов членов </a:t>
            </a:r>
            <a:r>
              <a:rPr lang="ru-RU" sz="1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профсоюза</a:t>
            </a: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при взаимодействии с работодателем, </a:t>
            </a:r>
            <a:r>
              <a:rPr lang="ru-RU" sz="1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органами</a:t>
            </a: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местного самоуправления, </a:t>
            </a:r>
          </a:p>
          <a:p>
            <a:pPr marL="0">
              <a:spcBef>
                <a:spcPts val="0"/>
              </a:spcBef>
              <a:buNone/>
            </a:pP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общественными </a:t>
            </a: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иными </a:t>
            </a:r>
            <a:r>
              <a:rPr lang="ru-RU" sz="1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организациями</a:t>
            </a: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>
              <a:spcBef>
                <a:spcPts val="0"/>
              </a:spcBef>
              <a:buNone/>
            </a:pP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>
              <a:spcBef>
                <a:spcPts val="0"/>
              </a:spcBef>
              <a:buNone/>
            </a:pPr>
            <a:endParaRPr lang="ru-RU" sz="180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>
              <a:spcBef>
                <a:spcPts val="0"/>
              </a:spcBef>
              <a:buNone/>
            </a:pP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Создание 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благоприятного психологического микроклимата, необходимого для поддержания эффективной работоспособности всех членов коллектива.</a:t>
            </a:r>
          </a:p>
          <a:p>
            <a:pPr marL="0">
              <a:spcBef>
                <a:spcPts val="0"/>
              </a:spcBef>
              <a:buNone/>
            </a:pP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Способствовать повышению профессионализма педагогических кадров, совершенствованию уровня и методов стимулирования деятельности работников образования, повышению их социального статуса.</a:t>
            </a:r>
          </a:p>
          <a:p>
            <a:pPr marL="0">
              <a:spcBef>
                <a:spcPts val="0"/>
              </a:spcBef>
              <a:buNone/>
            </a:pP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Забота 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 здоровье и эмоциональном состоянии сотрудников, обеспечение прав работников на здоровые и безопасные условия труда.</a:t>
            </a:r>
          </a:p>
          <a:p>
            <a:pPr marL="0">
              <a:spcBef>
                <a:spcPts val="0"/>
              </a:spcBef>
              <a:buNone/>
            </a:pP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Взаимопомощь 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членам ППО.</a:t>
            </a:r>
          </a:p>
          <a:p>
            <a:pPr marL="0">
              <a:spcBef>
                <a:spcPts val="0"/>
              </a:spcBef>
              <a:buNone/>
            </a:pPr>
            <a:endParaRPr lang="ru-RU" sz="180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Palatino Linotype" pitchFamily="18" charset="0"/>
              </a:rPr>
              <a:t>Цель и задачи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Администратор\Desktop\Коллектив, ПДД, профсоюз\IMG_4558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/>
          <a:srcRect l="10805" t="10410" r="16227" b="18360"/>
          <a:stretch/>
        </p:blipFill>
        <p:spPr bwMode="auto">
          <a:xfrm>
            <a:off x="539552" y="1484784"/>
            <a:ext cx="3040876" cy="2226356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Palatino Linotype" pitchFamily="18" charset="0"/>
              </a:rPr>
              <a:t>Члены первичной  </a:t>
            </a:r>
            <a:br>
              <a:rPr lang="ru-RU" sz="3200" dirty="0" smtClean="0">
                <a:solidFill>
                  <a:srgbClr val="FF0000"/>
                </a:solidFill>
                <a:latin typeface="Palatino Linotype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Palatino Linotype" pitchFamily="18" charset="0"/>
              </a:rPr>
              <a:t>профсоюзной организации</a:t>
            </a:r>
            <a:endParaRPr lang="ru-RU" sz="3200" dirty="0">
              <a:solidFill>
                <a:srgbClr val="FF0000"/>
              </a:solidFill>
              <a:latin typeface="Palatino Linotype" pitchFamily="18" charset="0"/>
            </a:endParaRPr>
          </a:p>
        </p:txBody>
      </p:sp>
      <p:pic>
        <p:nvPicPr>
          <p:cNvPr id="2050" name="Picture 2" descr="D:\Директория пользователя\Рабочий стол\Новая папка (3)\IMG-20190306-WA00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1340" y="1484784"/>
            <a:ext cx="3840427" cy="2160240"/>
          </a:xfrm>
          <a:prstGeom prst="rect">
            <a:avLst/>
          </a:prstGeom>
          <a:noFill/>
          <a:ln w="635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Директория пользователя\Рабочий стол\Новая папка (3)\IMG-20191206-WA000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98" r="6683" b="3943"/>
          <a:stretch/>
        </p:blipFill>
        <p:spPr bwMode="auto">
          <a:xfrm>
            <a:off x="3059832" y="3861048"/>
            <a:ext cx="4031714" cy="2555309"/>
          </a:xfrm>
          <a:prstGeom prst="rect">
            <a:avLst/>
          </a:prstGeom>
          <a:noFill/>
          <a:ln w="635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20754" y="3746490"/>
            <a:ext cx="3723654" cy="2792741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28604"/>
            <a:ext cx="8686800" cy="57150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Palatino Linotype" pitchFamily="18" charset="0"/>
              </a:rPr>
              <a:t>Профсоюзный уголок</a:t>
            </a:r>
            <a:endParaRPr lang="ru-RU" dirty="0">
              <a:solidFill>
                <a:srgbClr val="FF0000"/>
              </a:solidFill>
              <a:latin typeface="Palatino Linotype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43" t="12879" r="6327" b="14851"/>
          <a:stretch/>
        </p:blipFill>
        <p:spPr bwMode="auto">
          <a:xfrm>
            <a:off x="4283968" y="1124744"/>
            <a:ext cx="3960440" cy="2149533"/>
          </a:xfrm>
          <a:prstGeom prst="rect">
            <a:avLst/>
          </a:prstGeom>
          <a:noFill/>
          <a:ln w="635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 descr="D:\Директория пользователя\Рабочий стол\Новая папка (2)\IMG_20200910_13461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9" t="7315" r="14879"/>
          <a:stretch/>
        </p:blipFill>
        <p:spPr bwMode="auto">
          <a:xfrm>
            <a:off x="1259632" y="1772816"/>
            <a:ext cx="2308138" cy="3960440"/>
          </a:xfrm>
          <a:prstGeom prst="rect">
            <a:avLst/>
          </a:prstGeom>
          <a:noFill/>
          <a:ln w="635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Palatino Linotype" pitchFamily="18" charset="0"/>
              </a:rPr>
              <a:t>Профсоюзные собрания</a:t>
            </a:r>
            <a:br>
              <a:rPr lang="ru-RU" dirty="0" smtClean="0">
                <a:solidFill>
                  <a:srgbClr val="FF0000"/>
                </a:solidFill>
                <a:latin typeface="Palatino Linotype" pitchFamily="18" charset="0"/>
              </a:rPr>
            </a:br>
            <a:endParaRPr lang="ru-RU" dirty="0">
              <a:solidFill>
                <a:srgbClr val="FF0000"/>
              </a:solidFill>
              <a:latin typeface="Palatino Linotype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92" b="6890"/>
          <a:stretch/>
        </p:blipFill>
        <p:spPr>
          <a:xfrm>
            <a:off x="4716016" y="1124744"/>
            <a:ext cx="4041775" cy="2480153"/>
          </a:xfrm>
          <a:ln w="63500">
            <a:solidFill>
              <a:srgbClr val="FF0000"/>
            </a:solidFill>
            <a:prstDash val="solid"/>
          </a:ln>
        </p:spPr>
      </p:pic>
      <p:pic>
        <p:nvPicPr>
          <p:cNvPr id="10" name="Объект 9"/>
          <p:cNvPicPr>
            <a:picLocks noGrp="1" noChangeAspect="1"/>
          </p:cNvPicPr>
          <p:nvPr>
            <p:ph sz="quarter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24745"/>
            <a:ext cx="3888432" cy="2407444"/>
          </a:xfrm>
          <a:ln w="63500" cmpd="sng">
            <a:solidFill>
              <a:srgbClr val="FF0000"/>
            </a:solidFill>
            <a:prstDash val="solid"/>
          </a:ln>
        </p:spPr>
      </p:pic>
      <p:pic>
        <p:nvPicPr>
          <p:cNvPr id="2050" name="Picture 2" descr="D:\Директория пользователя\Рабочий стол\Новая папка (3)\IMG-20191218-WA002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34926"/>
            <a:ext cx="3888432" cy="2916324"/>
          </a:xfrm>
          <a:prstGeom prst="rect">
            <a:avLst/>
          </a:prstGeom>
          <a:noFill/>
          <a:ln w="635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Директория пользователя\Рабочий стол\Новая папка (3)\IMG-20191224-WA001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602" y="3822698"/>
            <a:ext cx="3960440" cy="2970330"/>
          </a:xfrm>
          <a:prstGeom prst="rect">
            <a:avLst/>
          </a:prstGeom>
          <a:noFill/>
          <a:ln w="635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Валентина\Desktop\фото4\158___10\IMG_36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196752"/>
            <a:ext cx="2759989" cy="2069992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dirty="0" smtClean="0">
                <a:solidFill>
                  <a:srgbClr val="FF0000"/>
                </a:solidFill>
                <a:latin typeface="Palatino Linotype" pitchFamily="18" charset="0"/>
              </a:rPr>
              <a:t>               Вручение                                                       Работа </a:t>
            </a:r>
            <a:br>
              <a:rPr lang="ru-RU" sz="2200" dirty="0" smtClean="0">
                <a:solidFill>
                  <a:srgbClr val="FF0000"/>
                </a:solidFill>
                <a:latin typeface="Palatino Linotype" pitchFamily="18" charset="0"/>
              </a:rPr>
            </a:br>
            <a:r>
              <a:rPr lang="ru-RU" sz="2200" dirty="0" smtClean="0">
                <a:solidFill>
                  <a:srgbClr val="FF0000"/>
                </a:solidFill>
                <a:latin typeface="Palatino Linotype" pitchFamily="18" charset="0"/>
              </a:rPr>
              <a:t>профсоюзного  билета                        с молодыми специалистами</a:t>
            </a:r>
            <a:r>
              <a:rPr lang="ru-RU" dirty="0" smtClean="0">
                <a:solidFill>
                  <a:srgbClr val="FF0000"/>
                </a:solidFill>
                <a:latin typeface="Palatino Linotype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Palatino Linotype" pitchFamily="18" charset="0"/>
              </a:rPr>
            </a:br>
            <a:endParaRPr lang="ru-RU" dirty="0">
              <a:solidFill>
                <a:srgbClr val="FF0000"/>
              </a:solidFill>
              <a:latin typeface="Palatino Linotype" pitchFamily="18" charset="0"/>
            </a:endParaRPr>
          </a:p>
        </p:txBody>
      </p:sp>
      <p:pic>
        <p:nvPicPr>
          <p:cNvPr id="3" name="Picture 2" descr="D:\Директория пользователя\Рабочий стол\Новая папка (3)\IMG_20191016_09214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241" y="3652924"/>
            <a:ext cx="3096344" cy="2322258"/>
          </a:xfrm>
          <a:prstGeom prst="rect">
            <a:avLst/>
          </a:prstGeom>
          <a:noFill/>
          <a:ln w="635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Директория пользователя\Рабочий стол\Новая папка (3)\IMG_20191119_12535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81" t="7699" r="17402" b="27696"/>
          <a:stretch/>
        </p:blipFill>
        <p:spPr bwMode="auto">
          <a:xfrm>
            <a:off x="5076056" y="1196752"/>
            <a:ext cx="3137288" cy="2018321"/>
          </a:xfrm>
          <a:prstGeom prst="rect">
            <a:avLst/>
          </a:prstGeom>
          <a:noFill/>
          <a:ln w="635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Директория пользователя\Рабочий стол\Новая папка (3)\IMG_20200130_16385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652924"/>
            <a:ext cx="3168352" cy="2376264"/>
          </a:xfrm>
          <a:prstGeom prst="rect">
            <a:avLst/>
          </a:prstGeom>
          <a:noFill/>
          <a:ln w="635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Валентина\Desktop\охрана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/>
          <a:srcRect t="7358"/>
          <a:stretch/>
        </p:blipFill>
        <p:spPr bwMode="auto">
          <a:xfrm>
            <a:off x="5012661" y="1310185"/>
            <a:ext cx="3447771" cy="2105193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Palatino Linotype" pitchFamily="18" charset="0"/>
              </a:rPr>
              <a:t>«День охраны труда»</a:t>
            </a:r>
            <a:endParaRPr lang="ru-RU" sz="2800" dirty="0">
              <a:solidFill>
                <a:srgbClr val="7030A0"/>
              </a:solidFill>
              <a:latin typeface="Palatino Linotype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4499992" y="476672"/>
            <a:ext cx="4392488" cy="666312"/>
          </a:xfrm>
        </p:spPr>
        <p:txBody>
          <a:bodyPr>
            <a:noAutofit/>
          </a:bodyPr>
          <a:lstStyle/>
          <a:p>
            <a:pPr marL="109728" indent="0" algn="ctr">
              <a:buNone/>
            </a:pPr>
            <a:r>
              <a:rPr lang="ru-RU" sz="2000" b="1" dirty="0" smtClean="0">
                <a:solidFill>
                  <a:srgbClr val="FF0000"/>
                </a:solidFill>
              </a:rPr>
              <a:t>Тренинги</a:t>
            </a:r>
          </a:p>
          <a:p>
            <a:pPr marL="109728" indent="0">
              <a:buNone/>
            </a:pPr>
            <a:r>
              <a:rPr lang="ru-RU" sz="2000" b="1" dirty="0" smtClean="0">
                <a:solidFill>
                  <a:srgbClr val="FF0000"/>
                </a:solidFill>
              </a:rPr>
              <a:t>Театральные представления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3075" name="Picture 3" descr="C:\Users\Валентина\Desktop\110973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8249" y="1142983"/>
            <a:ext cx="3447773" cy="2272396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</p:pic>
      <p:pic>
        <p:nvPicPr>
          <p:cNvPr id="1027" name="Picture 3" descr="D:\Директория пользователя\Рабочий стол\Новая папка (3)\IMG_20190909_16084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049" b="33117"/>
          <a:stretch/>
        </p:blipFill>
        <p:spPr bwMode="auto">
          <a:xfrm>
            <a:off x="651379" y="3579312"/>
            <a:ext cx="3447773" cy="2277108"/>
          </a:xfrm>
          <a:prstGeom prst="rect">
            <a:avLst/>
          </a:prstGeom>
          <a:noFill/>
          <a:ln w="635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Директория пользователя\Рабочий стол\Новая папка (3)\IMG-20200128-WA0003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5" t="13814" r="16466" b="25732"/>
          <a:stretch/>
        </p:blipFill>
        <p:spPr bwMode="auto">
          <a:xfrm>
            <a:off x="4950564" y="3579312"/>
            <a:ext cx="3483359" cy="2277108"/>
          </a:xfrm>
          <a:prstGeom prst="rect">
            <a:avLst/>
          </a:prstGeom>
          <a:noFill/>
          <a:ln w="635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:\фото с телефона\20170916_09485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8716"/>
          <a:stretch>
            <a:fillRect/>
          </a:stretch>
        </p:blipFill>
        <p:spPr bwMode="auto">
          <a:xfrm>
            <a:off x="707125" y="1328534"/>
            <a:ext cx="3432827" cy="2350205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Palatino Linotype" pitchFamily="18" charset="0"/>
              </a:rPr>
              <a:t>Кросс Наций                          Первомайский               </a:t>
            </a:r>
            <a:br>
              <a:rPr lang="ru-RU" sz="2800" dirty="0" smtClean="0">
                <a:solidFill>
                  <a:srgbClr val="FF0000"/>
                </a:solidFill>
                <a:latin typeface="Palatino Linotype" pitchFamily="18" charset="0"/>
              </a:rPr>
            </a:br>
            <a:r>
              <a:rPr lang="ru-RU" sz="2800" dirty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latin typeface="Palatino Linotype" pitchFamily="18" charset="0"/>
              </a:rPr>
              <a:t>                                                         </a:t>
            </a:r>
            <a:r>
              <a:rPr lang="ru-RU" sz="2800" dirty="0" err="1" smtClean="0">
                <a:solidFill>
                  <a:srgbClr val="FF0000"/>
                </a:solidFill>
                <a:latin typeface="Palatino Linotype" pitchFamily="18" charset="0"/>
              </a:rPr>
              <a:t>флешмоб</a:t>
            </a:r>
            <a:r>
              <a:rPr lang="ru-RU" sz="2800" dirty="0" smtClean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Palatino Linotype" pitchFamily="18" charset="0"/>
            </a:endParaRP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 rot="10800000" flipV="1">
            <a:off x="0" y="6066134"/>
            <a:ext cx="91702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030A0"/>
                </a:solidFill>
                <a:latin typeface="Palatino Linotype" pitchFamily="18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Palatino Linotype" pitchFamily="18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3077" name="Picture 5" descr="D:\Директория пользователя\Рабочий стол\Новая папка (2)\IMG-20180211-WA000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01" r="-2928" b="21512"/>
          <a:stretch/>
        </p:blipFill>
        <p:spPr bwMode="auto">
          <a:xfrm>
            <a:off x="803415" y="3896024"/>
            <a:ext cx="3312368" cy="2192053"/>
          </a:xfrm>
          <a:prstGeom prst="rect">
            <a:avLst/>
          </a:prstGeom>
          <a:noFill/>
          <a:ln w="635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D:\Директория пользователя\Рабочий стол\Новая папка (2)\Маслакова Светлана Колобок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930" y="1509980"/>
            <a:ext cx="2218556" cy="2200068"/>
          </a:xfrm>
          <a:prstGeom prst="rect">
            <a:avLst/>
          </a:prstGeom>
          <a:noFill/>
          <a:ln w="635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D:\Директория пользователя\Рабочий стол\Новая папка (2)\Светлана Маслакова председательППО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105395"/>
            <a:ext cx="2160240" cy="2127237"/>
          </a:xfrm>
          <a:prstGeom prst="rect">
            <a:avLst/>
          </a:prstGeom>
          <a:noFill/>
          <a:ln w="635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1416</TotalTime>
  <Words>84</Words>
  <Application>Microsoft Office PowerPoint</Application>
  <PresentationFormat>Экран (4:3)</PresentationFormat>
  <Paragraphs>41</Paragraphs>
  <Slides>13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Открытая</vt:lpstr>
      <vt:lpstr> Опыт работы первичной профсоюзной организации  </vt:lpstr>
      <vt:lpstr> Профсоюзная  организация  </vt:lpstr>
      <vt:lpstr>Цель и задачи</vt:lpstr>
      <vt:lpstr>Члены первичной   профсоюзной организации</vt:lpstr>
      <vt:lpstr>Профсоюзный уголок</vt:lpstr>
      <vt:lpstr>Профсоюзные собрания </vt:lpstr>
      <vt:lpstr>               Вручение                                                       Работа  профсоюзного  билета                        с молодыми специалистами </vt:lpstr>
      <vt:lpstr>«День охраны труда»</vt:lpstr>
      <vt:lpstr>Кросс Наций                          Первомайский                                                                          флешмоб </vt:lpstr>
      <vt:lpstr> </vt:lpstr>
      <vt:lpstr> </vt:lpstr>
      <vt:lpstr>Вместе, любая работа по плечу…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</dc:creator>
  <cp:lastModifiedBy>User</cp:lastModifiedBy>
  <cp:revision>152</cp:revision>
  <dcterms:created xsi:type="dcterms:W3CDTF">2017-09-19T16:28:19Z</dcterms:created>
  <dcterms:modified xsi:type="dcterms:W3CDTF">2020-09-11T09:42:44Z</dcterms:modified>
</cp:coreProperties>
</file>