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45"/>
  </p:notesMasterIdLst>
  <p:sldIdLst>
    <p:sldId id="256" r:id="rId2"/>
    <p:sldId id="281" r:id="rId3"/>
    <p:sldId id="260" r:id="rId4"/>
    <p:sldId id="261" r:id="rId5"/>
    <p:sldId id="257" r:id="rId6"/>
    <p:sldId id="282" r:id="rId7"/>
    <p:sldId id="259" r:id="rId8"/>
    <p:sldId id="283" r:id="rId9"/>
    <p:sldId id="262" r:id="rId10"/>
    <p:sldId id="285" r:id="rId11"/>
    <p:sldId id="268" r:id="rId12"/>
    <p:sldId id="284" r:id="rId13"/>
    <p:sldId id="269" r:id="rId14"/>
    <p:sldId id="270" r:id="rId15"/>
    <p:sldId id="258" r:id="rId16"/>
    <p:sldId id="263" r:id="rId17"/>
    <p:sldId id="264" r:id="rId18"/>
    <p:sldId id="265" r:id="rId19"/>
    <p:sldId id="266" r:id="rId20"/>
    <p:sldId id="267" r:id="rId21"/>
    <p:sldId id="278" r:id="rId22"/>
    <p:sldId id="271" r:id="rId23"/>
    <p:sldId id="286" r:id="rId24"/>
    <p:sldId id="273" r:id="rId25"/>
    <p:sldId id="274" r:id="rId26"/>
    <p:sldId id="275" r:id="rId27"/>
    <p:sldId id="276" r:id="rId28"/>
    <p:sldId id="277" r:id="rId29"/>
    <p:sldId id="279" r:id="rId30"/>
    <p:sldId id="280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-96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9D3B05-BBD6-4E54-B9E7-1D52303CE5D5}" type="datetimeFigureOut">
              <a:rPr lang="ru-RU" smtClean="0"/>
              <a:t>30.04.2014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003A6-5587-432A-9DE2-36F074761CE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18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9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2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26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2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96064-B5AA-4580-8F73-CE9F321F5982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8B4BB-113A-492B-85B7-B4E311738C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72364-95B0-41D6-89FF-8A9DD298D1B2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9B609-D3DA-42A8-9DAA-A58BD3EE25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0481D-2F8D-4887-9680-B7DD1C47C2D6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CD2A9-3797-41A1-80EF-4DE5EF9660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09CCA-BB9E-4D09-A5FE-BA8DBC9068E6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689A9-DC19-4730-B3C9-63D088C8FA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9FD12-D014-4E8F-B477-FD6EFB8E36DD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2F058-A298-4B1C-86D6-4A405B07B3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2E20A-DAB9-4CA4-8EBA-F9D927C83C85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57AE7-110E-428F-853C-7FE6DF0ED8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19AA8-2A70-4CBF-BA96-9A0AB416782E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54A3-EF9C-47D1-93F4-CF1903D743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FDA09-F17F-41AE-89B7-04A6E4945642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292A6-C67C-4920-97F6-014189AA14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37DA3-A88B-4769-B9AF-647443CC263A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E323D-05AC-44D7-80C8-A7401B44AE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0737E-CE25-436D-A7A6-89C25E655675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2F73E-7D95-47B6-A853-FED87E5C7A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70A38-F5A4-4BBA-9CA4-517FC3A11F7A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6401D-0B6D-439C-8710-F4294E89F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2CA8F-419C-4423-86D1-DB76FBBD6567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C6FD8-C536-4C68-8F27-9F6A746945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F8316-1B07-4845-B5CC-D0DC56CA5BDE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26FA9-FD38-4ED4-9FF3-4F694775C9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1A0FB-AAFF-4B14-992E-319D874F29D4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C7F74-9BF6-4588-A3B5-5F2CE15EC2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9F7EC-BD80-4D0C-A0AD-109977E3E5B2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3F22D-396A-4E3E-B09C-81CBDF7818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FF0B0-6C77-4057-8959-DBB06DC78DD5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650F1-4A96-4D84-9541-18310EDC06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8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577621A-14A9-4135-80C0-3E9F61C959E5}" type="datetimeFigureOut">
              <a:rPr lang="ru-RU"/>
              <a:pPr>
                <a:defRPr/>
              </a:pPr>
              <a:t>30.04.2014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6D86E1E-00B6-48F9-AB55-4E4108F87C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1" r:id="rId2"/>
    <p:sldLayoutId id="2147483710" r:id="rId3"/>
    <p:sldLayoutId id="2147483709" r:id="rId4"/>
    <p:sldLayoutId id="2147483708" r:id="rId5"/>
    <p:sldLayoutId id="2147483707" r:id="rId6"/>
    <p:sldLayoutId id="2147483706" r:id="rId7"/>
    <p:sldLayoutId id="2147483705" r:id="rId8"/>
    <p:sldLayoutId id="2147483704" r:id="rId9"/>
    <p:sldLayoutId id="2147483703" r:id="rId10"/>
    <p:sldLayoutId id="2147483713" r:id="rId11"/>
    <p:sldLayoutId id="2147483702" r:id="rId12"/>
    <p:sldLayoutId id="2147483714" r:id="rId13"/>
    <p:sldLayoutId id="2147483701" r:id="rId14"/>
    <p:sldLayoutId id="2147483700" r:id="rId15"/>
    <p:sldLayoutId id="2147483699" r:id="rId16"/>
  </p:sldLayoutIdLst>
  <p:transition/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ctrTitle"/>
          </p:nvPr>
        </p:nvSpPr>
        <p:spPr>
          <a:xfrm>
            <a:off x="1506538" y="315913"/>
            <a:ext cx="7767637" cy="540543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dirty="0" smtClean="0">
                <a:solidFill>
                  <a:srgbClr val="EB3D9F"/>
                </a:solidFill>
              </a:rPr>
              <a:t/>
            </a:r>
            <a:br>
              <a:rPr lang="ru-RU" dirty="0" smtClean="0">
                <a:solidFill>
                  <a:srgbClr val="EB3D9F"/>
                </a:solidFill>
              </a:rPr>
            </a:br>
            <a:r>
              <a:rPr lang="ru-RU" i="1" dirty="0" smtClean="0">
                <a:solidFill>
                  <a:srgbClr val="EB3D9F"/>
                </a:solidFill>
                <a:latin typeface="Arial Black" pitchFamily="34" charset="0"/>
                <a:ea typeface="Aharoni"/>
                <a:cs typeface="Aharoni"/>
              </a:rPr>
              <a:t>Использование авторских дидактических игр и пособий на логопедических занятиях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 descr="C:\Users\ильназ\Desktop\пропро\139054342175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77138" y="487363"/>
            <a:ext cx="3371850" cy="5605462"/>
          </a:xfrm>
        </p:spPr>
      </p:pic>
      <p:sp>
        <p:nvSpPr>
          <p:cNvPr id="27650" name="Прямоугольник 4"/>
          <p:cNvSpPr>
            <a:spLocks noChangeArrowheads="1"/>
          </p:cNvSpPr>
          <p:nvPr/>
        </p:nvSpPr>
        <p:spPr bwMode="auto">
          <a:xfrm>
            <a:off x="468727" y="546100"/>
            <a:ext cx="63881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tabLst>
                <a:tab pos="457200" algn="l"/>
              </a:tabLst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Ход игры:</a:t>
            </a:r>
          </a:p>
          <a:p>
            <a:pPr algn="just" eaLnBrk="0" hangingPunct="0">
              <a:buFontTx/>
              <a:buChar char="•"/>
              <a:tabLst>
                <a:tab pos="457200" algn="l"/>
              </a:tabLst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логопедическом домике в карманы вкладываются картинки. Педагог спрашивает: «Кто спрятался в траве?». Ребёнок отвечает полным предложением: «В траве спрятался помидор (огурец, жираф, крокодил и т. д.)»</a:t>
            </a:r>
          </a:p>
          <a:p>
            <a:pPr algn="just" eaLnBrk="0" hangingPunct="0">
              <a:buFontTx/>
              <a:buChar char="•"/>
              <a:tabLst>
                <a:tab pos="457200" algn="l"/>
              </a:tabLst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кармане вкладывается картинка. Ребёнок должен рассказать о предмете, нарисованном на этой картинке.</a:t>
            </a:r>
          </a:p>
          <a:p>
            <a:pPr algn="just" eaLnBrk="0" hangingPunct="0">
              <a:tabLst>
                <a:tab pos="457200" algn="l"/>
              </a:tabLst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Цвет, форма, предназначение и др.</a:t>
            </a:r>
          </a:p>
          <a:p>
            <a:pPr algn="just" eaLnBrk="0" hangingPunct="0">
              <a:tabLst>
                <a:tab pos="457200" algn="l"/>
              </a:tabLst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Например: «В траве спрятался помидор. Он растёт в огороде. Он       красного цвета,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круглый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гладкий, вкусный. Из него можно сделать салат».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677863" y="214313"/>
            <a:ext cx="8596312" cy="1198562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«Цепочка слов»</a:t>
            </a:r>
          </a:p>
        </p:txBody>
      </p:sp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688975" y="1330325"/>
            <a:ext cx="3787775" cy="39703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6480175" algn="l"/>
              </a:tabLst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развивать фонетико-фонематическое восприятие, упражнять детей в дифференциации звуков, отрабатывать навыки звукового анализа слов.</a:t>
            </a:r>
          </a:p>
        </p:txBody>
      </p:sp>
      <p:pic>
        <p:nvPicPr>
          <p:cNvPr id="28675" name="Picture 3" descr="C:\Users\ильназ\Desktop\пропро\13905456318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45100" y="1436688"/>
            <a:ext cx="5834063" cy="381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/>
      <p:bldP spid="2867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C:\Users\ильназ\Desktop\пропро\139054373638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219950" y="477838"/>
            <a:ext cx="3646488" cy="5911850"/>
          </a:xfrm>
        </p:spPr>
      </p:pic>
      <p:sp>
        <p:nvSpPr>
          <p:cNvPr id="29698" name="Прямоугольник 5"/>
          <p:cNvSpPr>
            <a:spLocks noChangeArrowheads="1"/>
          </p:cNvSpPr>
          <p:nvPr/>
        </p:nvSpPr>
        <p:spPr bwMode="auto">
          <a:xfrm>
            <a:off x="498475" y="558800"/>
            <a:ext cx="6365875" cy="569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tabLst>
                <a:tab pos="6480175" algn="l"/>
              </a:tabLst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Ход игры.</a:t>
            </a:r>
          </a:p>
          <a:p>
            <a:pPr eaLnBrk="0" hangingPunct="0">
              <a:tabLst>
                <a:tab pos="6480175" algn="l"/>
              </a:tabLst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В кармашек домика выкладывается картинка, к ней в виде цепочки прикладывается следующая, начинающаяся именно с того звука, которым заканчивается предыдущее слово, и т.д. Количество играющих: один человек и более.</a:t>
            </a:r>
          </a:p>
          <a:p>
            <a:pPr eaLnBrk="0" hangingPunct="0">
              <a:tabLst>
                <a:tab pos="6480175" algn="l"/>
              </a:tabLst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 Выбирается любая игрушка, к ней в виде цепочки  следующая, начинающаяся именно с того звука, которым заканчивается предыдущее слово, и т.д.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«Зашифрованное слово»</a:t>
            </a:r>
          </a:p>
        </p:txBody>
      </p:sp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410818" y="1173163"/>
            <a:ext cx="4174434" cy="50013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 закреплять умение определять место звука в слове,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производить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фонематический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анализ и синтез слова, развивать слуховую и зрительную память,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зрительное восприятие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br>
              <a:rPr lang="ru-RU" sz="2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Helvetica" pitchFamily="34" charset="0"/>
              </a:rPr>
              <a:t/>
            </a:r>
            <a:br>
              <a:rPr lang="ru-RU" sz="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Helvetica" pitchFamily="34" charset="0"/>
              </a:rPr>
            </a:br>
            <a:endParaRPr lang="ru-RU" sz="1200" dirty="0">
              <a:cs typeface="Arial" charset="0"/>
            </a:endParaRPr>
          </a:p>
          <a:p>
            <a:pPr eaLnBrk="0" hangingPunct="0"/>
            <a:endParaRPr lang="ru-RU" dirty="0">
              <a:cs typeface="Arial" charset="0"/>
            </a:endParaRPr>
          </a:p>
        </p:txBody>
      </p:sp>
      <p:pic>
        <p:nvPicPr>
          <p:cNvPr id="30723" name="Picture 2" descr="C:\Users\ильназ\Desktop\пропро\13905457019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7925" y="1449388"/>
            <a:ext cx="6246813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/>
      <p:bldP spid="307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6688" y="225425"/>
            <a:ext cx="7148512" cy="5816600"/>
          </a:xfrm>
        </p:spPr>
        <p:txBody>
          <a:bodyPr rtlCol="0">
            <a:normAutofit fontScale="92500" lnSpcReduction="10000"/>
          </a:bodyPr>
          <a:lstStyle/>
          <a:p>
            <a:pPr marL="0" indent="0" algn="just" defTabSz="914400" eaLnBrk="0" hangingPunct="0">
              <a:spcBef>
                <a:spcPct val="0"/>
              </a:spcBef>
              <a:buClrTx/>
              <a:buSzTx/>
              <a:buFont typeface="Wingdings 3" charset="2"/>
              <a:buNone/>
              <a:defRPr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Ход игры: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defTabSz="914400" eaLnBrk="0" hangingPunct="0">
              <a:spcBef>
                <a:spcPct val="0"/>
              </a:spcBef>
              <a:buClrTx/>
              <a:buSzTx/>
              <a:buFont typeface="Wingdings 3" charset="2"/>
              <a:buNone/>
              <a:defRPr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а) В кармашках  домика вывешиваются картинки на каждую букву спрятанного слова по порядку. Ребенок (дети) должен по первым буквам слов на картинках сложить спрятанное слово. Обращают его внимание на первые звуки слов – названий предметов.  Если ребенок (дети) правильно назвал(и) слово, то  открывается зашифрованное слово в верхнем кармашке. Например: спрятанное слово - жук. Картинки: жаба, утка, коза. (кот – коза, облако, танк; мак – машина, аист, коза; дом – дуб, облако, машина). Количество играющих: один и более человек.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defTabSz="914400" eaLnBrk="0" hangingPunct="0">
              <a:spcBef>
                <a:spcPct val="0"/>
              </a:spcBef>
              <a:buClrTx/>
              <a:buSzTx/>
              <a:buFont typeface="Wingdings 3" charset="2"/>
              <a:buNone/>
              <a:defRPr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В кармашек домика вывешивается картинка с зашифрованным  словом, а ребёнок (дети) должен подобрать картинку на каждую букву спрятанного слова по порядку. Ребенок сначала находит картинку, на  которой изображен предмет, название которого начинается со звука [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], затем ищет  следующую картинку  изображение предмета, в названии которого первый звук [о], затем звук [м]. Если ребёнок (дети) правильно подобрал картинки, должно получиться зашифрованное слово. (дуб, облако, машина – дом и т. д.)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defTabSz="914400" eaLnBrk="0" hangingPunct="0">
              <a:spcBef>
                <a:spcPct val="0"/>
              </a:spcBef>
              <a:buClrTx/>
              <a:buSzTx/>
              <a:buFont typeface="Wingdings 3" charset="2"/>
              <a:buNone/>
              <a:defRPr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defTabSz="914400" eaLnBrk="0" hangingPunct="0">
              <a:spcBef>
                <a:spcPct val="0"/>
              </a:spcBef>
              <a:buClrTx/>
              <a:buSzTx/>
              <a:buFont typeface="Wingdings 3" charset="2"/>
              <a:buNone/>
              <a:defRPr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в) В кармашек домика вывешивается картинка в названии, которого три звука. Ребёнок должен из серии картинок подобрать картинки с тремя звуками. Например: кот – жук, мак, дом, дуб.  А затем с четырьмя звуками (танк – коза, аист, жаба, утка).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Char char=""/>
              <a:defRPr/>
            </a:pP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1746" name="Picture 2" descr="C:\Users\ильназ\Desktop\пропро\13905435813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8275" y="282575"/>
            <a:ext cx="3386138" cy="591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677863" y="212725"/>
            <a:ext cx="8596312" cy="963613"/>
          </a:xfrm>
        </p:spPr>
        <p:txBody>
          <a:bodyPr/>
          <a:lstStyle/>
          <a:p>
            <a:pPr algn="ctr"/>
            <a:r>
              <a:rPr lang="ru-RU" sz="3200" b="1" dirty="0" smtClean="0"/>
              <a:t>«Покорми клоуна»</a:t>
            </a:r>
          </a:p>
        </p:txBody>
      </p:sp>
      <p:pic>
        <p:nvPicPr>
          <p:cNvPr id="3277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353175" y="3308350"/>
            <a:ext cx="4275138" cy="3203575"/>
          </a:xfrm>
        </p:spPr>
      </p:pic>
      <p:pic>
        <p:nvPicPr>
          <p:cNvPr id="32771" name="Picture 2" descr="H:\фото для презентации игр и семинара2014\13903755732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723900"/>
            <a:ext cx="4362450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358775" y="1009650"/>
            <a:ext cx="5021263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539750" algn="l"/>
                <a:tab pos="3690938" algn="l"/>
                <a:tab pos="4051300" algn="l"/>
                <a:tab pos="6030913" algn="l"/>
              </a:tabLst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Учить детей правильно, четко произносить автоматизируемые         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звуки          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Закреплять умение делить слова на слоги, определять количество слогов в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слове. </a:t>
            </a:r>
          </a:p>
          <a:p>
            <a:pPr eaLnBrk="0" hangingPunct="0">
              <a:tabLst>
                <a:tab pos="539750" algn="l"/>
                <a:tab pos="3690938" algn="l"/>
                <a:tab pos="4051300" algn="l"/>
                <a:tab pos="6030913" algn="l"/>
              </a:tabLst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Упражнять в дифференциации звуков [с] – [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], [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 – [ж], [л] – [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].</a:t>
            </a:r>
          </a:p>
          <a:p>
            <a:pPr eaLnBrk="0" hangingPunct="0">
              <a:tabLst>
                <a:tab pos="539750" algn="l"/>
                <a:tab pos="3690938" algn="l"/>
                <a:tab pos="4051300" algn="l"/>
                <a:tab pos="6030913" algn="l"/>
              </a:tabLst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Развивать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фонематический слух, слуховое и зрительное внимание, восприятие, мелкую моторику рук.</a:t>
            </a:r>
          </a:p>
          <a:p>
            <a:pPr>
              <a:tabLst>
                <a:tab pos="539750" algn="l"/>
                <a:tab pos="3690938" algn="l"/>
                <a:tab pos="4051300" algn="l"/>
                <a:tab pos="6030913" algn="l"/>
              </a:tabLst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7030A0"/>
              </a:solidFill>
              <a:ea typeface="Calibri" pitchFamily="34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/>
      <p:bldP spid="3277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H:\фото для презентации игр и семинара2014\13903770028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91388" y="511175"/>
            <a:ext cx="3811587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Прямоугольник 4"/>
          <p:cNvSpPr>
            <a:spLocks noChangeArrowheads="1"/>
          </p:cNvSpPr>
          <p:nvPr/>
        </p:nvSpPr>
        <p:spPr bwMode="auto">
          <a:xfrm>
            <a:off x="331788" y="177800"/>
            <a:ext cx="6721475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tabLst>
                <a:tab pos="539750" algn="l"/>
                <a:tab pos="3690938" algn="l"/>
                <a:tab pos="4051300" algn="l"/>
                <a:tab pos="6030913" algn="l"/>
              </a:tabLst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Ход игры:</a:t>
            </a:r>
          </a:p>
          <a:p>
            <a:pPr algn="just" eaLnBrk="0" hangingPunct="0">
              <a:tabLst>
                <a:tab pos="539750" algn="l"/>
                <a:tab pos="3690938" algn="l"/>
                <a:tab pos="4051300" algn="l"/>
                <a:tab pos="6030913" algn="l"/>
              </a:tabLst>
            </a:pP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Логопед 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говорит: «Слово называй – горошинку бросай». </a:t>
            </a:r>
            <a:endParaRPr lang="ru-RU" sz="2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FontTx/>
              <a:buChar char="•"/>
              <a:tabLst>
                <a:tab pos="539750" algn="l"/>
                <a:tab pos="3690938" algn="l"/>
                <a:tab pos="4051300" algn="l"/>
                <a:tab pos="6030913" algn="l"/>
              </a:tabLst>
            </a:pP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</a:rPr>
              <a:t>Ребёнок должен придумать и назвать слово на автоматизируемый звук.</a:t>
            </a:r>
            <a:endParaRPr lang="ru-RU" sz="2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FontTx/>
              <a:buChar char="•"/>
              <a:tabLst>
                <a:tab pos="539750" algn="l"/>
                <a:tab pos="3690938" algn="l"/>
                <a:tab pos="4051300" algn="l"/>
                <a:tab pos="6030913" algn="l"/>
              </a:tabLst>
            </a:pP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Назвать слово, где данный звук (в начале, середине, конце) слова.</a:t>
            </a:r>
          </a:p>
          <a:p>
            <a:pPr algn="just" eaLnBrk="0" hangingPunct="0">
              <a:buFontTx/>
              <a:buChar char="•"/>
              <a:tabLst>
                <a:tab pos="539750" algn="l"/>
                <a:tab pos="3690938" algn="l"/>
                <a:tab pos="4051300" algn="l"/>
                <a:tab pos="6030913" algn="l"/>
              </a:tabLst>
            </a:pP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Разделить слово на слоги и определить количество слогов в слове.</a:t>
            </a:r>
          </a:p>
          <a:p>
            <a:pPr algn="just" eaLnBrk="0" hangingPunct="0">
              <a:buFontTx/>
              <a:buChar char="•"/>
              <a:tabLst>
                <a:tab pos="539750" algn="l"/>
                <a:tab pos="3690938" algn="l"/>
                <a:tab pos="4051300" algn="l"/>
                <a:tab pos="6030913" algn="l"/>
              </a:tabLst>
            </a:pP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Кормить клоуна только в том случае, если в слове есть звук (например: с), (слова называет логопед). </a:t>
            </a:r>
          </a:p>
          <a:p>
            <a:pPr algn="just" eaLnBrk="0" hangingPunct="0">
              <a:buFontTx/>
              <a:buChar char="•"/>
              <a:tabLst>
                <a:tab pos="539750" algn="l"/>
                <a:tab pos="3690938" algn="l"/>
                <a:tab pos="4051300" algn="l"/>
                <a:tab pos="6030913" algn="l"/>
              </a:tabLst>
            </a:pP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 если играющих двое, то можно упражнять в 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</a:rPr>
              <a:t>дифференциации звуков [с] – [</a:t>
            </a:r>
            <a:r>
              <a:rPr lang="ru-RU" sz="2200" b="1" dirty="0" err="1">
                <a:solidFill>
                  <a:srgbClr val="7030A0"/>
                </a:solidFill>
                <a:latin typeface="Times New Roman" pitchFamily="18" charset="0"/>
              </a:rPr>
              <a:t>ш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</a:rPr>
              <a:t>], [</a:t>
            </a:r>
            <a:r>
              <a:rPr lang="ru-RU" sz="2200" b="1" dirty="0" err="1">
                <a:solidFill>
                  <a:srgbClr val="7030A0"/>
                </a:solidFill>
                <a:latin typeface="Times New Roman" pitchFamily="18" charset="0"/>
              </a:rPr>
              <a:t>з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</a:rPr>
              <a:t>] – [ж], [л] – [</a:t>
            </a:r>
            <a:r>
              <a:rPr lang="ru-RU" sz="2200" b="1" dirty="0" err="1">
                <a:solidFill>
                  <a:srgbClr val="7030A0"/>
                </a:solidFill>
                <a:latin typeface="Times New Roman" pitchFamily="18" charset="0"/>
              </a:rPr>
              <a:t>р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</a:rPr>
              <a:t>]. Один ребёнок называет слово со звуком [л], а другой со звуком [</a:t>
            </a:r>
            <a:r>
              <a:rPr lang="ru-RU" sz="2200" b="1" dirty="0" err="1">
                <a:solidFill>
                  <a:srgbClr val="7030A0"/>
                </a:solidFill>
                <a:latin typeface="Times New Roman" pitchFamily="18" charset="0"/>
              </a:rPr>
              <a:t>р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</a:rPr>
              <a:t>], или одно слово с одним звуком, другое слово с другим звуком.</a:t>
            </a:r>
            <a:endParaRPr lang="ru-RU" sz="2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FontTx/>
              <a:buChar char="•"/>
              <a:tabLst>
                <a:tab pos="539750" algn="l"/>
                <a:tab pos="3690938" algn="l"/>
                <a:tab pos="4051300" algn="l"/>
                <a:tab pos="6030913" algn="l"/>
              </a:tabLst>
            </a:pP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Назвать слово, где звук ([с], 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</a:rPr>
              <a:t>[</a:t>
            </a:r>
            <a:r>
              <a:rPr lang="ru-RU" sz="2200" b="1" dirty="0" err="1">
                <a:solidFill>
                  <a:srgbClr val="7030A0"/>
                </a:solidFill>
                <a:latin typeface="Times New Roman" pitchFamily="18" charset="0"/>
              </a:rPr>
              <a:t>з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</a:rPr>
              <a:t>], [л], [</a:t>
            </a:r>
            <a:r>
              <a:rPr lang="ru-RU" sz="2200" b="1" dirty="0" err="1">
                <a:solidFill>
                  <a:srgbClr val="7030A0"/>
                </a:solidFill>
                <a:latin typeface="Times New Roman" pitchFamily="18" charset="0"/>
              </a:rPr>
              <a:t>р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</a:rPr>
              <a:t>]) 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мягкий, или наоборот, где звук [с], 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</a:rPr>
              <a:t>[</a:t>
            </a:r>
            <a:r>
              <a:rPr lang="ru-RU" sz="2200" b="1" dirty="0" err="1">
                <a:solidFill>
                  <a:srgbClr val="7030A0"/>
                </a:solidFill>
                <a:latin typeface="Times New Roman" pitchFamily="18" charset="0"/>
              </a:rPr>
              <a:t>з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</a:rPr>
              <a:t>],  [л],  [</a:t>
            </a:r>
            <a:r>
              <a:rPr lang="ru-RU" sz="2200" b="1" dirty="0" err="1">
                <a:solidFill>
                  <a:srgbClr val="7030A0"/>
                </a:solidFill>
                <a:latin typeface="Times New Roman" pitchFamily="18" charset="0"/>
              </a:rPr>
              <a:t>р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</a:rPr>
              <a:t>]) 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твёрдый, в зависимости какой звук автоматизируется.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677863" y="238125"/>
            <a:ext cx="8596312" cy="842963"/>
          </a:xfrm>
        </p:spPr>
        <p:txBody>
          <a:bodyPr/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«Холодильник»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8" name="Rectangle 3"/>
          <p:cNvSpPr>
            <a:spLocks noChangeArrowheads="1"/>
          </p:cNvSpPr>
          <p:nvPr/>
        </p:nvSpPr>
        <p:spPr bwMode="auto">
          <a:xfrm>
            <a:off x="439738" y="1104900"/>
            <a:ext cx="4784725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5581650" algn="l"/>
              </a:tabLst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Цель:  Автоматизация и дифференциация поставленных звуков,  практическое употребление в речи простых и сложных предлогов, их выделение из предложений; развитие пространственных представлений развитие памяти, актуализация словаря по теме «Продукты».</a:t>
            </a:r>
          </a:p>
          <a:p>
            <a:pPr eaLnBrk="0" hangingPunct="0">
              <a:tabLst>
                <a:tab pos="5581650" algn="l"/>
              </a:tabLst>
            </a:pPr>
            <a:endParaRPr lang="ru-RU" dirty="0">
              <a:cs typeface="Arial" charset="0"/>
            </a:endParaRPr>
          </a:p>
        </p:txBody>
      </p:sp>
      <p:pic>
        <p:nvPicPr>
          <p:cNvPr id="34819" name="Picture 5" descr="H:\фото для презентации игр и семинара2014\13903759179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30888" y="1222375"/>
            <a:ext cx="5035550" cy="437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7" grpId="0"/>
      <p:bldP spid="348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H:\фото для презентации игр и семинара2014\139037708617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267575" y="463550"/>
            <a:ext cx="3800475" cy="6043613"/>
          </a:xfrm>
        </p:spPr>
      </p:pic>
      <p:sp>
        <p:nvSpPr>
          <p:cNvPr id="5" name="Прямоугольник 4"/>
          <p:cNvSpPr/>
          <p:nvPr/>
        </p:nvSpPr>
        <p:spPr>
          <a:xfrm>
            <a:off x="249238" y="172278"/>
            <a:ext cx="6662737" cy="6957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tabLst>
                <a:tab pos="5581650" algn="l"/>
              </a:tabLst>
            </a:pPr>
            <a:r>
              <a:rPr lang="ru-RU" sz="2000" b="1" dirty="0">
                <a:solidFill>
                  <a:srgbClr val="EB3D9F"/>
                </a:solidFill>
                <a:latin typeface="Times New Roman" pitchFamily="18" charset="0"/>
                <a:cs typeface="Times New Roman" pitchFamily="18" charset="0"/>
              </a:rPr>
              <a:t>Варианты игры:</a:t>
            </a:r>
            <a:endParaRPr lang="ru-RU" sz="2000" dirty="0">
              <a:solidFill>
                <a:srgbClr val="EB3D9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581650" algn="l"/>
              </a:tabLst>
            </a:pP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Перед ребенком лежат  картинки  различной тематики (например: мебель, животные, продукты и т.д.)</a:t>
            </a:r>
          </a:p>
          <a:p>
            <a:pPr algn="just" eaLnBrk="0" hangingPunct="0">
              <a:tabLst>
                <a:tab pos="5581650" algn="l"/>
              </a:tabLst>
            </a:pP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Ребенку необходимо положить в холодильник только  продукты.  </a:t>
            </a:r>
          </a:p>
          <a:p>
            <a:pPr algn="just" eaLnBrk="0" hangingPunct="0">
              <a:tabLst>
                <a:tab pos="5581650" algn="l"/>
              </a:tabLst>
            </a:pP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 Ребенку необходимо положить в холодильник только те продукты, в названии которых есть звук С (или другой).</a:t>
            </a:r>
          </a:p>
          <a:p>
            <a:pPr algn="just" eaLnBrk="0" hangingPunct="0">
              <a:tabLst>
                <a:tab pos="5581650" algn="l"/>
              </a:tabLst>
            </a:pP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 Логопед показывает продукт  и спрашивает: «Рядом, с каким продуктом лежит этот продукт?» Дети составляют предложение, употребляя предлог «с»</a:t>
            </a:r>
          </a:p>
          <a:p>
            <a:pPr algn="just" eaLnBrk="0" hangingPunct="0">
              <a:tabLst>
                <a:tab pos="5581650" algn="l"/>
              </a:tabLst>
            </a:pP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  Логопед просит убрать определенный продукт  на полку выше или ниже от предыдущего и т.п.</a:t>
            </a:r>
          </a:p>
          <a:p>
            <a:pPr algn="just" eaLnBrk="0" hangingPunct="0">
              <a:tabLst>
                <a:tab pos="5581650" algn="l"/>
              </a:tabLst>
            </a:pP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5. При завершении игры, когда в холодильнике окажутся все необходимые продукты, то его закрывают, а ребенок вспоминает  какие продукты лежат в нем.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8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677863" y="214313"/>
            <a:ext cx="8596312" cy="665162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«Подсолнух»</a:t>
            </a:r>
          </a:p>
        </p:txBody>
      </p:sp>
      <p:pic>
        <p:nvPicPr>
          <p:cNvPr id="36866" name="Picture 1" descr="H:\фото для презентации игр и семинара2014\139037738362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697663" y="1033463"/>
            <a:ext cx="3763962" cy="5224462"/>
          </a:xfrm>
        </p:spPr>
      </p:pic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331788" y="1289050"/>
            <a:ext cx="5594350" cy="59708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69875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Цель: упражнять в дифференциации  звуков [с] – [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] в словах, автоматизации звуков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[с] , [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],  [л] ,[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],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69875" eaLnBrk="0" hangingPunct="0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закреплять навык правильного звукопроизношения, умение определять место звука в слове,  развивать фонематический слух, зрительное внимание и восприятие у детей, актуализация словаря, развитие речи.</a:t>
            </a:r>
          </a:p>
          <a:p>
            <a:pPr indent="269875" eaLnBrk="0" hangingPunct="0"/>
            <a:endParaRPr lang="ru-RU" dirty="0"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5" grpId="0"/>
      <p:bldP spid="3686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H:\фото для презентации игр и семинара2014\DSC05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990" y="1916181"/>
            <a:ext cx="5600700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3" descr="H:\фото для Натальи Борисовны\DSC055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0625" y="1947863"/>
            <a:ext cx="5500688" cy="412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5"/>
          <p:cNvSpPr txBox="1">
            <a:spLocks noChangeArrowheads="1"/>
          </p:cNvSpPr>
          <p:nvPr/>
        </p:nvSpPr>
        <p:spPr bwMode="auto">
          <a:xfrm>
            <a:off x="2992438" y="628650"/>
            <a:ext cx="67198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«Предметно – развивающая среда»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3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 descr="H:\фото для презентации игр и семинара2014\13903769341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26375" y="573088"/>
            <a:ext cx="3454400" cy="560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07975" y="0"/>
            <a:ext cx="7232650" cy="68627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69875"/>
            <a:r>
              <a:rPr lang="ru-RU" sz="2200" b="1" dirty="0">
                <a:solidFill>
                  <a:srgbClr val="EB3D9F"/>
                </a:solidFill>
                <a:latin typeface="Times New Roman" pitchFamily="18" charset="0"/>
                <a:cs typeface="Times New Roman" pitchFamily="18" charset="0"/>
              </a:rPr>
              <a:t>Варианты игры: </a:t>
            </a:r>
            <a:endParaRPr lang="ru-RU" sz="2200" dirty="0">
              <a:solidFill>
                <a:srgbClr val="EB3D9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69875" eaLnBrk="0" hangingPunct="0"/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Ребенок достает семечко из подсолнуха, открывает его и произносит, что там изображено правильно выговаривая звуки в словах. Например:  (на одной стороне картинка, где в словах есть звук [с], а на другой стороне картинка со звуком [</a:t>
            </a:r>
            <a:r>
              <a:rPr lang="ru-RU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]). Семечки можно поменять в зависимости от автоматизируемого звука ([с], [</a:t>
            </a:r>
            <a:r>
              <a:rPr lang="ru-RU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], [л] ,[</a:t>
            </a:r>
            <a:r>
              <a:rPr lang="ru-RU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],), они находятся в конвертах. </a:t>
            </a:r>
          </a:p>
          <a:p>
            <a:pPr indent="269875" eaLnBrk="0" hangingPunct="0"/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Если он произнес слово правильно, то забирает семечко себе, если нет, логопед забирает его. По окончанию игры подсчитывается результат.</a:t>
            </a:r>
          </a:p>
          <a:p>
            <a:pPr indent="269875" eaLnBrk="0" hangingPunct="0"/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Задачу можно изменить в зависимости от этапа работы над звуком. </a:t>
            </a:r>
            <a:endParaRPr lang="ru-RU" sz="2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69875" eaLnBrk="0" hangingPunct="0"/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Определи место звука в слове.</a:t>
            </a:r>
          </a:p>
          <a:p>
            <a:pPr indent="269875" eaLnBrk="0" hangingPunct="0"/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Если в слове услышишь звук [с], хлопни в ладоши, а если – звук [</a:t>
            </a:r>
            <a:r>
              <a:rPr lang="ru-RU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] , топни ногой (слова проговаривает логопед)</a:t>
            </a:r>
          </a:p>
          <a:p>
            <a:pPr indent="269875" eaLnBrk="0" hangingPunct="0"/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Составь предложение с данным словом и проговори его, чётко выделяя звуки.</a:t>
            </a:r>
          </a:p>
          <a:p>
            <a:pPr indent="269875" eaLnBrk="0" hangingPunct="0"/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 Назови все предметные картинки ласково.</a:t>
            </a:r>
            <a:endParaRPr lang="ru-RU" sz="2200" b="1" dirty="0">
              <a:solidFill>
                <a:srgbClr val="7030A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>
          <a:xfrm>
            <a:off x="677863" y="225425"/>
            <a:ext cx="8596312" cy="70008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«Магазин»</a:t>
            </a:r>
            <a:endParaRPr lang="ru-RU" dirty="0" smtClean="0"/>
          </a:p>
        </p:txBody>
      </p:sp>
      <p:pic>
        <p:nvPicPr>
          <p:cNvPr id="38914" name="Picture 2" descr="C:\Users\ильназ\Desktop\пропро\IMAG067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75550" y="925513"/>
            <a:ext cx="3397250" cy="5270500"/>
          </a:xfrm>
        </p:spPr>
      </p:pic>
      <p:sp>
        <p:nvSpPr>
          <p:cNvPr id="38915" name="Прямоугольник 2"/>
          <p:cNvSpPr>
            <a:spLocks noChangeArrowheads="1"/>
          </p:cNvSpPr>
          <p:nvPr/>
        </p:nvSpPr>
        <p:spPr bwMode="auto">
          <a:xfrm>
            <a:off x="371889" y="914400"/>
            <a:ext cx="64389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Цель. Побуждать детей вступать в диалог с взрослыми и со сверстниками. Автоматизация звуков  Л, Р, Ш, С. Дифференциация звуков Л-Р, Ш-С. Обогащение словаря. Развитие связной и диалогической речи, слухового внимания, самоконтроля.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Ход игры. Педагог – продавец. Дети – покупатели. В магазине продаются товары, в которых есть автоматизируемый звук. Дети здороваются и вежливо просят продать выбранный предмет. Задание можно поменять. Купить предметы, в названии которых звук стоит в начале слова, в конце слова, в середине слова.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3" grpId="0"/>
      <p:bldP spid="389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C:\Users\ильназ\Desktop\пропро\139054492852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75" y="1816100"/>
            <a:ext cx="5280025" cy="2970213"/>
          </a:xfrm>
        </p:spPr>
      </p:pic>
      <p:sp>
        <p:nvSpPr>
          <p:cNvPr id="39938" name="Прямоугольник 2"/>
          <p:cNvSpPr>
            <a:spLocks noChangeArrowheads="1"/>
          </p:cNvSpPr>
          <p:nvPr/>
        </p:nvSpPr>
        <p:spPr bwMode="auto">
          <a:xfrm>
            <a:off x="450850" y="159027"/>
            <a:ext cx="5318125" cy="688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«Продавец»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Ход игры.  Ребенку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нужно подготовить товары. На первую полку положить товары,  в названии которых звук стоит в начале слова. На вторую полку товары,  в названии которых звук стоит в середине слова. 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третью полку товары, в названии которых звук стоит в конце слова.  </a:t>
            </a:r>
          </a:p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«Продавец»  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Ход игры.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Ребенку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нужно подготовить товары. На первую полку положить товары,  в названии которых есть звук Р (Ш). На вторую полку товары,  в названии которых есть звук Л (С).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99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>
          <a:xfrm>
            <a:off x="606425" y="177800"/>
            <a:ext cx="8596313" cy="842963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«Подари подарок», «У кого сюрприз»?</a:t>
            </a:r>
          </a:p>
        </p:txBody>
      </p:sp>
      <p:pic>
        <p:nvPicPr>
          <p:cNvPr id="40962" name="Picture 2" descr="H:\фото для презентации игр и семинара2014\13903775105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8675" y="1793875"/>
            <a:ext cx="5451475" cy="306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Прямоугольник 4"/>
          <p:cNvSpPr>
            <a:spLocks noChangeArrowheads="1"/>
          </p:cNvSpPr>
          <p:nvPr/>
        </p:nvSpPr>
        <p:spPr bwMode="auto">
          <a:xfrm>
            <a:off x="421861" y="1205880"/>
            <a:ext cx="49530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 игры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Побуждать детей вступать в игровое взаимодействие со сверстниками и с взрослыми. Развитие внимания, памяти, мышления. Автоматизация поставленных звуков Р, Ш.  Развитие связной  речи, слухового внимания, самоконтроля.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1" grpId="0"/>
      <p:bldP spid="4096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C:\Users\ильназ\Desktop\пропро\IMAG069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053138" y="1970088"/>
            <a:ext cx="5121275" cy="2887662"/>
          </a:xfrm>
        </p:spPr>
      </p:pic>
      <p:sp>
        <p:nvSpPr>
          <p:cNvPr id="41986" name="Прямоугольник 2"/>
          <p:cNvSpPr>
            <a:spLocks noChangeArrowheads="1"/>
          </p:cNvSpPr>
          <p:nvPr/>
        </p:nvSpPr>
        <p:spPr bwMode="auto">
          <a:xfrm>
            <a:off x="309563" y="0"/>
            <a:ext cx="5640387" cy="6985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Ход игры.</a:t>
            </a:r>
          </a:p>
          <a:p>
            <a:pPr algn="just"/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Перед детьми лежат карточки с изображением героев сказок, мультфильмов. Дети выбирают сюрприз, который спрячет один из игроков ( роза, корона, машина и т.д.). Сюрприз прячется под карточкой с изображением,   героя сказки, остальные отгадывают.</a:t>
            </a:r>
          </a:p>
          <a:p>
            <a:pPr algn="just"/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Например. </a:t>
            </a:r>
            <a:r>
              <a:rPr lang="ru-RU" sz="2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Розовая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роза у принцессы </a:t>
            </a:r>
            <a:r>
              <a:rPr lang="ru-RU" sz="2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Тианы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Ребенок поднимает карточку, если розы под карточкой нет, то отгадывает следующий игрок. Отгадавший игрок  прячет другой сюрприз от игроков.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690563" y="269875"/>
            <a:ext cx="8596312" cy="619125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«Посели жильцов»</a:t>
            </a:r>
          </a:p>
        </p:txBody>
      </p:sp>
      <p:pic>
        <p:nvPicPr>
          <p:cNvPr id="43010" name="Picture 2" descr="C:\Users\ильназ\Desktop\пропро\IMAG067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875338" y="1871663"/>
            <a:ext cx="5202237" cy="3455987"/>
          </a:xfrm>
        </p:spPr>
      </p:pic>
      <p:sp>
        <p:nvSpPr>
          <p:cNvPr id="43011" name="Прямоугольник 2"/>
          <p:cNvSpPr>
            <a:spLocks noChangeArrowheads="1"/>
          </p:cNvSpPr>
          <p:nvPr/>
        </p:nvSpPr>
        <p:spPr bwMode="auto">
          <a:xfrm>
            <a:off x="491780" y="1073426"/>
            <a:ext cx="505301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Цель:  Закрепление понятия гласные и согласные (твердые и мягкие) звуки, буквы, навыков звукобуквенного анализа и синтеза. </a:t>
            </a:r>
          </a:p>
          <a:p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фонематического восприятия, речи, автоматизация поставленных звуков.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0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9" grpId="0"/>
      <p:bldP spid="430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 descr="C:\Users\ильназ\Desktop\пропро\IMAG069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3463" y="1649413"/>
            <a:ext cx="5499100" cy="3540125"/>
          </a:xfrm>
        </p:spPr>
      </p:pic>
      <p:sp>
        <p:nvSpPr>
          <p:cNvPr id="3" name="Прямоугольник 2"/>
          <p:cNvSpPr/>
          <p:nvPr/>
        </p:nvSpPr>
        <p:spPr>
          <a:xfrm>
            <a:off x="292100" y="582613"/>
            <a:ext cx="5554663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Ход игры: Педагог рассказывает, что в город Слов приехали новые слова, их нужно расселить по домам. Дома разные: трехкомнатные - для слов, состоящих из трех звуков, </a:t>
            </a:r>
          </a:p>
          <a:p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четырехкомнатные, для слов, состоящих из четырех звуков, </a:t>
            </a:r>
          </a:p>
          <a:p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пятикомнатные, для слов, состоящих из пяти звуков, </a:t>
            </a:r>
          </a:p>
          <a:p>
            <a:r>
              <a:rPr lang="ru-RU" sz="2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шестикомнатные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для слов, состоящих из шести звуков. Педагог называет слова или показывает картинки, игрушки, а дети находят дом для слова.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>
          <a:xfrm>
            <a:off x="677863" y="159026"/>
            <a:ext cx="8596312" cy="677587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«Путешествие по карте»</a:t>
            </a:r>
          </a:p>
        </p:txBody>
      </p:sp>
      <p:pic>
        <p:nvPicPr>
          <p:cNvPr id="45058" name="Рисунок 7" descr="F:\DCIM\100PHOTO\SAM_2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0520" y="1732998"/>
            <a:ext cx="4565650" cy="34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Прямоугольник 2"/>
          <p:cNvSpPr>
            <a:spLocks noChangeArrowheads="1"/>
          </p:cNvSpPr>
          <p:nvPr/>
        </p:nvSpPr>
        <p:spPr bwMode="auto">
          <a:xfrm>
            <a:off x="437530" y="609600"/>
            <a:ext cx="5484812" cy="6831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Цель. Автоматизация звука Ш в игре. Развитие слухового внимания, самоконтроля, слуховой памяти, умения ориентироваться на плоскости. Расширение словаря.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Игра 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устанавливают свои фишки на квадрат с изображением змейки (буквы Ш).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очереди кидают кубик, перемещают фишки по клеткам игровой дорожки на столько клеток, сколько очков выпало на кубике, потом называют предмет, изображенный на клетке. Выигрывает тот, кто первый дойдет до финиша.</a:t>
            </a:r>
          </a:p>
          <a:p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7" grpId="0"/>
      <p:bldP spid="4505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Рисунок 11" descr="F:\DCIM\100PHOTO\SAM_21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86488" y="1804988"/>
            <a:ext cx="4737100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Прямоугольник 2"/>
          <p:cNvSpPr>
            <a:spLocks noChangeArrowheads="1"/>
          </p:cNvSpPr>
          <p:nvPr/>
        </p:nvSpPr>
        <p:spPr bwMode="auto">
          <a:xfrm>
            <a:off x="412750" y="439738"/>
            <a:ext cx="5421313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«Выполни задание»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Ход: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Педагог: «Назови предмет, к которому ты придешь, если передвинешься от буквы (змейки) на три клетки вправо» </a:t>
            </a:r>
          </a:p>
          <a:p>
            <a:pPr algn="just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Педагог: «Назови предмет, к которому ты придешь, если передвинешься от буквы (змейки) на одну клетку вверх, на 5 клеток вправо. »  И т. д.</a:t>
            </a:r>
          </a:p>
          <a:p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>
          <a:xfrm>
            <a:off x="677863" y="296863"/>
            <a:ext cx="8596312" cy="733425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«Путешественники»</a:t>
            </a:r>
          </a:p>
        </p:txBody>
      </p:sp>
      <p:pic>
        <p:nvPicPr>
          <p:cNvPr id="47106" name="Рисунок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6200" y="1722438"/>
            <a:ext cx="5033963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Прямоугольник 2"/>
          <p:cNvSpPr>
            <a:spLocks noChangeArrowheads="1"/>
          </p:cNvSpPr>
          <p:nvPr/>
        </p:nvSpPr>
        <p:spPr bwMode="auto">
          <a:xfrm>
            <a:off x="214313" y="874644"/>
            <a:ext cx="5865812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Цель: Закрепление понятия гласные и согласные (твердые и мягкие) звуки, буквы, навыков звукобуквенного анализа и синтеза. Развитие фонематического восприятия, речи, автоматизация поставленных звуков.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Ход игры: Перед детьми паровоз с вагончиками, герои сказок и мультфильмов, животные. На каждом вагоне буква (звуковая фишка, слово). Нужно помочь машинисту рассадить пассажиров по вагонам. Ребенок выделяет первый звук в слове (названии животного), соотносит с буквой, звуковой фишкой или читает слово и усаживает пассажира.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«В каком вагоне поедут пассажиры?»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Ход игры: Ребенок должен определить первый звук в названии животного, а затем разделить слова на слоги.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Ребенок: «В первом вагоне поедет кот потому, что в этом слове 1 слог. Во втором вагоне лиса, в третьем собака»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5" grpId="0"/>
      <p:bldP spid="4710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863" y="311150"/>
            <a:ext cx="6804025" cy="831850"/>
          </a:xfrm>
        </p:spPr>
        <p:txBody>
          <a:bodyPr>
            <a:normAutofit fontScale="90000"/>
          </a:bodyPr>
          <a:lstStyle/>
          <a:p>
            <a:pPr indent="-88900">
              <a:lnSpc>
                <a:spcPct val="115000"/>
              </a:lnSpc>
              <a:spcAft>
                <a:spcPts val="1000"/>
              </a:spcAft>
              <a:tabLst>
                <a:tab pos="5940425" algn="l"/>
              </a:tabLst>
            </a:pPr>
            <a:r>
              <a:rPr lang="ru-RU" sz="3200" b="1" dirty="0" smtClean="0">
                <a:latin typeface="Verdana" pitchFamily="34" charset="0"/>
                <a:ea typeface="Calibri" pitchFamily="34" charset="0"/>
                <a:cs typeface="Times New Roman" pitchFamily="18" charset="0"/>
              </a:rPr>
              <a:t>«Логопедический домик»</a:t>
            </a: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lang="ru-RU" sz="3200" dirty="0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2" name="Прямоугольник 5"/>
          <p:cNvSpPr>
            <a:spLocks noChangeArrowheads="1"/>
          </p:cNvSpPr>
          <p:nvPr/>
        </p:nvSpPr>
        <p:spPr bwMode="auto">
          <a:xfrm>
            <a:off x="187325" y="1068388"/>
            <a:ext cx="6805613" cy="631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  Учить детей правильно, четко произносить звуки, называть их акустические характеристики (гласный, согласный, звонкий, глухой, твердый, мягкий). </a:t>
            </a:r>
            <a:endParaRPr lang="ru-RU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07000"/>
              </a:lnSpc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Научить находить место звука в слове, находить картинки в названии которых есть определённый звук.</a:t>
            </a:r>
            <a:endParaRPr lang="ru-RU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07000"/>
              </a:lnSpc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Упражнять детей в выборе слов с одним и тем же звуком. </a:t>
            </a:r>
            <a:endParaRPr lang="ru-RU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07000"/>
              </a:lnSpc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Формировать умение соотносить слово и схему.</a:t>
            </a:r>
          </a:p>
          <a:p>
            <a:pPr>
              <a:lnSpc>
                <a:spcPct val="107000"/>
              </a:lnSpc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Формировать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умение выполнять звукобуквенный анализ слов. Умение делить слова на слоги. 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Закреплять понятие «гласные, согласные звуки»; 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Тренировать детей давать характеристику звука по артикуляционным и акустическим признакам. 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Тренировать детей в выделении и дифференцировки гласных и согласных звуков на слух. </a:t>
            </a:r>
            <a:endParaRPr lang="ru-RU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07000"/>
              </a:lnSpc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Развивать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умение выделять в словах общий звук, находить картинки с заданным звуком.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фонематический слух и восприятие, общую, мелкую и артикуляционную моторику; развивать слуховое и зрительное восприятие.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483" name="Picture 2" descr="H:\фото для презентации игр и семинара2014\13903754018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26288" y="819150"/>
            <a:ext cx="3763962" cy="243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2" descr="H:\фото для презентации игр и семинара2014\DSC051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1525" y="3578225"/>
            <a:ext cx="37973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48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Рисунок 18" descr="E:\DCIM\100PHOTO\SAM_21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5900" y="1246188"/>
            <a:ext cx="58801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Прямоугольник 2"/>
          <p:cNvSpPr>
            <a:spLocks noChangeArrowheads="1"/>
          </p:cNvSpPr>
          <p:nvPr/>
        </p:nvSpPr>
        <p:spPr bwMode="auto">
          <a:xfrm>
            <a:off x="307975" y="261938"/>
            <a:ext cx="4702175" cy="646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Цель: Совершенствование навыка употребления в речи порядковых числительных, согласование существительных с прилагательными, составление предложений. Закрепление знаний о цифрах. Образование существительных родительного падежа. Автоматизация поставленных звуков.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Ход игры: На вагонах цифры и пассажиры. Педагог предлагает сообщить кондуктору - кто в, каком вагоне сидит.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Ребенок: «В первом вагоне сидит черный кот. » И т. д.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Ребенок может сам рассадить пассажиров по вагонам и сообщить машинисту - кто где сидит.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Педагог: «Кто сидит в первом вагоне?»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Ребенок: « В первом вагоне сидит рыжая лиса?»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Педагог: «Кого посадил  в первый  вагон?»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Ребенок: « В первый вагон посадила рыжую лису.»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8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64267" y="5053013"/>
            <a:ext cx="7516284" cy="8810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0084" y="3132139"/>
            <a:ext cx="9567333" cy="17938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 dirty="0"/>
          </a:p>
        </p:txBody>
      </p:sp>
      <p:pic>
        <p:nvPicPr>
          <p:cNvPr id="14339" name="Picture 2" descr="C:\Users\ray\Desktop\фоны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463"/>
            <a:ext cx="12192000" cy="68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2" descr="C:\Users\ray\Desktop\фоны\фон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12192001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178984" y="692150"/>
            <a:ext cx="5976315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685800" indent="-68580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cs typeface="Arial" pitchFamily="34" charset="0"/>
              </a:rPr>
              <a:t>Как </a:t>
            </a: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Arial" pitchFamily="34" charset="0"/>
              </a:rPr>
              <a:t>заинтересовать ребенка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cs typeface="Arial" pitchFamily="34" charset="0"/>
              </a:rPr>
              <a:t>на </a:t>
            </a: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Arial" pitchFamily="34" charset="0"/>
              </a:rPr>
              <a:t>занятии, </a:t>
            </a: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cs typeface="Arial" pitchFamily="34" charset="0"/>
              </a:rPr>
              <a:t>побудить </a:t>
            </a: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Arial" pitchFamily="34" charset="0"/>
              </a:rPr>
              <a:t>к </a:t>
            </a: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cs typeface="Arial" pitchFamily="34" charset="0"/>
              </a:rPr>
              <a:t>диалогу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solidFill>
                <a:srgbClr val="7030A0"/>
              </a:solidFill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851" y="1785926"/>
            <a:ext cx="887037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cs typeface="Arial" pitchFamily="34" charset="0"/>
              </a:rPr>
              <a:t>Как </a:t>
            </a: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Arial" pitchFamily="34" charset="0"/>
              </a:rPr>
              <a:t>вызвать желание правильно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Arial" pitchFamily="34" charset="0"/>
              </a:rPr>
              <a:t>и красиво говорить,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Arial" pitchFamily="34" charset="0"/>
              </a:rPr>
              <a:t>четко произносить все </a:t>
            </a: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cs typeface="Arial" pitchFamily="34" charset="0"/>
              </a:rPr>
              <a:t>звуки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cs typeface="Arial" pitchFamily="34" charset="0"/>
              </a:rPr>
              <a:t>Для реализации этих целей мы 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cs typeface="Arial" pitchFamily="34" charset="0"/>
              </a:rPr>
              <a:t>включаем в логопедические занятия инсценировки сказок ,используя различные виды театров.</a:t>
            </a:r>
            <a:endParaRPr lang="ru-RU" sz="3600" b="1" dirty="0">
              <a:solidFill>
                <a:srgbClr val="7030A0"/>
              </a:solidFill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ray\Desktop\фоны\фон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5400"/>
            <a:ext cx="12192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ray\Desktop\на презентацию\театр\DSC050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 b="9413"/>
          <a:stretch/>
        </p:blipFill>
        <p:spPr bwMode="auto">
          <a:xfrm>
            <a:off x="5135894" y="211600"/>
            <a:ext cx="6138175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026" name="Picture 2" descr="C:\Users\ray\Desktop\на презентацию\театр\DSC0508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679510" y="3163928"/>
            <a:ext cx="5894247" cy="33155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Users\ray\Desktop\фоны\фон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5400"/>
            <a:ext cx="12192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ray\Desktop\на презентацию\театр\DSC0522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 b="10650"/>
          <a:stretch/>
        </p:blipFill>
        <p:spPr bwMode="auto">
          <a:xfrm>
            <a:off x="5120641" y="146297"/>
            <a:ext cx="6255948" cy="32482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2050" name="Picture 2" descr="C:\Users\ray\Desktop\на презентацию\театр\DSC051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76693" y="3355177"/>
            <a:ext cx="6070060" cy="32523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ray\Desktop\фоны\фон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175"/>
            <a:ext cx="12192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527051" y="1889125"/>
            <a:ext cx="11425767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7030A0"/>
                </a:solidFill>
                <a:latin typeface="Monotype Corsiva" pitchFamily="66" charset="0"/>
              </a:rPr>
              <a:t>Новая роль, особенно диалог персонажей, ставит ребенка перед необходимостью ясно, четко и понятно изъясняться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Users\ray\Desktop\фоны\фон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00" y="-25400"/>
            <a:ext cx="12192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ray\Desktop\на презентацию\театр\DSC0517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 t="13626"/>
          <a:stretch/>
        </p:blipFill>
        <p:spPr bwMode="auto">
          <a:xfrm>
            <a:off x="6130939" y="476672"/>
            <a:ext cx="5725701" cy="29179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4" name="Picture 2" descr="C:\Users\ray\Desktop\на презентацию\театр\DSC0518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/>
            </a:extLst>
          </a:blip>
          <a:srcRect t="8044"/>
          <a:stretch/>
        </p:blipFill>
        <p:spPr bwMode="auto">
          <a:xfrm>
            <a:off x="6071141" y="3683266"/>
            <a:ext cx="5785500" cy="2892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5" name="Picture 2" descr="C:\Users\ray\Desktop\на презентацию\театр\DSC0518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/>
            </a:extLst>
          </a:blip>
          <a:srcRect t="14423"/>
          <a:stretch/>
        </p:blipFill>
        <p:spPr bwMode="auto">
          <a:xfrm>
            <a:off x="239349" y="3695696"/>
            <a:ext cx="5554904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sp>
        <p:nvSpPr>
          <p:cNvPr id="11270" name="TextBox 5"/>
          <p:cNvSpPr txBox="1">
            <a:spLocks noChangeArrowheads="1"/>
          </p:cNvSpPr>
          <p:nvPr/>
        </p:nvSpPr>
        <p:spPr bwMode="auto">
          <a:xfrm>
            <a:off x="1375834" y="1484313"/>
            <a:ext cx="383963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00FF"/>
                </a:solidFill>
                <a:latin typeface="Monotype Corsiva" pitchFamily="66" charset="0"/>
              </a:rPr>
              <a:t>Кукольный</a:t>
            </a:r>
          </a:p>
          <a:p>
            <a:pPr algn="ctr"/>
            <a:r>
              <a:rPr lang="ru-RU" sz="4400" b="1">
                <a:solidFill>
                  <a:srgbClr val="FF00FF"/>
                </a:solidFill>
                <a:latin typeface="Monotype Corsiva" pitchFamily="66" charset="0"/>
              </a:rPr>
              <a:t>театр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Users\ray\Desktop\фоны\фон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5400"/>
            <a:ext cx="12192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ray\Desktop\на презентацию\театр\DSC0508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 t="13626"/>
          <a:stretch/>
        </p:blipFill>
        <p:spPr bwMode="auto">
          <a:xfrm>
            <a:off x="6096001" y="381530"/>
            <a:ext cx="5737239" cy="2974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4" name="Picture 2" descr="C:\Users\ray\Desktop\на презентацию\театр\DSC052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92015" y="3543979"/>
            <a:ext cx="5664629" cy="30050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6864351" y="4005263"/>
            <a:ext cx="4224867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00FF"/>
                </a:solidFill>
                <a:latin typeface="Monotype Corsiva" pitchFamily="66" charset="0"/>
              </a:rPr>
              <a:t>Пальчиковый </a:t>
            </a:r>
          </a:p>
          <a:p>
            <a:pPr algn="ctr"/>
            <a:r>
              <a:rPr lang="ru-RU" sz="4400" b="1">
                <a:solidFill>
                  <a:srgbClr val="FF00FF"/>
                </a:solidFill>
                <a:latin typeface="Monotype Corsiva" pitchFamily="66" charset="0"/>
              </a:rPr>
              <a:t>театр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Users\ray\Desktop\фоны\фон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ray\Desktop\на презентацию\театр\DSC05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812999" y="251792"/>
            <a:ext cx="5928427" cy="3147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4" name="Picture 2" descr="C:\Users\ray\Desktop\на презентацию\театр\DSC051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08068" y="3222181"/>
            <a:ext cx="6189851" cy="3213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1295400" y="1268413"/>
            <a:ext cx="4224867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00FF"/>
                </a:solidFill>
                <a:latin typeface="Monotype Corsiva" pitchFamily="66" charset="0"/>
              </a:rPr>
              <a:t>Плоскостной</a:t>
            </a:r>
          </a:p>
          <a:p>
            <a:pPr algn="ctr"/>
            <a:r>
              <a:rPr lang="ru-RU" sz="4400" b="1">
                <a:solidFill>
                  <a:srgbClr val="FF00FF"/>
                </a:solidFill>
                <a:latin typeface="Monotype Corsiva" pitchFamily="66" charset="0"/>
              </a:rPr>
              <a:t>театр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Users\ray\Desktop\фоны\фон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983" y="-25400"/>
            <a:ext cx="12192001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ray\Desktop\на презентацию\театр\DSC051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366391" y="404664"/>
            <a:ext cx="5349667" cy="28458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3074" name="Picture 2" descr="C:\Users\ray\Desktop\на презентацию\театр\DSC051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35360" y="3488091"/>
            <a:ext cx="5280587" cy="2970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5" name="Picture 2" descr="C:\Users\ray\Desktop\на презентацию\театр\DSC0519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/>
            </a:extLst>
          </a:blip>
          <a:srcRect t="18011"/>
          <a:stretch/>
        </p:blipFill>
        <p:spPr bwMode="auto">
          <a:xfrm>
            <a:off x="6122654" y="3485322"/>
            <a:ext cx="5837141" cy="28854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1045633" y="1309688"/>
            <a:ext cx="4607984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00FF"/>
                </a:solidFill>
                <a:latin typeface="Monotype Corsiva" pitchFamily="66" charset="0"/>
              </a:rPr>
              <a:t>Театр на фланелеграфе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C:\Users\ray\Desktop\фоны\фон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5400"/>
            <a:ext cx="12192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2" descr="C:\Users\ray\Desktop\на презентацию\театр\DSC052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 l="4144" t="8253" r="2861" b="10130"/>
          <a:stretch>
            <a:fillRect/>
          </a:stretch>
        </p:blipFill>
        <p:spPr bwMode="auto">
          <a:xfrm>
            <a:off x="5909258" y="292276"/>
            <a:ext cx="5828159" cy="28308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6388" name="Picture 2" descr="C:\Users\ray\Desktop\на презентацию\театр\DSC052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35133" y="3123132"/>
            <a:ext cx="5660868" cy="31861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044267" y="3933826"/>
            <a:ext cx="39370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00FF"/>
                </a:solidFill>
                <a:latin typeface="Monotype Corsiva" pitchFamily="66" charset="0"/>
              </a:rPr>
              <a:t>Теневой</a:t>
            </a:r>
          </a:p>
          <a:p>
            <a:pPr algn="ctr"/>
            <a:r>
              <a:rPr lang="ru-RU" sz="4400" b="1">
                <a:solidFill>
                  <a:srgbClr val="FF00FF"/>
                </a:solidFill>
                <a:latin typeface="Monotype Corsiva" pitchFamily="66" charset="0"/>
              </a:rPr>
              <a:t>театр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23200" y="3557588"/>
            <a:ext cx="3743325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7737475" cy="671530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 игры:</a:t>
            </a:r>
            <a:endParaRPr lang="ru-RU" sz="14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Этот домик многофункциональный. При помощи него можно проводить много игр, которые помогают детям быстрее запомнить звук, букву, помогает делать звукобуквенный анализ слов.</a:t>
            </a:r>
            <a:endParaRPr lang="ru-RU" sz="14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tabLst>
                <a:tab pos="588645" algn="l"/>
              </a:tabLst>
              <a:defRPr/>
            </a:pPr>
            <a:r>
              <a:rPr lang="ru-RU" sz="17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Игра: «</a:t>
            </a:r>
            <a:r>
              <a:rPr lang="ru-RU" sz="17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Звуковичок</a:t>
            </a:r>
            <a:r>
              <a:rPr lang="ru-RU" sz="17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</a:p>
          <a:p>
            <a:pPr marL="342900" indent="-342900" algn="just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588645" algn="l"/>
              </a:tabLst>
              <a:defRPr/>
            </a:pPr>
            <a:r>
              <a:rPr lang="ru-RU" sz="17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Например</a:t>
            </a:r>
            <a:r>
              <a:rPr lang="ru-RU" sz="17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мы сегодня изучаем звук [с].  На крыше домика выставляется картинка, в названии которой есть звук [с] (собака). Далее определяем место звука в слове (это птичка) Звук [с] стоит в начале слова, значит, ставим бусинку на клювик птички (она прикреплена на проволоку). Затем даем характеристику звука [с], он твердый (ставим в кармашек изображение кубика  льда, а если мягкий - на изображение травки,  глухой - на изображение колокольчика без бантика, ( а если звонкий, то на изображение колокольчика с бантиком). Потом выбираем </a:t>
            </a:r>
            <a:r>
              <a:rPr lang="ru-RU" sz="17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звуковичка</a:t>
            </a:r>
            <a:r>
              <a:rPr lang="ru-RU" sz="17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если звук согласный, твёрдый, звонкий, то </a:t>
            </a:r>
            <a:r>
              <a:rPr lang="ru-RU" sz="17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звуковичок</a:t>
            </a:r>
            <a:r>
              <a:rPr lang="ru-RU" sz="17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синий с колокольчиком, если звук согласный, твёрдый, глухой, то </a:t>
            </a:r>
            <a:r>
              <a:rPr lang="ru-RU" sz="17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звуковичок</a:t>
            </a:r>
            <a:r>
              <a:rPr lang="ru-RU" sz="17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синий без колокольчика. А если звук согласный, мягкий, звонкий, то </a:t>
            </a:r>
            <a:r>
              <a:rPr lang="ru-RU" sz="17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звуковичок</a:t>
            </a:r>
            <a:r>
              <a:rPr lang="ru-RU" sz="17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зелёный с колокольчиком, если  звук согласный, мягкий, глухой, то </a:t>
            </a:r>
            <a:r>
              <a:rPr lang="ru-RU" sz="17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звуковичок</a:t>
            </a:r>
            <a:r>
              <a:rPr lang="ru-RU" sz="17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зелёный без колокольчика. Следующий этап -  или выкладываем слово СОБАКА из букв (если дети умеют читать) или делаем звуковой анализ данного слова в нижнем кармашке.</a:t>
            </a:r>
            <a:endParaRPr lang="ru-RU" sz="17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507" name="Объект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96225" y="712788"/>
            <a:ext cx="365918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C:\Users\ray\Desktop\фоны\фон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" y="-25400"/>
            <a:ext cx="12192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ray\Desktop\на презентацию\театр\SDC126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 l="14566" t="8842"/>
          <a:stretch>
            <a:fillRect/>
          </a:stretch>
        </p:blipFill>
        <p:spPr>
          <a:xfrm>
            <a:off x="6109925" y="178795"/>
            <a:ext cx="5827727" cy="3394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ray\Desktop\на презентацию\театр\SDC126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 t="14423"/>
          <a:stretch>
            <a:fillRect/>
          </a:stretch>
        </p:blipFill>
        <p:spPr>
          <a:xfrm>
            <a:off x="431372" y="3447419"/>
            <a:ext cx="5992313" cy="3052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02784" y="1597025"/>
            <a:ext cx="441748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FF00FF"/>
                </a:solidFill>
                <a:latin typeface="Monotype Corsiva" pitchFamily="66" charset="0"/>
              </a:rPr>
              <a:t>Театр маски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C:\Users\ray\Desktop\фоны\фон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ray\Desktop\на презентацию\театр\DSC050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 b="9413"/>
          <a:stretch/>
        </p:blipFill>
        <p:spPr bwMode="auto">
          <a:xfrm>
            <a:off x="6324769" y="476672"/>
            <a:ext cx="5539328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4" name="Picture 2" descr="C:\Users\ray\Desktop\на презентацию\театр\DSC052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/>
            </a:extLst>
          </a:blip>
          <a:srcRect b="10650"/>
          <a:stretch/>
        </p:blipFill>
        <p:spPr bwMode="auto">
          <a:xfrm>
            <a:off x="448671" y="3567550"/>
            <a:ext cx="5964749" cy="2970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5" name="Picture 2" descr="C:\Users\ray\Desktop\на презентацию\театр\DSC052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480043" y="3559339"/>
            <a:ext cx="5384055" cy="28327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sp>
        <p:nvSpPr>
          <p:cNvPr id="15366" name="TextBox 6"/>
          <p:cNvSpPr txBox="1">
            <a:spLocks noChangeArrowheads="1"/>
          </p:cNvSpPr>
          <p:nvPr/>
        </p:nvSpPr>
        <p:spPr bwMode="auto">
          <a:xfrm>
            <a:off x="1488018" y="1268414"/>
            <a:ext cx="4703233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00FF"/>
                </a:solidFill>
                <a:latin typeface="Monotype Corsiva" pitchFamily="66" charset="0"/>
              </a:rPr>
              <a:t>Театр кукол</a:t>
            </a:r>
            <a:endParaRPr lang="en-US" sz="4400" b="1">
              <a:solidFill>
                <a:srgbClr val="FF00FF"/>
              </a:solidFill>
              <a:latin typeface="Monotype Corsiva" pitchFamily="66" charset="0"/>
            </a:endParaRPr>
          </a:p>
          <a:p>
            <a:pPr algn="ctr"/>
            <a:r>
              <a:rPr lang="ru-RU" sz="4400" b="1">
                <a:solidFill>
                  <a:srgbClr val="FF00FF"/>
                </a:solidFill>
                <a:latin typeface="Monotype Corsiva" pitchFamily="66" charset="0"/>
              </a:rPr>
              <a:t> «Би-ба-бо»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C:\Users\ray\Desktop\фоны\фон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5400"/>
            <a:ext cx="12192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 descr="C:\Users\ray\Desktop\на презентацию\театр\DSC051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131586" y="332657"/>
            <a:ext cx="5698551" cy="32054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8436" name="Picture 4" descr="C:\Users\ray\Desktop\на презентацию\театр\DSC051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31371" y="3366691"/>
            <a:ext cx="5856651" cy="32943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056967" y="4221163"/>
            <a:ext cx="4415367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00FF"/>
                </a:solidFill>
                <a:latin typeface="Monotype Corsiva" pitchFamily="66" charset="0"/>
              </a:rPr>
              <a:t>Театр </a:t>
            </a:r>
          </a:p>
          <a:p>
            <a:pPr algn="ctr"/>
            <a:r>
              <a:rPr lang="ru-RU" sz="4400" b="1">
                <a:solidFill>
                  <a:srgbClr val="FF00FF"/>
                </a:solidFill>
                <a:latin typeface="Monotype Corsiva" pitchFamily="66" charset="0"/>
              </a:rPr>
              <a:t>игрушки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6390" y="1789612"/>
            <a:ext cx="992777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 Antiqua" pitchFamily="18" charset="0"/>
              </a:rPr>
              <a:t>СПАСИБО ЗА ВНИМАНИЕ!</a:t>
            </a:r>
            <a:endParaRPr lang="ru-RU" sz="9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61938" y="0"/>
            <a:ext cx="4548187" cy="760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42900" indent="-342900" algn="ctr"/>
            <a:endParaRPr lang="ru-RU" sz="3200" b="1" dirty="0" smtClean="0">
              <a:solidFill>
                <a:srgbClr val="EB3D9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/>
            <a:r>
              <a:rPr lang="ru-RU" sz="3200" b="1" dirty="0" smtClean="0">
                <a:solidFill>
                  <a:srgbClr val="EB3D9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>
                <a:solidFill>
                  <a:srgbClr val="EB3D9F"/>
                </a:solidFill>
                <a:latin typeface="Times New Roman" pitchFamily="18" charset="0"/>
                <a:cs typeface="Times New Roman" pitchFamily="18" charset="0"/>
              </a:rPr>
              <a:t>Найди картинку»</a:t>
            </a:r>
            <a:r>
              <a:rPr lang="ru-RU" sz="3200" dirty="0">
                <a:solidFill>
                  <a:srgbClr val="EB3D9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ctr"/>
            <a:endParaRPr lang="ru-RU" sz="3200" dirty="0">
              <a:solidFill>
                <a:srgbClr val="EB3D9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Цель: Учить детей правильно, четко произносить автоматизируемые                          звуки (</a:t>
            </a:r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с,ш,л,р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), умение определять место звука в слове. </a:t>
            </a:r>
          </a:p>
          <a:p>
            <a:pPr marL="342900" indent="-342900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Закреплять умение делить слова на слоги, определять количество  слогов в слове.</a:t>
            </a:r>
          </a:p>
          <a:p>
            <a:pPr marL="342900" indent="-342900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Развивать фонематический слух, слуховое и зрительное внимание, восприятие, актуализацию словаря, развитие речи.</a:t>
            </a:r>
          </a:p>
          <a:p>
            <a:pPr marL="342900" indent="-342900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42900" indent="-342900" algn="ctr"/>
            <a:endParaRPr lang="ru-RU" sz="1400" dirty="0">
              <a:solidFill>
                <a:srgbClr val="EB3D9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2530" name="Picture 2" descr="H:\фото для презентации игр и семинара2014\13903761067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46750" y="292100"/>
            <a:ext cx="4079875" cy="620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88975"/>
            <a:ext cx="4595813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/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Ход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игры:</a:t>
            </a:r>
          </a:p>
          <a:p>
            <a:pPr marL="342900" indent="-342900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Логопед называет звук, который с ребёнком автоматизирует, а он должен   вставить в кармашки, расположенные на домике картинки, в названии которых есть этот звук  (в начале, середине, конце слова). (Задание можно усложнить по мере возможностей ребёнка). Например: разделить это слово на слоги и составить с ним предложение. </a:t>
            </a:r>
          </a:p>
        </p:txBody>
      </p:sp>
      <p:pic>
        <p:nvPicPr>
          <p:cNvPr id="23554" name="Picture 5" descr="H:\фото для презентации игр и семинара2014\13903760548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47075" y="1001713"/>
            <a:ext cx="2743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2" descr="C:\Users\ильназ\Desktop\mother`s phone\IMAG07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0463" y="989013"/>
            <a:ext cx="2760662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7038" y="355600"/>
            <a:ext cx="4406900" cy="64940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rgbClr val="EB3D9F"/>
                </a:solidFill>
                <a:latin typeface="Times New Roman" pitchFamily="18" charset="0"/>
                <a:cs typeface="Times New Roman" pitchFamily="18" charset="0"/>
              </a:rPr>
              <a:t>«Выбери картинку»</a:t>
            </a:r>
          </a:p>
          <a:p>
            <a:endParaRPr lang="ru-RU" sz="3600" dirty="0">
              <a:solidFill>
                <a:srgbClr val="EB3D9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Цель: Автоматизация звуков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(с ,</a:t>
            </a:r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ж, ч, </a:t>
            </a:r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л, </a:t>
            </a:r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Учить определять место звука в слове, находить картинки, в           названии которых есть определённый звук.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Упражнять детей в выборе слов с одним и тем же звуком. 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Формировать умение соотносить слово и схему и  умение выполнять звуковой анализ слов.</a:t>
            </a:r>
          </a:p>
          <a:p>
            <a:pPr eaLnBrk="0" hangingPunct="0"/>
            <a:endParaRPr lang="ru-RU" sz="1600" b="1" dirty="0">
              <a:latin typeface="Calibri" pitchFamily="34" charset="0"/>
              <a:cs typeface="Times New Roman" pitchFamily="18" charset="0"/>
            </a:endParaRPr>
          </a:p>
          <a:p>
            <a:pPr eaLnBrk="0" hangingPunct="0"/>
            <a:endParaRPr lang="ru-RU" sz="1600" b="1" dirty="0"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24578" name="Picture 4" descr="H:\фото для презентации игр и семинара2014\13903763873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9363" y="465138"/>
            <a:ext cx="3587750" cy="596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Содержимое 2"/>
          <p:cNvSpPr>
            <a:spLocks noGrp="1"/>
          </p:cNvSpPr>
          <p:nvPr>
            <p:ph idx="1"/>
          </p:nvPr>
        </p:nvSpPr>
        <p:spPr>
          <a:xfrm>
            <a:off x="368300" y="331788"/>
            <a:ext cx="6151770" cy="5710237"/>
          </a:xfrm>
        </p:spPr>
        <p:txBody>
          <a:bodyPr/>
          <a:lstStyle/>
          <a:p>
            <a:pPr algn="just" eaLnBrk="0" hangingPunct="0">
              <a:spcBef>
                <a:spcPct val="0"/>
              </a:spcBef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а) Из серии картинок ребёнок должен выбрать только ту картинку, в названии которых есть определённый звук, который автоматизируется.  Чётко произнести это слово, определить место звука в слове и положить в кармашки. Если данный звук находится в начале слова , в первый кармашек, если в середине слова – то во второй кармашек, а если в конце слова - то в третий кармашек. </a:t>
            </a:r>
          </a:p>
          <a:p>
            <a:pPr algn="just" eaLnBrk="0" hangingPunct="0">
              <a:spcBef>
                <a:spcPct val="0"/>
              </a:spcBef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б)  Из серии картинок ребёнок должен выбрать только ту картинку, которая соответствует данной схеме, выложенной логопедом (звуковой анализ слова).</a:t>
            </a:r>
          </a:p>
          <a:p>
            <a:pPr algn="just"/>
            <a:endParaRPr lang="ru-RU" sz="2400" dirty="0" smtClean="0">
              <a:solidFill>
                <a:schemeClr val="tx1"/>
              </a:solidFill>
            </a:endParaRPr>
          </a:p>
        </p:txBody>
      </p:sp>
      <p:pic>
        <p:nvPicPr>
          <p:cNvPr id="25602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97675" y="425450"/>
            <a:ext cx="3633788" cy="613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«Кто в траве»?</a:t>
            </a:r>
          </a:p>
        </p:txBody>
      </p:sp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652463" y="1657350"/>
            <a:ext cx="431165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Автоматизировать звук «</a:t>
            </a:r>
            <a:r>
              <a:rPr lang="ru-RU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 в словах, словосочетаниях. </a:t>
            </a:r>
          </a:p>
          <a:p>
            <a:pPr eaLnBrk="0" hangingPunct="0">
              <a:tabLst>
                <a:tab pos="457200" algn="l"/>
              </a:tabLst>
            </a:pPr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Учить составлять описательные рассказы по картинкам.</a:t>
            </a:r>
          </a:p>
        </p:txBody>
      </p:sp>
      <p:pic>
        <p:nvPicPr>
          <p:cNvPr id="26627" name="Picture 2" descr="C:\Users\ильназ\Desktop\пропро\13905457771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8250" y="1166813"/>
            <a:ext cx="3692525" cy="543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/>
      <p:bldP spid="26626" grpId="0"/>
    </p:bld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442</TotalTime>
  <Words>1935</Words>
  <Application>Microsoft Office PowerPoint</Application>
  <PresentationFormat>Произвольный</PresentationFormat>
  <Paragraphs>165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Грань</vt:lpstr>
      <vt:lpstr>                     Использование авторских дидактических игр и пособий на логопедических занятиях</vt:lpstr>
      <vt:lpstr>Слайд 2</vt:lpstr>
      <vt:lpstr>«Логопедический домик» </vt:lpstr>
      <vt:lpstr>Слайд 4</vt:lpstr>
      <vt:lpstr>Слайд 5</vt:lpstr>
      <vt:lpstr>Слайд 6</vt:lpstr>
      <vt:lpstr>Слайд 7</vt:lpstr>
      <vt:lpstr>Слайд 8</vt:lpstr>
      <vt:lpstr>«Кто в траве»?</vt:lpstr>
      <vt:lpstr>Слайд 10</vt:lpstr>
      <vt:lpstr>«Цепочка слов»</vt:lpstr>
      <vt:lpstr>Слайд 12</vt:lpstr>
      <vt:lpstr>«Зашифрованное слово»</vt:lpstr>
      <vt:lpstr>Слайд 14</vt:lpstr>
      <vt:lpstr>«Покорми клоуна»</vt:lpstr>
      <vt:lpstr>Слайд 16</vt:lpstr>
      <vt:lpstr>«Холодильник»</vt:lpstr>
      <vt:lpstr>Слайд 18</vt:lpstr>
      <vt:lpstr>«Подсолнух»</vt:lpstr>
      <vt:lpstr>Слайд 20</vt:lpstr>
      <vt:lpstr>«Магазин»</vt:lpstr>
      <vt:lpstr>Слайд 22</vt:lpstr>
      <vt:lpstr>«Подари подарок», «У кого сюрприз»?</vt:lpstr>
      <vt:lpstr>Слайд 24</vt:lpstr>
      <vt:lpstr>«Посели жильцов»</vt:lpstr>
      <vt:lpstr>Слайд 26</vt:lpstr>
      <vt:lpstr>«Путешествие по карте»</vt:lpstr>
      <vt:lpstr>Слайд 28</vt:lpstr>
      <vt:lpstr>«Путешественники»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Альбина</dc:creator>
  <cp:lastModifiedBy>Светлана</cp:lastModifiedBy>
  <cp:revision>67</cp:revision>
  <dcterms:created xsi:type="dcterms:W3CDTF">2014-01-23T17:24:24Z</dcterms:created>
  <dcterms:modified xsi:type="dcterms:W3CDTF">2014-04-30T07:32:53Z</dcterms:modified>
</cp:coreProperties>
</file>