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2" r:id="rId29"/>
    <p:sldId id="293" r:id="rId30"/>
    <p:sldId id="294" r:id="rId31"/>
    <p:sldId id="297" r:id="rId32"/>
    <p:sldId id="300" r:id="rId33"/>
    <p:sldId id="298" r:id="rId34"/>
    <p:sldId id="299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8" r:id="rId46"/>
    <p:sldId id="319" r:id="rId47"/>
    <p:sldId id="32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2" r:id="rId60"/>
    <p:sldId id="333" r:id="rId61"/>
    <p:sldId id="334" r:id="rId62"/>
    <p:sldId id="335" r:id="rId63"/>
    <p:sldId id="336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8" r:id="rId74"/>
    <p:sldId id="349" r:id="rId75"/>
    <p:sldId id="350" r:id="rId76"/>
    <p:sldId id="351" r:id="rId77"/>
    <p:sldId id="352" r:id="rId78"/>
    <p:sldId id="353" r:id="rId79"/>
    <p:sldId id="354" r:id="rId80"/>
    <p:sldId id="347" r:id="rId81"/>
    <p:sldId id="355" r:id="rId82"/>
    <p:sldId id="356" r:id="rId83"/>
    <p:sldId id="357" r:id="rId84"/>
    <p:sldId id="358" r:id="rId85"/>
    <p:sldId id="359" r:id="rId86"/>
    <p:sldId id="360" r:id="rId87"/>
    <p:sldId id="361" r:id="rId88"/>
    <p:sldId id="362" r:id="rId89"/>
    <p:sldId id="363" r:id="rId90"/>
    <p:sldId id="364" r:id="rId91"/>
    <p:sldId id="365" r:id="rId92"/>
    <p:sldId id="366" r:id="rId93"/>
    <p:sldId id="373" r:id="rId94"/>
    <p:sldId id="375" r:id="rId95"/>
    <p:sldId id="380" r:id="rId96"/>
    <p:sldId id="381" r:id="rId97"/>
    <p:sldId id="382" r:id="rId98"/>
    <p:sldId id="383" r:id="rId99"/>
    <p:sldId id="384" r:id="rId100"/>
    <p:sldId id="385" r:id="rId101"/>
    <p:sldId id="386" r:id="rId102"/>
    <p:sldId id="387" r:id="rId103"/>
    <p:sldId id="388" r:id="rId104"/>
    <p:sldId id="371" r:id="rId105"/>
    <p:sldId id="389" r:id="rId10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F7B0E-07BF-488E-81A3-077031AF7FFC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44FC-8A5F-4827-85D9-BF0523B219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170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F7B0E-07BF-488E-81A3-077031AF7FFC}" type="datetimeFigureOut">
              <a:rPr lang="ru-RU" smtClean="0"/>
              <a:pPr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44FC-8A5F-4827-85D9-BF0523B219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0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000" smtClean="0">
                <a:solidFill>
                  <a:srgbClr val="C00000"/>
                </a:solidFill>
              </a:rPr>
              <a:t>Федеральный закон РФ</a:t>
            </a:r>
            <a:br>
              <a:rPr lang="ru-RU" sz="3000" smtClean="0">
                <a:solidFill>
                  <a:srgbClr val="C00000"/>
                </a:solidFill>
              </a:rPr>
            </a:br>
            <a:r>
              <a:rPr lang="ru-RU" sz="3000" smtClean="0">
                <a:solidFill>
                  <a:srgbClr val="C00000"/>
                </a:solidFill>
              </a:rPr>
              <a:t> «Об образовании в Российской Федерации»</a:t>
            </a:r>
            <a:br>
              <a:rPr lang="ru-RU" sz="3000" smtClean="0">
                <a:solidFill>
                  <a:srgbClr val="C00000"/>
                </a:solidFill>
              </a:rPr>
            </a:br>
            <a:r>
              <a:rPr lang="ru-RU" sz="2400" b="1" smtClean="0">
                <a:solidFill>
                  <a:schemeClr val="accent6">
                    <a:lumMod val="75000"/>
                  </a:schemeClr>
                </a:solidFill>
              </a:rPr>
              <a:t>Структура системы образования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-21433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116600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1500535"/>
      </p:ext>
    </p:extLst>
  </p:cSld>
  <p:clrMapOvr>
    <a:masterClrMapping/>
  </p:clrMapOvr>
  <p:transition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Комментарии к ФГОС дошкольного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1873732"/>
      </p:ext>
    </p:extLst>
  </p:cSld>
  <p:clrMapOvr>
    <a:masterClrMapping/>
  </p:clrMapOvr>
  <p:transition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759483"/>
      </p:ext>
    </p:extLst>
  </p:cSld>
  <p:clrMapOvr>
    <a:masterClrMapping/>
  </p:clrMapOvr>
  <p:transition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Методическая помощь педагогам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5774292"/>
      </p:ext>
    </p:extLst>
  </p:cSld>
  <p:clrMapOvr>
    <a:masterClrMapping/>
  </p:clrMapOvr>
  <p:transition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Записи вебинаров  на сайте издательства «Просвещение»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5102253"/>
      </p:ext>
    </p:extLst>
  </p:cSld>
  <p:clrMapOvr>
    <a:masterClrMapping/>
  </p:clrMapOvr>
  <p:transition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Комплексные решения образовательных задач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284216"/>
      </p:ext>
    </p:extLst>
  </p:cSld>
  <p:clrMapOvr>
    <a:masterClrMapping/>
  </p:clrMapOvr>
  <p:transition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smtClean="0">
                <a:solidFill>
                  <a:schemeClr val="accent2"/>
                </a:solidFill>
              </a:rPr>
              <a:t>Продукция издательства «Просвещение»</a:t>
            </a:r>
            <a:br>
              <a:rPr lang="ru-RU" sz="2800" b="1" smtClean="0">
                <a:solidFill>
                  <a:schemeClr val="accent2"/>
                </a:solidFill>
              </a:rPr>
            </a:br>
            <a:r>
              <a:rPr lang="ru-RU" sz="2800" b="1" smtClean="0">
                <a:solidFill>
                  <a:schemeClr val="accent2"/>
                </a:solidFill>
              </a:rPr>
              <a:t>по дошкольному образованию</a:t>
            </a:r>
            <a:endParaRPr lang="ru-RU" sz="28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04964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466239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Образовательные области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313752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Социально – коммуникативное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487411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Познавательное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448706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Речевое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155475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Художественно - эстетическое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4664593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Физическое развитие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184989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Содержание образовательных областей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530644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62727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2"/>
                </a:solidFill>
              </a:rPr>
              <a:t>Стандартизация системы дошкольного образования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033119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3643214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790515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136664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317464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292386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2792421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176231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27889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Части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1534778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819892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solidFill>
                  <a:schemeClr val="accent2"/>
                </a:solidFill>
              </a:rPr>
              <a:t>Стандартизация систем дошкольного и общего образования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159167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8335504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315542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992376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Часть ОП, формируемая участниками образовательных отношений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621789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Содержание коррекционной работы</a:t>
            </a:r>
            <a:br>
              <a:rPr lang="ru-RU" smtClean="0"/>
            </a:br>
            <a:r>
              <a:rPr lang="ru-RU" smtClean="0"/>
              <a:t>и/или инклюзивного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6344148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Дополнительный раздел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765881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Содержание краткой презентации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1578448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0410435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5316615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228181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smtClean="0"/>
              <a:t>ФЕДЕРАЛЬНЫЙ ГОСУДАРСТВЕННЫЙ ОБРАЗОВАТЕЛЬНЫЙ СТАНДАРТ</a:t>
            </a:r>
            <a:br>
              <a:rPr lang="ru-RU" sz="3600" smtClean="0"/>
            </a:br>
            <a:r>
              <a:rPr lang="ru-RU" sz="3600" smtClean="0"/>
              <a:t>ДОШКОЛЬНОГО ОБРАЗОВАНИЯ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0571059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7853515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2428506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224578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 smtClean="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5766174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Оценка индивидуального развития детей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4329190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Условия для работы с детьми с ОВЗ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608157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Максимально допустимый объём образовательной нагрузки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8503678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357486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968373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04064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ФЕДЕРАЛЬНЫЙ ГОСУДАРСТВЕННЫЙ ОБРАЗОВАТЕЛЬНЫЙ СТАНДАРТ</a:t>
            </a:r>
            <a:br>
              <a:rPr lang="ru-RU" sz="3200" smtClean="0"/>
            </a:br>
            <a:r>
              <a:rPr lang="ru-RU" sz="3200" smtClean="0"/>
              <a:t>ДОШКОЛЬНОГО ОБРАЗОВАНИЯ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8549688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8196741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Трансформируемость среды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4223173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Полифункциональность среды</a:t>
            </a:r>
            <a:endParaRPr lang="ru-RU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6732748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Вариативность среды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8721585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среды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1732780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b="1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среды</a:t>
            </a:r>
            <a:endParaRPr lang="ru-RU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6202840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Компетенция ДОО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630006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0350964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Реализация Программы обеспечивается кадрами: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4578171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Документы, устанавливающие квалификационные характеристики педагогических и учебно-вспомогательных работников:</a:t>
            </a:r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4816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0680784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работе в группах </a:t>
            </a:r>
            <a:r>
              <a:rPr lang="ru-RU" sz="3200" b="1" smtClean="0"/>
              <a:t>для детей с ОВЗ</a:t>
            </a:r>
            <a:endParaRPr lang="ru-RU" sz="32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8782386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9398937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Требования к материально-техническим условиям </a:t>
            </a:r>
            <a:r>
              <a:rPr lang="ru-RU" sz="3200" b="1" smtClean="0"/>
              <a:t>включают</a:t>
            </a:r>
            <a:r>
              <a:rPr lang="ru-RU" sz="3200" smtClean="0"/>
              <a:t>: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68573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447522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Финансирование реализации ООП ДО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3391090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Объём финансового обеспечения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431420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Расходы на средства обучения и воспитания: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873700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коллеги! </a:t>
            </a:r>
            <a:r>
              <a:rPr lang="ru-RU" sz="240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сети Интернет размещён новый документ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8543728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5198199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Специфика дошкольного детства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260569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endParaRPr lang="ru-RU" sz="3200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0195293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Специфика результатов освоения ООП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2541691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дошкольного образования (ЦО)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6569455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Целевые ориентиры </a:t>
            </a:r>
            <a:r>
              <a:rPr lang="ru-RU" u="sng" smtClean="0">
                <a:solidFill>
                  <a:srgbClr val="FF0000"/>
                </a:solidFill>
              </a:rPr>
              <a:t>НЕ МОГУТ </a:t>
            </a:r>
            <a:r>
              <a:rPr lang="ru-RU" smtClean="0"/>
              <a:t>служить основанием для: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5254869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5030264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4885894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9830476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9404719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8813446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7158138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737870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Закон об образовании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8325200"/>
      </p:ext>
    </p:extLst>
  </p:cSld>
  <p:clrMapOvr>
    <a:masterClrMapping/>
  </p:clrMapOvr>
  <p:transition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Интегративные качества ребёнка</a:t>
            </a:r>
            <a:br>
              <a:rPr lang="ru-RU" smtClean="0"/>
            </a:br>
            <a:r>
              <a:rPr lang="ru-RU" smtClean="0"/>
              <a:t>7 лет (ФГТ)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1487435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6825236"/>
      </p:ext>
    </p:extLst>
  </p:cSld>
  <p:clrMapOvr>
    <a:masterClrMapping/>
  </p:clrMapOvr>
  <p:transition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0659697"/>
      </p:ext>
    </p:extLst>
  </p:cSld>
  <p:clrMapOvr>
    <a:masterClrMapping/>
  </p:clrMapOvr>
  <p:transition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8584222"/>
      </p:ext>
    </p:extLst>
  </p:cSld>
  <p:clrMapOvr>
    <a:masterClrMapping/>
  </p:clrMapOvr>
  <p:transition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3589542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3121449"/>
      </p:ext>
    </p:extLst>
  </p:cSld>
  <p:clrMapOvr>
    <a:masterClrMapping/>
  </p:clrMapOvr>
  <p:transition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1937373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8226182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  <a:t>Федеральный закон РФ</a:t>
            </a:r>
            <a:b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  <a:t> «Об образовании в Российской Федерации»</a:t>
            </a:r>
            <a:br>
              <a:rPr lang="ru-RU" sz="300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smtClean="0">
                <a:solidFill>
                  <a:schemeClr val="accent2">
                    <a:lumMod val="75000"/>
                  </a:schemeClr>
                </a:solidFill>
              </a:rPr>
              <a:t>Глава 7. Общее образование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9921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smtClean="0">
                <a:solidFill>
                  <a:srgbClr val="C00000"/>
                </a:solidFill>
              </a:rPr>
              <a:t>Уровни и направления общего образования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96756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Основная образовательная программа дошкольного образования (ООП)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31016"/>
      </p:ext>
    </p:extLst>
  </p:cSld>
  <p:clrMapOvr>
    <a:masterClrMapping/>
  </p:clrMapOvr>
  <p:transition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Требования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6856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Преемственность дошкольного</a:t>
            </a:r>
            <a:br>
              <a:rPr lang="ru-RU" smtClean="0"/>
            </a:br>
            <a:r>
              <a:rPr lang="ru-RU" smtClean="0"/>
              <a:t>и начального общего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196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1901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Реализация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7685640"/>
      </p:ext>
    </p:extLst>
  </p:cSld>
  <p:clrMapOvr>
    <a:masterClrMapping/>
  </p:clrMapOvr>
  <p:transition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Информация Федерального института развития образования (ФИРО)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1249289"/>
      </p:ext>
    </p:extLst>
  </p:cSld>
  <p:clrMapOvr>
    <a:masterClrMapping/>
  </p:clrMapOvr>
  <p:transition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Реализация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2357580"/>
      </p:ext>
    </p:extLst>
  </p:cSld>
  <p:clrMapOvr>
    <a:masterClrMapping/>
  </p:clrMapOvr>
  <p:transition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Методические рекомендации</a:t>
            </a:r>
            <a:br>
              <a:rPr lang="ru-RU" smtClean="0"/>
            </a:br>
            <a:r>
              <a:rPr lang="ru-RU" smtClean="0"/>
              <a:t>по финансовому обеспечению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3170710"/>
      </p:ext>
    </p:extLst>
  </p:cSld>
  <p:clrMapOvr>
    <a:masterClrMapping/>
  </p:clrMapOvr>
  <p:transition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План действий по обеспечению введения ФГОС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9465424"/>
      </p:ext>
    </p:extLst>
  </p:cSld>
  <p:clrMapOvr>
    <a:masterClrMapping/>
  </p:clrMapOvr>
  <p:transition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Письмо в органы исполнительной власти субъектов РФ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4334110"/>
      </p:ext>
    </p:extLst>
  </p:cSld>
  <p:clrMapOvr>
    <a:masterClrMapping/>
  </p:clrMapOvr>
  <p:transition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046394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387</Words>
  <Application>Microsoft Office PowerPoint</Application>
  <PresentationFormat>Экран (4:3)</PresentationFormat>
  <Paragraphs>96</Paragraphs>
  <Slides>105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105</vt:i4>
      </vt:variant>
    </vt:vector>
  </HeadingPairs>
  <TitlesOfParts>
    <vt:vector size="106" baseType="lpstr">
      <vt:lpstr>Тема Office</vt:lpstr>
      <vt:lpstr>Федеральный закон РФ  «Об образовании в Российской Федерации» Структура системы образования</vt:lpstr>
      <vt:lpstr>Стандартизация системы дошкольного образования</vt:lpstr>
      <vt:lpstr>Стандартизация систем дошкольного и общего образования</vt:lpstr>
      <vt:lpstr>ФЕДЕРАЛЬНЫЙ ГОСУДАРСТВЕННЫЙ ОБРАЗОВАТЕЛЬНЫЙ СТАНДАРТ ДОШКОЛЬНОГО ОБРАЗОВАНИЯ</vt:lpstr>
      <vt:lpstr> ФЕДЕРАЛЬНЫЙ ГОСУДАРСТВЕННЫЙ ОБРАЗОВАТЕЛЬНЫЙ СТАНДАРТ ДОШКОЛЬНОГО ОБРАЗОВАНИЯ </vt:lpstr>
      <vt:lpstr>Основные принципы Стандарта</vt:lpstr>
      <vt:lpstr>  </vt:lpstr>
      <vt:lpstr>Закон об образовании</vt:lpstr>
      <vt:lpstr>Основная образовательная программа дошкольного образования (ООП)</vt:lpstr>
      <vt:lpstr>ФГОС. Образовательные области </vt:lpstr>
      <vt:lpstr>ФГТ. Образовательные области </vt:lpstr>
      <vt:lpstr>Образовательные области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Части Программы</vt:lpstr>
      <vt:lpstr>Структура основной образовательной программы</vt:lpstr>
      <vt:lpstr>Структура основной образовательной программы</vt:lpstr>
      <vt:lpstr>Структура основной образовательной программы</vt:lpstr>
      <vt:lpstr>Структура основной образовательной программы</vt:lpstr>
      <vt:lpstr>Часть ОП, формируемая участниками образовательных отношений</vt:lpstr>
      <vt:lpstr>Содержание коррекционной работы и/или инклюзивного образования</vt:lpstr>
      <vt:lpstr>Дополнительный раздел Программы</vt:lpstr>
      <vt:lpstr>Содержание краткой презентации</vt:lpstr>
      <vt:lpstr>  </vt:lpstr>
      <vt:lpstr>Слайд 38</vt:lpstr>
      <vt:lpstr>Слайд 39</vt:lpstr>
      <vt:lpstr>Психолого-педагогические условия реализации Программы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Оценка индивидуального развития детей</vt:lpstr>
      <vt:lpstr>Условия для работы с детьми с ОВЗ</vt:lpstr>
      <vt:lpstr>Максимально допустимый объём образовательной нагрузки </vt:lpstr>
      <vt:lpstr>Слайд 47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Компетенция ДОО</vt:lpstr>
      <vt:lpstr>Слайд 57</vt:lpstr>
      <vt:lpstr>Реализация Программы обеспечивается кадрами:</vt:lpstr>
      <vt:lpstr>Документы, устанавливающие квалификационные характеристики педагогических и учебно-вспомогательных работников:</vt:lpstr>
      <vt:lpstr>Кадровый состав при работе в группах для детей с ОВЗ</vt:lpstr>
      <vt:lpstr>Слайд 61</vt:lpstr>
      <vt:lpstr>Требования к материально-техническим условиям включают:</vt:lpstr>
      <vt:lpstr>Слайд 63</vt:lpstr>
      <vt:lpstr>Финансирование реализации ООП ДО </vt:lpstr>
      <vt:lpstr>Объём финансового обеспечения</vt:lpstr>
      <vt:lpstr>Расходы на средства обучения и воспитания:</vt:lpstr>
      <vt:lpstr>Уважаемые коллеги!  В сети Интернет размещён новый документ </vt:lpstr>
      <vt:lpstr>  </vt:lpstr>
      <vt:lpstr>Специфика дошкольного детства</vt:lpstr>
      <vt:lpstr>Специфика результатов освоения ООП ДО</vt:lpstr>
      <vt:lpstr>Целевые ориентиры дошкольного образования (ЦО)</vt:lpstr>
      <vt:lpstr>Целевые ориентиры НЕ МОГУТ служить основанием для: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</vt:lpstr>
      <vt:lpstr>Интегративные качества ребёнка 7 лет (ФГТ)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Федеральный закон РФ  «Об образовании в Российской Федерации» Глава 7. Общее образование</vt:lpstr>
      <vt:lpstr>Уровни и направления общего образования</vt:lpstr>
      <vt:lpstr>Требования Стандарта</vt:lpstr>
      <vt:lpstr>Преемственность дошкольного и начального общего образования</vt:lpstr>
      <vt:lpstr>Слайд 92</vt:lpstr>
      <vt:lpstr>Реализация ФГОС ДО</vt:lpstr>
      <vt:lpstr>Информация Федерального института развития образования (ФИРО)</vt:lpstr>
      <vt:lpstr>Реализация ФГОС ДО</vt:lpstr>
      <vt:lpstr>Методические рекомендации по финансовому обеспечению</vt:lpstr>
      <vt:lpstr>План действий по обеспечению введения ФГОС ДО</vt:lpstr>
      <vt:lpstr>Письмо в органы исполнительной власти субъектов РФ</vt:lpstr>
      <vt:lpstr>Слайд 99</vt:lpstr>
      <vt:lpstr>Комментарии к ФГОС дошкольного образования</vt:lpstr>
      <vt:lpstr>Слайд 101</vt:lpstr>
      <vt:lpstr>Методическая помощь педагогам ДОО</vt:lpstr>
      <vt:lpstr>Записи вебинаров  на сайте издательства «Просвещение»</vt:lpstr>
      <vt:lpstr>Комплексные решения образовательных задач</vt:lpstr>
      <vt:lpstr>Продукция издательства «Просвещение» по дошкольному образованию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РФ  «Об образовании в Российской Федерации» Структура системы образования</dc:title>
  <dc:creator>Демонстрационная версия</dc:creator>
  <cp:lastModifiedBy>User</cp:lastModifiedBy>
  <cp:revision>12</cp:revision>
  <dcterms:created xsi:type="dcterms:W3CDTF">2014-02-06T12:08:06Z</dcterms:created>
  <dcterms:modified xsi:type="dcterms:W3CDTF">2014-11-18T05:31:19Z</dcterms:modified>
</cp:coreProperties>
</file>