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</p:sldMasterIdLst>
  <p:notesMasterIdLst>
    <p:notesMasterId r:id="rId31"/>
  </p:notesMasterIdLst>
  <p:sldIdLst>
    <p:sldId id="371" r:id="rId3"/>
    <p:sldId id="380" r:id="rId4"/>
    <p:sldId id="381" r:id="rId5"/>
    <p:sldId id="382" r:id="rId6"/>
    <p:sldId id="383" r:id="rId7"/>
    <p:sldId id="394" r:id="rId8"/>
    <p:sldId id="395" r:id="rId9"/>
    <p:sldId id="396" r:id="rId10"/>
    <p:sldId id="397" r:id="rId11"/>
    <p:sldId id="398" r:id="rId12"/>
    <p:sldId id="399" r:id="rId13"/>
    <p:sldId id="384" r:id="rId14"/>
    <p:sldId id="385" r:id="rId15"/>
    <p:sldId id="386" r:id="rId16"/>
    <p:sldId id="400" r:id="rId17"/>
    <p:sldId id="401" r:id="rId18"/>
    <p:sldId id="402" r:id="rId19"/>
    <p:sldId id="403" r:id="rId20"/>
    <p:sldId id="404" r:id="rId21"/>
    <p:sldId id="387" r:id="rId22"/>
    <p:sldId id="388" r:id="rId23"/>
    <p:sldId id="389" r:id="rId24"/>
    <p:sldId id="390" r:id="rId25"/>
    <p:sldId id="391" r:id="rId26"/>
    <p:sldId id="392" r:id="rId27"/>
    <p:sldId id="406" r:id="rId28"/>
    <p:sldId id="405" r:id="rId29"/>
    <p:sldId id="393" r:id="rId30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>
        <p:scale>
          <a:sx n="100" d="100"/>
          <a:sy n="100" d="100"/>
        </p:scale>
        <p:origin x="-1026" y="-2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 custLinFactNeighborX="2050" custLinFactNeighborY="-3691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66009" custLinFactNeighborY="-6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FA3B0D-9E4A-4360-A4E5-02FCC4A82796}" type="presOf" srcId="{14ABC2B3-56D0-4CE2-8908-5B8F6BDD427D}" destId="{095F3FB7-B084-40A9-A874-25EBCDB9FF61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F190A06B-1758-41C7-AE9C-08D15D363E61}" type="presOf" srcId="{4B89565E-5904-41F6-B13F-9BC08D5DEC86}" destId="{3A3E3121-0D35-45AB-8BA2-7BE3C752CF2F}" srcOrd="0" destOrd="0" presId="urn:microsoft.com/office/officeart/2005/8/layout/arrow2"/>
    <dgm:cxn modelId="{B1B693C4-9A74-4ECB-AE4A-A3EB9D08AE89}" type="presOf" srcId="{44C0870B-B788-4202-924D-DC1B8BBB8EF3}" destId="{4C7C2C6E-0935-4800-9040-E1CBD884E9F4}" srcOrd="0" destOrd="0" presId="urn:microsoft.com/office/officeart/2005/8/layout/arrow2"/>
    <dgm:cxn modelId="{DA046A53-1775-4EB1-ABF2-C08663963857}" type="presOf" srcId="{C4F3D5BD-19A6-431E-9F1A-0F697B462129}" destId="{8FCC2E5A-DE4A-47E7-8D94-231FA4E0FE7A}" srcOrd="0" destOrd="0" presId="urn:microsoft.com/office/officeart/2005/8/layout/arrow2"/>
    <dgm:cxn modelId="{50416719-9EAF-4733-8AC2-69580EE1FBF8}" type="presOf" srcId="{F5080D61-89B5-4F05-A04E-731398146675}" destId="{05846817-5CB4-4F1B-A803-138D83F8350D}" srcOrd="0" destOrd="0" presId="urn:microsoft.com/office/officeart/2005/8/layout/arrow2"/>
    <dgm:cxn modelId="{1DE01596-4D26-40CC-A68D-ADEF77B7C751}" type="presParOf" srcId="{3A3E3121-0D35-45AB-8BA2-7BE3C752CF2F}" destId="{486C02DB-97F0-47E5-AE41-DC8D2C1A3A07}" srcOrd="0" destOrd="0" presId="urn:microsoft.com/office/officeart/2005/8/layout/arrow2"/>
    <dgm:cxn modelId="{8BE45B0D-9FF7-48B9-A36A-ECB3824DA6D5}" type="presParOf" srcId="{3A3E3121-0D35-45AB-8BA2-7BE3C752CF2F}" destId="{3FB8D9BF-6390-4558-A771-FF27BC13679C}" srcOrd="1" destOrd="0" presId="urn:microsoft.com/office/officeart/2005/8/layout/arrow2"/>
    <dgm:cxn modelId="{6B8C384B-4D93-49FC-AB88-30C18499B600}" type="presParOf" srcId="{3FB8D9BF-6390-4558-A771-FF27BC13679C}" destId="{49AB1F06-67F9-4C9A-B494-2B434C7040BF}" srcOrd="0" destOrd="0" presId="urn:microsoft.com/office/officeart/2005/8/layout/arrow2"/>
    <dgm:cxn modelId="{AE92AAA3-1DF1-4ACA-8FAE-840087CF1FA2}" type="presParOf" srcId="{3FB8D9BF-6390-4558-A771-FF27BC13679C}" destId="{05846817-5CB4-4F1B-A803-138D83F8350D}" srcOrd="1" destOrd="0" presId="urn:microsoft.com/office/officeart/2005/8/layout/arrow2"/>
    <dgm:cxn modelId="{62B3416A-CC84-4C64-8EDA-BF21A33EDE74}" type="presParOf" srcId="{3FB8D9BF-6390-4558-A771-FF27BC13679C}" destId="{8FBE2196-4E3B-451D-ABAB-8565D1C1428B}" srcOrd="2" destOrd="0" presId="urn:microsoft.com/office/officeart/2005/8/layout/arrow2"/>
    <dgm:cxn modelId="{3B72F1DB-C664-43EC-9A62-817DF133469E}" type="presParOf" srcId="{3FB8D9BF-6390-4558-A771-FF27BC13679C}" destId="{4C7C2C6E-0935-4800-9040-E1CBD884E9F4}" srcOrd="3" destOrd="0" presId="urn:microsoft.com/office/officeart/2005/8/layout/arrow2"/>
    <dgm:cxn modelId="{3B722422-6C8A-4E56-9C62-C7982AC7D3B7}" type="presParOf" srcId="{3FB8D9BF-6390-4558-A771-FF27BC13679C}" destId="{E66DE684-9329-4FE3-985B-CB5A58EF6A51}" srcOrd="4" destOrd="0" presId="urn:microsoft.com/office/officeart/2005/8/layout/arrow2"/>
    <dgm:cxn modelId="{A38C10AF-4A80-4A27-829E-020CBF323B0E}" type="presParOf" srcId="{3FB8D9BF-6390-4558-A771-FF27BC13679C}" destId="{8FCC2E5A-DE4A-47E7-8D94-231FA4E0FE7A}" srcOrd="5" destOrd="0" presId="urn:microsoft.com/office/officeart/2005/8/layout/arrow2"/>
    <dgm:cxn modelId="{9A6480C6-0CEA-4476-9CF6-A33CCD7F099A}" type="presParOf" srcId="{3FB8D9BF-6390-4558-A771-FF27BC13679C}" destId="{02C73BCB-6D48-4E49-8D7A-ED5ECA17C4CE}" srcOrd="6" destOrd="0" presId="urn:microsoft.com/office/officeart/2005/8/layout/arrow2"/>
    <dgm:cxn modelId="{BA5EC80B-A401-419D-92B5-C5D5ED3E283A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BFF39D37-B147-4877-9DE7-63437BD362EA}" type="presOf" srcId="{44C0870B-B788-4202-924D-DC1B8BBB8EF3}" destId="{4C7C2C6E-0935-4800-9040-E1CBD884E9F4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738FFD86-D414-44A0-B9C1-521B453E4266}" type="presOf" srcId="{F5080D61-89B5-4F05-A04E-731398146675}" destId="{05846817-5CB4-4F1B-A803-138D83F8350D}" srcOrd="0" destOrd="0" presId="urn:microsoft.com/office/officeart/2005/8/layout/arrow2"/>
    <dgm:cxn modelId="{B08E6BD2-7C30-4F96-AB2B-86226E3432B2}" type="presOf" srcId="{C4F3D5BD-19A6-431E-9F1A-0F697B462129}" destId="{8FCC2E5A-DE4A-47E7-8D94-231FA4E0FE7A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45E0390E-F523-42AD-993A-BCC5511EC9C6}" type="presOf" srcId="{14ABC2B3-56D0-4CE2-8908-5B8F6BDD427D}" destId="{095F3FB7-B084-40A9-A874-25EBCDB9FF61}" srcOrd="0" destOrd="0" presId="urn:microsoft.com/office/officeart/2005/8/layout/arrow2"/>
    <dgm:cxn modelId="{967A8618-1452-4A69-9DBA-CCF165E7124F}" type="presOf" srcId="{4B89565E-5904-41F6-B13F-9BC08D5DEC86}" destId="{3A3E3121-0D35-45AB-8BA2-7BE3C752CF2F}" srcOrd="0" destOrd="0" presId="urn:microsoft.com/office/officeart/2005/8/layout/arrow2"/>
    <dgm:cxn modelId="{11D1D8B7-86C3-4DCC-9B06-B40FA5F17697}" type="presParOf" srcId="{3A3E3121-0D35-45AB-8BA2-7BE3C752CF2F}" destId="{486C02DB-97F0-47E5-AE41-DC8D2C1A3A07}" srcOrd="0" destOrd="0" presId="urn:microsoft.com/office/officeart/2005/8/layout/arrow2"/>
    <dgm:cxn modelId="{AF93EDC4-AE8B-49C9-A5F1-B76B173F152F}" type="presParOf" srcId="{3A3E3121-0D35-45AB-8BA2-7BE3C752CF2F}" destId="{3FB8D9BF-6390-4558-A771-FF27BC13679C}" srcOrd="1" destOrd="0" presId="urn:microsoft.com/office/officeart/2005/8/layout/arrow2"/>
    <dgm:cxn modelId="{0EEBC907-174E-4A22-BA21-8F39BFF71FF2}" type="presParOf" srcId="{3FB8D9BF-6390-4558-A771-FF27BC13679C}" destId="{49AB1F06-67F9-4C9A-B494-2B434C7040BF}" srcOrd="0" destOrd="0" presId="urn:microsoft.com/office/officeart/2005/8/layout/arrow2"/>
    <dgm:cxn modelId="{755759D4-EDFC-4A19-B73F-2EC6A341CE32}" type="presParOf" srcId="{3FB8D9BF-6390-4558-A771-FF27BC13679C}" destId="{05846817-5CB4-4F1B-A803-138D83F8350D}" srcOrd="1" destOrd="0" presId="urn:microsoft.com/office/officeart/2005/8/layout/arrow2"/>
    <dgm:cxn modelId="{792A2B46-6DFB-4162-BEB2-43782897F404}" type="presParOf" srcId="{3FB8D9BF-6390-4558-A771-FF27BC13679C}" destId="{8FBE2196-4E3B-451D-ABAB-8565D1C1428B}" srcOrd="2" destOrd="0" presId="urn:microsoft.com/office/officeart/2005/8/layout/arrow2"/>
    <dgm:cxn modelId="{A10C9B56-8270-491A-8BDA-6E2AFEA89F5C}" type="presParOf" srcId="{3FB8D9BF-6390-4558-A771-FF27BC13679C}" destId="{4C7C2C6E-0935-4800-9040-E1CBD884E9F4}" srcOrd="3" destOrd="0" presId="urn:microsoft.com/office/officeart/2005/8/layout/arrow2"/>
    <dgm:cxn modelId="{D72CA9A3-950F-41C6-A363-0DB78E125082}" type="presParOf" srcId="{3FB8D9BF-6390-4558-A771-FF27BC13679C}" destId="{E66DE684-9329-4FE3-985B-CB5A58EF6A51}" srcOrd="4" destOrd="0" presId="urn:microsoft.com/office/officeart/2005/8/layout/arrow2"/>
    <dgm:cxn modelId="{633B5C10-FA71-4C9F-ABE5-E4A903893FBD}" type="presParOf" srcId="{3FB8D9BF-6390-4558-A771-FF27BC13679C}" destId="{8FCC2E5A-DE4A-47E7-8D94-231FA4E0FE7A}" srcOrd="5" destOrd="0" presId="urn:microsoft.com/office/officeart/2005/8/layout/arrow2"/>
    <dgm:cxn modelId="{7EF8B127-9958-4FBF-91CD-C17478B9F7A7}" type="presParOf" srcId="{3FB8D9BF-6390-4558-A771-FF27BC13679C}" destId="{02C73BCB-6D48-4E49-8D7A-ED5ECA17C4CE}" srcOrd="6" destOrd="0" presId="urn:microsoft.com/office/officeart/2005/8/layout/arrow2"/>
    <dgm:cxn modelId="{3E957AFE-473B-4A20-A724-F817C67A860A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932014" y="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738570" y="128903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738570" y="128903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CE37C-DF48-4407-ACF4-AC2AF8DA539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8178E-CB34-43D6-9F33-0727B16B8A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92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1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7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17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062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7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739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36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61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310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6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82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79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49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9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06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64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47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47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71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19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65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48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22.09.2023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3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4350" y="1459889"/>
            <a:ext cx="8629650" cy="224673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Актуальные вопросы организации заявительной аттестации в 2023 году </a:t>
            </a:r>
            <a:endParaRPr lang="ru-RU" sz="28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8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с </a:t>
            </a: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учетом введения с 1 сентября 2023 года нового федерального порядка.</a:t>
            </a:r>
          </a:p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Рекомендации по обязательной аттестации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51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10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первую, высшую 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категории,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«педагог-методист»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«педагог-наставник»</a:t>
            </a:r>
            <a:b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5183" y="1607337"/>
            <a:ext cx="6953129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844" indent="-211931" algn="ctr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Октябрь- ноябрь 2023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marL="273844" indent="-211931" algn="just">
              <a:lnSpc>
                <a:spcPct val="90000"/>
              </a:lnSpc>
              <a:spcBef>
                <a:spcPct val="20000"/>
              </a:spcBef>
            </a:pP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прием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МО и Н РТ заявлений на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аттестацию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работников, у которых срок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действия квалификационных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категорий заканчивается в  декабре 2023 г.,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 новые категории,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полным пакетом документов;</a:t>
            </a:r>
          </a:p>
          <a:p>
            <a:pPr marL="273844" indent="-211931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декабрь 2023 г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Работа аттестационной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комиссии МО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 Н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4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11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073" y="1192116"/>
            <a:ext cx="6121556" cy="39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5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817949"/>
              </p:ext>
            </p:extLst>
          </p:nvPr>
        </p:nvGraphicFramePr>
        <p:xfrm>
          <a:off x="781395" y="531206"/>
          <a:ext cx="8219482" cy="4695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9741">
                  <a:extLst>
                    <a:ext uri="{9D8B030D-6E8A-4147-A177-3AD203B41FA5}">
                      <a16:colId xmlns:a16="http://schemas.microsoft.com/office/drawing/2014/main" xmlns="" val="3733386869"/>
                    </a:ext>
                  </a:extLst>
                </a:gridCol>
                <a:gridCol w="4109741">
                  <a:extLst>
                    <a:ext uri="{9D8B030D-6E8A-4147-A177-3AD203B41FA5}">
                      <a16:colId xmlns:a16="http://schemas.microsoft.com/office/drawing/2014/main" xmlns="" val="3443053347"/>
                    </a:ext>
                  </a:extLst>
                </a:gridCol>
              </a:tblGrid>
              <a:tr h="868224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</a:t>
                      </a: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Раздел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III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Приказ № 196 от 24 марта 2023 г. Раздел 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III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1430501"/>
                  </a:ext>
                </a:extLst>
              </a:tr>
              <a:tr h="3166359">
                <a:tc>
                  <a:txBody>
                    <a:bodyPr/>
                    <a:lstStyle/>
                    <a:p>
                      <a:pPr marL="106680" marR="30480" indent="16510" algn="just" fontAlgn="t"/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П.24 Аттестация педагогических работников  в целях установления первой или высшей  квалификационной категории проводится по  их желанию. По результатам аттестации  педагогическим работникам устанавливается  первая или высшая квалификационная категория. Квалификационная категория  устанавливается сроком на 5 лет. Срок  действия квалификационной категории  продлению не подлежит.</a:t>
                      </a:r>
                      <a:endParaRPr lang="ru-RU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marL="123190" marR="77470" lvl="0" indent="254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 24 Аттестация педагогических работников  в целях установления первой или высшей  квалификационной категории проводится по  их желанию.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Ссылка на срок, на который устанавливается категория (первая или высшая), исключена.</a:t>
                      </a:r>
                    </a:p>
                    <a:p>
                      <a:pPr marL="123190" marR="77470" indent="2540" algn="just" fontAlgn="t"/>
                      <a:endParaRPr lang="ru-RU" sz="15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123190" marR="77470" indent="2540" algn="just" fontAlgn="t"/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П.26. В состав аттестационных комиссий входит не менее 7 человек, включая представителя профессионального союза и специалистов для всестороннего анализа профессиональной деятельности.</a:t>
                      </a:r>
                    </a:p>
                    <a:p>
                      <a:pPr marL="123190" marR="77470" indent="2540" algn="l" fontAlgn="t"/>
                      <a:endParaRPr lang="ru-RU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:a16="http://schemas.microsoft.com/office/drawing/2014/main" xmlns="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646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880521"/>
              </p:ext>
            </p:extLst>
          </p:nvPr>
        </p:nvGraphicFramePr>
        <p:xfrm>
          <a:off x="872519" y="531206"/>
          <a:ext cx="7598151" cy="4270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3514">
                  <a:extLst>
                    <a:ext uri="{9D8B030D-6E8A-4147-A177-3AD203B41FA5}">
                      <a16:colId xmlns:a16="http://schemas.microsoft.com/office/drawing/2014/main" xmlns="" val="3733386869"/>
                    </a:ext>
                  </a:extLst>
                </a:gridCol>
                <a:gridCol w="3844637">
                  <a:extLst>
                    <a:ext uri="{9D8B030D-6E8A-4147-A177-3AD203B41FA5}">
                      <a16:colId xmlns:a16="http://schemas.microsoft.com/office/drawing/2014/main" xmlns="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6680" marR="30480" indent="16510"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П.27. </a:t>
                      </a:r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Аттестация педагогических работников в целях  установления первой или высшей квалификационных  категорий проводится на основании их заявлений,  подаваемых непосредственно в аттестационную комиссию,  либо направленных в адрес аттестационной комиссии по  почте письмом, с уведомлением о вручении или в форме  электронного документа с использованием информационно  – телекоммуникационной сети «Интернет».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П.27. </a:t>
                      </a:r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Аттестация педагогических работников в целях установления первой или высшей квалификационных категорий проводится на основании их заявлений, подаваемых непосредственно в аттестационную комиссию, либо направленных в адрес аттестационной комиссии по почте письмом, с уведомлением о вручении или в форме электронного документа с использованием информационно – телекоммуникационной сети «Интернет», </a:t>
                      </a:r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либо посредством федеральной государственной информационной системы «Единый портал государственных и муниципальных услуг» либо региональных порталов государственных и муниципальных услуг, интегрированных с ЕПГУ (далее – заявление в аттестационную комиссию</a:t>
                      </a:r>
                      <a:r>
                        <a:rPr lang="ru-RU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ru-RU" sz="1200" b="1" i="0" u="none" strike="noStrike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нашем случае это ЕДУ ТАТАР</a:t>
                      </a:r>
                      <a:endParaRPr lang="en-US" sz="12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:a16="http://schemas.microsoft.com/office/drawing/2014/main" xmlns="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262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296665"/>
              </p:ext>
            </p:extLst>
          </p:nvPr>
        </p:nvGraphicFramePr>
        <p:xfrm>
          <a:off x="781396" y="531206"/>
          <a:ext cx="7689274" cy="416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0457">
                  <a:extLst>
                    <a:ext uri="{9D8B030D-6E8A-4147-A177-3AD203B41FA5}">
                      <a16:colId xmlns:a16="http://schemas.microsoft.com/office/drawing/2014/main" xmlns="" val="3733386869"/>
                    </a:ext>
                  </a:extLst>
                </a:gridCol>
                <a:gridCol w="4198817">
                  <a:extLst>
                    <a:ext uri="{9D8B030D-6E8A-4147-A177-3AD203B41FA5}">
                      <a16:colId xmlns:a16="http://schemas.microsoft.com/office/drawing/2014/main" xmlns="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7.04.2014  №276 </a:t>
                      </a:r>
                      <a:endParaRPr kumimoji="0" lang="ru-RU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24.03.2023 № 196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7950" marR="143510" indent="1270" algn="just" fontAlgn="t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П.30. </a:t>
                      </a:r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Заявления о проведении аттестации  подаются в целях установления высшей  квалификационной категории по должности, по  которой будет аттестация проводиться впервые ,  подаются педагогическими работниками не ранее  чем через два года после установления первой  квалификационной категории</a:t>
                      </a:r>
                      <a:endParaRPr lang="ru-RU" sz="8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4865" marR="44865" marT="44865" marB="44865"/>
                </a:tc>
                <a:tc>
                  <a:txBody>
                    <a:bodyPr/>
                    <a:lstStyle/>
                    <a:p>
                      <a:pPr marL="110490" marR="77470" indent="0" algn="just" fontAlgn="t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П.30. </a:t>
                      </a:r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Заявления в аттестационную комиссию о проведении аттестации в целях установления высшей квалификационной категории подаются педагогическими работниками, 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имеющими (имевшими) по одной из должностей первую или высшую квалификационную категорию.</a:t>
                      </a:r>
                    </a:p>
                    <a:p>
                      <a:pPr marL="110490" marR="77470" indent="0" algn="just" fontAlgn="t"/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110490" marR="77470" indent="0" algn="just" fontAlgn="t"/>
                      <a:r>
                        <a:rPr lang="ru-RU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Искл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«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 ранее  чем через два года после установления первой квалификационной категории»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44865" marR="44865" marT="44865" marB="44865"/>
                </a:tc>
                <a:extLst>
                  <a:ext uri="{0D108BD9-81ED-4DB2-BD59-A6C34878D82A}">
                    <a16:rowId xmlns:a16="http://schemas.microsoft.com/office/drawing/2014/main" xmlns="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35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15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5" y="1125200"/>
            <a:ext cx="7128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just">
              <a:buFont typeface="Wingdings 2" pitchFamily="18" charset="2"/>
              <a:buNone/>
            </a:pPr>
            <a:r>
              <a:rPr lang="ru-RU" sz="1800" b="1" dirty="0">
                <a:solidFill>
                  <a:srgbClr val="0033CC"/>
                </a:solidFill>
              </a:rPr>
              <a:t>Допускается представление документа, подтверждающего инновационную деятельность претендента на высшую категорию (рецензия, отзыв на инновационную разработку, титульный лист публикации в республиканском или федеральном научно-методическом издании, или документ, удостоверяющий участие аттестуемого работника в республиканском или федеральном методическом конкурсе, проведенном в течение последних </a:t>
            </a:r>
            <a:r>
              <a:rPr lang="ru-RU" sz="1800" b="1" dirty="0" smtClean="0">
                <a:solidFill>
                  <a:srgbClr val="0033CC"/>
                </a:solidFill>
              </a:rPr>
              <a:t>5 </a:t>
            </a:r>
            <a:r>
              <a:rPr lang="ru-RU" sz="1800" b="1" dirty="0">
                <a:solidFill>
                  <a:srgbClr val="0033CC"/>
                </a:solidFill>
              </a:rPr>
              <a:t>лет и др.) (не более одного подтверждающего документа на 1 л.)</a:t>
            </a:r>
          </a:p>
        </p:txBody>
      </p:sp>
    </p:spTree>
    <p:extLst>
      <p:ext uri="{BB962C8B-B14F-4D97-AF65-F5344CB8AC3E}">
        <p14:creationId xmlns:p14="http://schemas.microsoft.com/office/powerpoint/2010/main" val="245802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аттестацию на 1 и высшую категории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75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(электронный, прикреплять в ворде не надо)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(отдельно по направлениям,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размещена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сайте и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нормативных документах в Системе) 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(по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направлениям, размещено в Системе,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заполняет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организация)</a:t>
            </a:r>
            <a:endParaRPr lang="ru-RU" sz="1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высшей категории</a:t>
            </a: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Рецензия или отзыв на  авторские разработки ( или  документ об участии в методическом конкурсе республиканского уровня)</a:t>
            </a: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претендентов 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категории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6501" y="1403312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Ходатайство работодателя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9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упрощенную аттестацию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560" y="1574223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Копия документа, подтверждающего упрощенность аттестации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(удостоверения к награде, Дипломы и т.д.)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9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19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75195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</a:rPr>
              <a:t>При аттестации</a:t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>
                <a:solidFill>
                  <a:srgbClr val="0033CC"/>
                </a:solidFill>
              </a:rPr>
              <a:t> тестирование не </a:t>
            </a:r>
            <a:r>
              <a:rPr lang="ru-RU" sz="2000" b="1" dirty="0" smtClean="0">
                <a:solidFill>
                  <a:srgbClr val="0033CC"/>
                </a:solidFill>
              </a:rPr>
              <a:t>проводится,</a:t>
            </a:r>
            <a:r>
              <a:rPr lang="ru-RU" sz="2000" b="1" dirty="0">
                <a:solidFill>
                  <a:srgbClr val="0033CC"/>
                </a:solidFill>
              </a:rPr>
              <a:t/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>результаты диагностики   </a:t>
            </a:r>
            <a:r>
              <a:rPr lang="ru-RU" sz="2000" b="1" dirty="0">
                <a:solidFill>
                  <a:srgbClr val="0033CC"/>
                </a:solidFill>
              </a:rPr>
              <a:t>педагогов в системе «Электронное образование</a:t>
            </a:r>
            <a:r>
              <a:rPr lang="ru-RU" sz="2000" b="1" dirty="0" smtClean="0">
                <a:solidFill>
                  <a:srgbClr val="0033CC"/>
                </a:solidFill>
              </a:rPr>
              <a:t>»  </a:t>
            </a:r>
            <a:r>
              <a:rPr lang="ru-RU" sz="2000" b="1" dirty="0">
                <a:solidFill>
                  <a:srgbClr val="0033CC"/>
                </a:solidFill>
              </a:rPr>
              <a:t>при прохождении курсов повышения квалификации </a:t>
            </a:r>
            <a:r>
              <a:rPr lang="ru-RU" sz="2000" b="1" dirty="0" smtClean="0">
                <a:solidFill>
                  <a:srgbClr val="0033CC"/>
                </a:solidFill>
              </a:rPr>
              <a:t> могут быть вписаны  </a:t>
            </a:r>
            <a:r>
              <a:rPr lang="ru-RU" sz="2000" b="1" dirty="0">
                <a:solidFill>
                  <a:srgbClr val="0033CC"/>
                </a:solidFill>
              </a:rPr>
              <a:t>в карту </a:t>
            </a:r>
            <a:r>
              <a:rPr lang="ru-RU" sz="2000" b="1" dirty="0" smtClean="0">
                <a:solidFill>
                  <a:srgbClr val="0033CC"/>
                </a:solidFill>
              </a:rPr>
              <a:t>результативности</a:t>
            </a:r>
            <a:endParaRPr lang="ru-RU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1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xmlns="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1451800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ПРИКАЗ № 196 ОТ «24» МАРТА 2023 г. МИНИСТЕРСТВА ПРОСВЕЩЕНИЯ РФ</a:t>
            </a:r>
          </a:p>
          <a:p>
            <a:pPr marR="2311" lvl="0" indent="14288" defTabSz="685800">
              <a:spcBef>
                <a:spcPts val="41"/>
              </a:spcBef>
            </a:pPr>
            <a:endParaRPr lang="ru-RU" sz="800" b="1" spc="-18" dirty="0" smtClean="0">
              <a:solidFill>
                <a:srgbClr val="EEECE1">
                  <a:lumMod val="25000"/>
                </a:srgbClr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зарегистрирован 2 июня 2023 года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Министерством юстиции РФ</a:t>
            </a:r>
            <a:endParaRPr lang="ru-RU" sz="1600" b="1" spc="-18" dirty="0">
              <a:solidFill>
                <a:srgbClr val="E81046"/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endParaRPr lang="ru-RU" b="1" spc="-18" dirty="0">
              <a:solidFill>
                <a:srgbClr val="EEECE1">
                  <a:lumMod val="25000"/>
                </a:srgbClr>
              </a:solidFill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640" name="Прямоугольник 639"/>
          <p:cNvSpPr/>
          <p:nvPr/>
        </p:nvSpPr>
        <p:spPr>
          <a:xfrm>
            <a:off x="858721" y="147509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33"/>
          <p:cNvPicPr/>
          <p:nvPr/>
        </p:nvPicPr>
        <p:blipFill rotWithShape="1">
          <a:blip r:embed="rId4"/>
          <a:srcRect l="1524" t="914" r="1437"/>
          <a:stretch/>
        </p:blipFill>
        <p:spPr>
          <a:xfrm>
            <a:off x="860333" y="1648046"/>
            <a:ext cx="3424589" cy="323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34"/>
          <p:cNvSpPr/>
          <p:nvPr/>
        </p:nvSpPr>
        <p:spPr>
          <a:xfrm>
            <a:off x="4962926" y="1475057"/>
            <a:ext cx="3344872" cy="34321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Вступил </a:t>
            </a:r>
            <a:r>
              <a:rPr lang="ru-RU" sz="2100" dirty="0">
                <a:ea typeface="Times New Roman" panose="02020603050405020304" pitchFamily="18" charset="0"/>
              </a:rPr>
              <a:t>в силу </a:t>
            </a:r>
            <a:endParaRPr lang="ru-RU" sz="2100" dirty="0" smtClean="0"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с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1 сентября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2023 года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и действует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до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31 августа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2029 года</a:t>
            </a:r>
            <a:endParaRPr lang="ru-RU" sz="2100" b="1" dirty="0">
              <a:solidFill>
                <a:srgbClr val="E81046"/>
              </a:solidFill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 </a:t>
            </a:r>
            <a:endParaRPr lang="ru-RU" sz="825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3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2408A"/>
                </a:solidFill>
                <a:latin typeface="ArialMT"/>
              </a:rPr>
              <a:t>  </a:t>
            </a:r>
            <a:r>
              <a:rPr lang="ru-RU" sz="3200" dirty="0">
                <a:solidFill>
                  <a:srgbClr val="32408A"/>
                </a:solidFill>
              </a:rPr>
              <a:t>п.31 Нового порядка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  Предусматривает устанавливать первую и (или)  высшую квалификационную категорию на основе сведений, подтверждающих наличие у педагогического работника: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 государственных наград, почетных званий, ведомственных знаков отличия и иных наград, полученных за достижения в педагогической деятельности,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побед в конкурсах профессионального мастерства, то есть без осуществления всестороннего анализа их профессиональной деятельности.</a:t>
            </a:r>
          </a:p>
          <a:p>
            <a:pPr marL="0" indent="0" algn="just">
              <a:buNone/>
            </a:pPr>
            <a:endParaRPr lang="ru-RU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При аттестации педагогических работников, участвующих в </a:t>
            </a:r>
            <a:r>
              <a:rPr lang="ru-RU" dirty="0">
                <a:solidFill>
                  <a:srgbClr val="FF0000"/>
                </a:solidFill>
                <a:latin typeface="ArialMT"/>
              </a:rPr>
              <a:t>реализации программ спортивной подготовки</a:t>
            </a:r>
            <a:r>
              <a:rPr lang="ru-RU" dirty="0">
                <a:solidFill>
                  <a:srgbClr val="32408A"/>
                </a:solidFill>
                <a:latin typeface="ArialMT"/>
              </a:rPr>
              <a:t>, учитываются ………. награды и результаты конкурсов профессионального мастерства.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FAEA3AB-968D-A8B6-9860-FB6084BD1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7606"/>
            <a:ext cx="1318855" cy="8572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2E02616-751D-E919-F555-51927ABCE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xmlns="" id="{ADCE559F-55A1-F0EC-14B2-04B88D1871E2}"/>
              </a:ext>
            </a:extLst>
          </p:cNvPr>
          <p:cNvSpPr/>
          <p:nvPr/>
        </p:nvSpPr>
        <p:spPr>
          <a:xfrm>
            <a:off x="722886" y="1220271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CBC364D-0C86-E43C-9614-E949187B7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05" y="3576662"/>
            <a:ext cx="365792" cy="2743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D45A704-04E8-F5D8-16EB-1344F5321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75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Новый Порядок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23093519-DE33-A58B-3F44-675E3A6A8E5B}"/>
              </a:ext>
            </a:extLst>
          </p:cNvPr>
          <p:cNvSpPr/>
          <p:nvPr/>
        </p:nvSpPr>
        <p:spPr>
          <a:xfrm>
            <a:off x="782589" y="1883386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62B69E3-8B8A-5B6C-ACB4-9EE09625C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F08EDF-0F81-5D15-4C73-BA506B4AD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F340581-FEAD-593D-7BAB-57C08EBDF684}"/>
              </a:ext>
            </a:extLst>
          </p:cNvPr>
          <p:cNvSpPr txBox="1"/>
          <p:nvPr/>
        </p:nvSpPr>
        <p:spPr>
          <a:xfrm>
            <a:off x="1297512" y="1768195"/>
            <a:ext cx="72349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345440" lvl="0" indent="5080" algn="just" defTabSz="91435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П.42. 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На основании распорядительных актов  работодатели вносят соответствующие записи в  трудовые книжки педагогических работников и  (или) сведения об их трудовой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611719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7661" y="0"/>
            <a:ext cx="5270015" cy="1553562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32408A"/>
                </a:solidFill>
                <a:latin typeface="Arial-BoldMT"/>
              </a:rPr>
              <a:t/>
            </a: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r>
              <a:rPr lang="ru-RU" sz="2000" dirty="0">
                <a:solidFill>
                  <a:srgbClr val="32408A"/>
                </a:solidFill>
                <a:latin typeface="Arial-BoldMT"/>
              </a:rPr>
              <a:t/>
            </a: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r>
              <a:rPr lang="ru-RU" sz="2000" dirty="0">
                <a:solidFill>
                  <a:srgbClr val="32408A"/>
                </a:solidFill>
                <a:latin typeface="Arial-BoldMT"/>
              </a:rPr>
              <a:t/>
            </a: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r>
              <a:rPr lang="ru-RU" sz="2000" dirty="0">
                <a:solidFill>
                  <a:srgbClr val="32408A"/>
                </a:solidFill>
              </a:rPr>
              <a:t>Раздел IV Аттестация педагогических работников в целях установления квалификационной категории  «педагог –</a:t>
            </a:r>
            <a:br>
              <a:rPr lang="ru-RU" sz="2000" dirty="0">
                <a:solidFill>
                  <a:srgbClr val="32408A"/>
                </a:solidFill>
              </a:rPr>
            </a:br>
            <a:r>
              <a:rPr lang="ru-RU" sz="2000" dirty="0">
                <a:solidFill>
                  <a:srgbClr val="32408A"/>
                </a:solidFill>
              </a:rPr>
              <a:t>методист» или «педагог – наставник»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886" y="1919542"/>
            <a:ext cx="7963914" cy="267508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ru-RU" sz="3600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rgbClr val="32408A"/>
                </a:solidFill>
                <a:latin typeface="ArialMT"/>
              </a:rPr>
              <a:t>П.45.…..п</a:t>
            </a:r>
            <a:r>
              <a:rPr lang="ru-RU" sz="3600" dirty="0">
                <a:solidFill>
                  <a:srgbClr val="32408A"/>
                </a:solidFill>
              </a:rPr>
              <a:t>роводится по желанию педагогических работников. ……допускаются педагогические работники, имеющие высшую квалификационную категорию.</a:t>
            </a:r>
          </a:p>
          <a:p>
            <a:pPr marL="0" indent="0" algn="just">
              <a:buNone/>
            </a:pPr>
            <a:endParaRPr lang="ru-RU" sz="3600" dirty="0">
              <a:solidFill>
                <a:srgbClr val="32408A"/>
              </a:solidFill>
            </a:endParaRPr>
          </a:p>
          <a:p>
            <a:pPr marL="0" indent="0" algn="just">
              <a:buNone/>
            </a:pPr>
            <a:r>
              <a:rPr lang="ru-RU" sz="3600" b="1" dirty="0">
                <a:solidFill>
                  <a:srgbClr val="32408A"/>
                </a:solidFill>
              </a:rPr>
              <a:t>Срок действия квалификационных категорий «педагог-методист» и «педагог-наставник» не предусматривается.</a:t>
            </a:r>
          </a:p>
          <a:p>
            <a:endParaRPr lang="ru-RU" dirty="0">
              <a:solidFill>
                <a:srgbClr val="32408A"/>
              </a:solidFill>
              <a:latin typeface="ArialM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6A7EDD-19CA-53D8-037D-67CDF0BE5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FF821C9-74CE-8EA9-4A9E-4C015FFF2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518" y="263877"/>
            <a:ext cx="1347333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87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Дополнительная оплата при выполнении дополнительной работы, связанной с методической и наставнической деятельностью, осуществляется в виде выплат компенсационного характера, которые, включая их размеры, могут регулироваться локальными нормативными актами организаций в зависимости от объема этой дополнительной работы, степени значимости и т.п.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0EB903-50E6-61D8-D926-8AC77405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845810" cy="11997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2E192D-B243-F435-28F4-6DEFCDCBE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10334"/>
            <a:ext cx="1880837" cy="97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23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87883" y="735547"/>
            <a:ext cx="5829886" cy="53687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ВЕДОМСТВЕННЫЕ НАГРАДЫ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МИНИСТЕРСТВА ОБРАЗОВАНИЯ И НАУКИ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РЕСПУБЛИКИ ТАТАРСТАН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76861" y="1437625"/>
            <a:ext cx="592931" cy="2571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37">
              <a:defRPr/>
            </a:pPr>
            <a:endParaRPr lang="ru-RU" sz="1013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Номер слайда 2"/>
          <p:cNvSpPr txBox="1">
            <a:spLocks/>
          </p:cNvSpPr>
          <p:nvPr/>
        </p:nvSpPr>
        <p:spPr>
          <a:xfrm>
            <a:off x="6379338" y="4316312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1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784" y="472093"/>
            <a:ext cx="1209517" cy="5269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5868132" y="436884"/>
            <a:ext cx="1022412" cy="601826"/>
          </a:xfrm>
          <a:prstGeom prst="rect">
            <a:avLst/>
          </a:prstGeom>
        </p:spPr>
      </p:pic>
      <p:pic>
        <p:nvPicPr>
          <p:cNvPr id="26" name="Picture 4" descr="почетный настав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635" y="1545636"/>
            <a:ext cx="519839" cy="8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54557" y="1631407"/>
            <a:ext cx="2401511" cy="70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Знак отличия </a:t>
            </a:r>
          </a:p>
          <a:p>
            <a:pPr algn="just" fontAlgn="t"/>
            <a:r>
              <a:rPr lang="ru-RU" sz="1500" dirty="0"/>
              <a:t>«Почетный наставник» </a:t>
            </a:r>
          </a:p>
          <a:p>
            <a:pPr algn="just" fontAlgn="t"/>
            <a:r>
              <a:rPr lang="ru-RU" sz="1013" b="1" dirty="0">
                <a:solidFill>
                  <a:srgbClr val="E81046"/>
                </a:solidFill>
              </a:rPr>
              <a:t>2018 год</a:t>
            </a:r>
            <a:endParaRPr lang="ru-RU" sz="1013" dirty="0"/>
          </a:p>
        </p:txBody>
      </p:sp>
      <p:pic>
        <p:nvPicPr>
          <p:cNvPr id="27" name="Picture 5" descr="почетная грамота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41" y="2485921"/>
            <a:ext cx="1047677" cy="88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54557" y="2593934"/>
            <a:ext cx="4395785" cy="70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Почетная грамота Министерства образования </a:t>
            </a:r>
          </a:p>
          <a:p>
            <a:pPr algn="just" fontAlgn="t"/>
            <a:r>
              <a:rPr lang="ru-RU" sz="1500" dirty="0"/>
              <a:t>и науки Республики Татарстан </a:t>
            </a:r>
          </a:p>
          <a:p>
            <a:pPr algn="just" fontAlgn="t"/>
            <a:r>
              <a:rPr lang="ru-RU" sz="1013" b="1" dirty="0">
                <a:solidFill>
                  <a:srgbClr val="E81046"/>
                </a:solidFill>
              </a:rPr>
              <a:t>2004 год</a:t>
            </a:r>
            <a:endParaRPr lang="ru-RU" sz="101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4558" y="3521617"/>
            <a:ext cx="4046614" cy="70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Нагрудный знак </a:t>
            </a:r>
          </a:p>
          <a:p>
            <a:pPr algn="just" fontAlgn="t"/>
            <a:r>
              <a:rPr lang="ru-RU" sz="1500" dirty="0"/>
              <a:t>«За заслуги в образовании»</a:t>
            </a:r>
          </a:p>
          <a:p>
            <a:pPr algn="just" fontAlgn="t"/>
            <a:r>
              <a:rPr lang="ru-RU" sz="1013" b="1" dirty="0">
                <a:solidFill>
                  <a:srgbClr val="E81046"/>
                </a:solidFill>
              </a:rPr>
              <a:t>1999 год</a:t>
            </a:r>
            <a:endParaRPr lang="ru-RU" sz="1013" dirty="0"/>
          </a:p>
        </p:txBody>
      </p:sp>
      <p:pic>
        <p:nvPicPr>
          <p:cNvPr id="33" name="Picture 7" descr="за заслуг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39" y="3423248"/>
            <a:ext cx="502034" cy="89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663573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87883" y="735547"/>
            <a:ext cx="5829886" cy="60029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ВЕДОМСТВЕННЫЕ НАГРАДЫ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МИНИСТЕРСТВА ОБРАЗОВАНИЯ И НАУКИ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РЕСПУБЛИКИ ТАТАРСТАН, </a:t>
            </a:r>
            <a:r>
              <a:rPr lang="ru-RU" sz="1425" b="1" dirty="0">
                <a:solidFill>
                  <a:srgbClr val="E81046"/>
                </a:solidFill>
                <a:cs typeface="Times New Roman" panose="02020603050405020304" pitchFamily="18" charset="0"/>
              </a:rPr>
              <a:t>2023 год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76861" y="1437625"/>
            <a:ext cx="592931" cy="2571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37">
              <a:defRPr/>
            </a:pPr>
            <a:endParaRPr lang="ru-RU" sz="1013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Номер слайда 2"/>
          <p:cNvSpPr txBox="1">
            <a:spLocks/>
          </p:cNvSpPr>
          <p:nvPr/>
        </p:nvSpPr>
        <p:spPr>
          <a:xfrm>
            <a:off x="6379338" y="4316312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2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594" y="417041"/>
            <a:ext cx="1209517" cy="5269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5868132" y="367022"/>
            <a:ext cx="1022412" cy="6018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97815" y="1624725"/>
            <a:ext cx="434177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Знак отличия </a:t>
            </a:r>
          </a:p>
          <a:p>
            <a:pPr algn="just" fontAlgn="t"/>
            <a:r>
              <a:rPr lang="ru-RU" sz="1500" dirty="0"/>
              <a:t>«Отличник сферы образования </a:t>
            </a:r>
          </a:p>
          <a:p>
            <a:pPr algn="just" fontAlgn="t"/>
            <a:r>
              <a:rPr lang="ru-RU" sz="1500" dirty="0"/>
              <a:t>и науки Республики Татарстан»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97815" y="2587252"/>
            <a:ext cx="439578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Нагрудный знак </a:t>
            </a:r>
          </a:p>
          <a:p>
            <a:pPr algn="just" fontAlgn="t"/>
            <a:r>
              <a:rPr lang="ru-RU" sz="1500" dirty="0"/>
              <a:t>«За сохранение и развитие языков, </a:t>
            </a:r>
          </a:p>
          <a:p>
            <a:pPr algn="just" fontAlgn="t"/>
            <a:r>
              <a:rPr lang="ru-RU" sz="1500" dirty="0"/>
              <a:t>культур, традиций»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97815" y="3568505"/>
            <a:ext cx="40466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Нагрудный знак </a:t>
            </a:r>
          </a:p>
          <a:p>
            <a:pPr algn="just" fontAlgn="t"/>
            <a:r>
              <a:rPr lang="ru-RU" sz="1500" dirty="0"/>
              <a:t>«Яшь мөгаллим»</a:t>
            </a:r>
          </a:p>
        </p:txBody>
      </p:sp>
      <p:pic>
        <p:nvPicPr>
          <p:cNvPr id="13" name="Picture 1" descr="отлич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9655" y="1545637"/>
            <a:ext cx="507353" cy="8936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за сохран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888" y="2479042"/>
            <a:ext cx="532884" cy="89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66" y="3685309"/>
            <a:ext cx="678935" cy="11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02337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436" y="323850"/>
            <a:ext cx="39019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/>
              <a:t>Приложение 4</a:t>
            </a:r>
          </a:p>
          <a:p>
            <a:r>
              <a:rPr lang="ru-RU" sz="800" dirty="0"/>
              <a:t>Перечень государственных наград, почетных званий, ведомственных знаков отличия и иных наград согласно п.31 Порядка проведения аттестации педагогических работников организаций, осуществляющих образовательную деятельность  (приказ </a:t>
            </a:r>
            <a:r>
              <a:rPr lang="ru-RU" sz="800" dirty="0" err="1"/>
              <a:t>Минпросвещения</a:t>
            </a:r>
            <a:r>
              <a:rPr lang="ru-RU" sz="800" dirty="0"/>
              <a:t> России от 24.03.2023 №196) </a:t>
            </a:r>
          </a:p>
          <a:p>
            <a:r>
              <a:rPr lang="ru-RU" sz="800" dirty="0"/>
              <a:t>Ведомственные награды </a:t>
            </a:r>
            <a:r>
              <a:rPr lang="ru-RU" sz="800" dirty="0" err="1"/>
              <a:t>Минпросвещения</a:t>
            </a:r>
            <a:r>
              <a:rPr lang="ru-RU" sz="800" dirty="0"/>
              <a:t> России (действие бессрочное)</a:t>
            </a:r>
          </a:p>
          <a:p>
            <a:r>
              <a:rPr lang="ru-RU" sz="800" dirty="0"/>
              <a:t>1.	Медаль </a:t>
            </a:r>
            <a:r>
              <a:rPr lang="ru-RU" sz="800" dirty="0" err="1"/>
              <a:t>К.Д.Ушинского</a:t>
            </a:r>
            <a:endParaRPr lang="ru-RU" sz="800" dirty="0"/>
          </a:p>
          <a:p>
            <a:r>
              <a:rPr lang="ru-RU" sz="800" dirty="0"/>
              <a:t>2.	Медаль </a:t>
            </a:r>
            <a:r>
              <a:rPr lang="ru-RU" sz="800" dirty="0" err="1"/>
              <a:t>Л.С.Выготского</a:t>
            </a:r>
            <a:endParaRPr lang="ru-RU" sz="800" dirty="0"/>
          </a:p>
          <a:p>
            <a:r>
              <a:rPr lang="ru-RU" sz="800" dirty="0"/>
              <a:t>3.	Почетное звание «Почетный работник науки и высоких технологий РФ»</a:t>
            </a:r>
          </a:p>
          <a:p>
            <a:r>
              <a:rPr lang="ru-RU" sz="800" dirty="0"/>
              <a:t>4.	Почетное звание «Почетный работник сферы образования РФ»</a:t>
            </a:r>
          </a:p>
          <a:p>
            <a:r>
              <a:rPr lang="ru-RU" sz="800" dirty="0"/>
              <a:t>5.	Почетное звание «Почетный работник сферы воспитания детей и молодежи РФ»</a:t>
            </a:r>
          </a:p>
          <a:p>
            <a:r>
              <a:rPr lang="ru-RU" sz="800" dirty="0"/>
              <a:t>6.	Нагрудный знак «Почетный работник общего образования РФ»</a:t>
            </a:r>
          </a:p>
          <a:p>
            <a:r>
              <a:rPr lang="ru-RU" sz="800" dirty="0"/>
              <a:t>7.	Нагрудный знак «Почетный работник начального профессионального образования РФ</a:t>
            </a:r>
          </a:p>
          <a:p>
            <a:r>
              <a:rPr lang="ru-RU" sz="800" dirty="0"/>
              <a:t>8.	Нагрудный знак «Почетный работник среднего профессионального образования РФ»</a:t>
            </a:r>
          </a:p>
          <a:p>
            <a:r>
              <a:rPr lang="ru-RU" sz="800" dirty="0"/>
              <a:t>9.	Нагрудный знак «Почетный работник высшего профессионального образования РФ»</a:t>
            </a:r>
          </a:p>
          <a:p>
            <a:r>
              <a:rPr lang="ru-RU" sz="800" dirty="0"/>
              <a:t>10.	Нагрудный знак «За милосердие и благотворительность»</a:t>
            </a:r>
          </a:p>
          <a:p>
            <a:r>
              <a:rPr lang="ru-RU" sz="800" dirty="0"/>
              <a:t>11.	Нагрудный знак «Почетный работник сферы молодежной политики РФ»</a:t>
            </a:r>
          </a:p>
          <a:p>
            <a:r>
              <a:rPr lang="ru-RU" sz="800" dirty="0"/>
              <a:t>12.	Нагрудный знак «Почетный работник воспитания и просвещения РФ»</a:t>
            </a:r>
          </a:p>
          <a:p>
            <a:r>
              <a:rPr lang="ru-RU" sz="800" dirty="0"/>
              <a:t>13.	Нагрудный знак «Почетный наставник»</a:t>
            </a:r>
          </a:p>
          <a:p>
            <a:r>
              <a:rPr lang="ru-RU" sz="800" dirty="0"/>
              <a:t>14.	Нагрудный знак «Молодость и Профессионализм»</a:t>
            </a:r>
          </a:p>
          <a:p>
            <a:r>
              <a:rPr lang="ru-RU" sz="800" dirty="0"/>
              <a:t>15.	Нагрудный знак «Отличник физической культуры и спорта»</a:t>
            </a:r>
          </a:p>
          <a:p>
            <a:r>
              <a:rPr lang="ru-RU" sz="800" dirty="0"/>
              <a:t>16.	Знак отличия «Отличник просвещения»</a:t>
            </a:r>
          </a:p>
          <a:p>
            <a:r>
              <a:rPr lang="ru-RU" sz="800" dirty="0"/>
              <a:t>17.	Знак отличия </a:t>
            </a:r>
            <a:r>
              <a:rPr lang="ru-RU" sz="800" dirty="0" err="1"/>
              <a:t>Минспорта</a:t>
            </a:r>
            <a:r>
              <a:rPr lang="ru-RU" sz="800" dirty="0"/>
              <a:t> РФ «Почетный наставник»</a:t>
            </a:r>
          </a:p>
          <a:p>
            <a:r>
              <a:rPr lang="ru-RU" sz="800" dirty="0"/>
              <a:t>18.	Знак «За верность профессии»</a:t>
            </a:r>
          </a:p>
          <a:p>
            <a:r>
              <a:rPr lang="ru-RU" sz="800" dirty="0"/>
              <a:t>19.	Знак «За развитие научно-исследовательской работы студентов»</a:t>
            </a:r>
          </a:p>
          <a:p>
            <a:r>
              <a:rPr lang="ru-RU" sz="800" dirty="0"/>
              <a:t>20.	Почетный знак «За заслуги в развитии </a:t>
            </a:r>
            <a:r>
              <a:rPr lang="ru-RU" sz="800" dirty="0" smtClean="0"/>
              <a:t>физ. </a:t>
            </a:r>
            <a:r>
              <a:rPr lang="ru-RU" sz="800" dirty="0"/>
              <a:t>культуры и спорта»</a:t>
            </a:r>
          </a:p>
          <a:p>
            <a:r>
              <a:rPr lang="ru-RU" sz="800" dirty="0"/>
              <a:t>21.	Почетная грамота Министерства образования и науки РФ</a:t>
            </a:r>
          </a:p>
          <a:p>
            <a:r>
              <a:rPr lang="ru-RU" sz="800" dirty="0"/>
              <a:t>22.	Почетная грамота Министерства просвещения РФ</a:t>
            </a:r>
          </a:p>
          <a:p>
            <a:r>
              <a:rPr lang="ru-RU" sz="800" dirty="0"/>
              <a:t>23.	Почетная грамота </a:t>
            </a:r>
            <a:r>
              <a:rPr lang="ru-RU" sz="800" dirty="0" err="1"/>
              <a:t>Минспорта</a:t>
            </a:r>
            <a:r>
              <a:rPr lang="ru-RU" sz="800" dirty="0"/>
              <a:t> РФ</a:t>
            </a:r>
          </a:p>
          <a:p>
            <a:r>
              <a:rPr lang="ru-RU" sz="800" dirty="0"/>
              <a:t>24.	Благодарность Министерства просвещения РФ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2524" y="446960"/>
            <a:ext cx="39623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/>
              <a:t>Ведомственные награды Министерства образования и науки РТ (действие бессрочное)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1.	Знак отличия «Отличник сферы образования и науки РТ»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2.	Нагрудный знак «За заслуги в образовании»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3.	Нагрудный знак «За сохранение и развитие языков, культур, традиций»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4.	Знак отличия «Почетный наставник»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5.	Нагрудный знак «</a:t>
            </a:r>
            <a:r>
              <a:rPr lang="ru-RU" sz="800" dirty="0" err="1"/>
              <a:t>Яшь</a:t>
            </a:r>
            <a:r>
              <a:rPr lang="ru-RU" sz="800" dirty="0"/>
              <a:t> </a:t>
            </a:r>
            <a:r>
              <a:rPr lang="ru-RU" sz="800" dirty="0" err="1"/>
              <a:t>могаллим</a:t>
            </a:r>
            <a:r>
              <a:rPr lang="ru-RU" sz="800" dirty="0"/>
              <a:t>»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6.	Почетная грамота Министерства образования и науки РТ 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7.	Почетная грамота </a:t>
            </a:r>
            <a:r>
              <a:rPr lang="ru-RU" sz="800" dirty="0" err="1"/>
              <a:t>Минспорта</a:t>
            </a:r>
            <a:r>
              <a:rPr lang="ru-RU" sz="800" dirty="0"/>
              <a:t> РТ 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Перечень профессиональных конкурсов (за последние 5 лет, победители и призеры РТ, победители муниципального этапа конкурса) 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1.	«Учитель года» 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2.	«Воспитатель года»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3.	Конкурс на присуждение премии лучшим учителям РТ за достижения в педагогической деятельности (победители)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4.	Всероссийский конкурс «</a:t>
            </a:r>
            <a:r>
              <a:rPr lang="ru-RU" sz="800" dirty="0" err="1"/>
              <a:t>Педдебют</a:t>
            </a:r>
            <a:r>
              <a:rPr lang="ru-RU" sz="800" dirty="0"/>
              <a:t>»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5.	Всероссийский конкурс «Учитель-дефектолог»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6.	Всероссийский конкурс «Мой первый учитель» (победители и призеры)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7.	Всероссийский конкурс мастер - класса «</a:t>
            </a:r>
            <a:r>
              <a:rPr lang="ru-RU" sz="800" dirty="0" err="1"/>
              <a:t>Туган</a:t>
            </a:r>
            <a:r>
              <a:rPr lang="ru-RU" sz="800" dirty="0"/>
              <a:t> тел» (победители и призеры)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8.	Всероссийский конкурс «Лучший учитель татарского языка и литературы»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9.	Всероссийский конкурс «Лучший учитель родного языка и литературы»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10.	Всероссийский конкурс «Всероссийский мастер-класс учителей родных, включая русского, языков»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11.	Всероссийский конкурс «Арктур» для ПДО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12.	Всероссийский конкурс «Сердце отдаю детям»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13.	Всероссийский конкурс «Воспитать человека» (победители и призеры РТ и РФ)</a:t>
            </a:r>
          </a:p>
          <a:p>
            <a:pPr>
              <a:tabLst>
                <a:tab pos="180975" algn="l"/>
              </a:tabLst>
            </a:pPr>
            <a:r>
              <a:rPr lang="ru-RU" sz="800" dirty="0"/>
              <a:t>14.	Всероссийский конкурс «Педагог-психолог» (победители и призеры РТ и РФ</a:t>
            </a:r>
            <a:r>
              <a:rPr lang="ru-RU" sz="800" dirty="0" smtClean="0"/>
              <a:t>)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123401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364" y="684660"/>
            <a:ext cx="5278149" cy="6004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100" dirty="0">
                <a:solidFill>
                  <a:srgbClr val="002060"/>
                </a:solidFill>
                <a:latin typeface="Times New Roman" panose="02020603050405020304" pitchFamily="18" charset="0"/>
              </a:rPr>
              <a:t>Деятельность/Государственные услуги/</a:t>
            </a:r>
            <a:endParaRPr lang="ru-RU" sz="2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2148441" y="157750"/>
            <a:ext cx="901640" cy="611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1"/>
            <a:ext cx="1209517" cy="526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" y="1448734"/>
            <a:ext cx="7876309" cy="350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4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3400" y="1688621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5B56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Благодарю за внимание!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5B56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5B56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Игътибарыгыз өчен рәхмәт!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161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32A21A42-C324-4C2B-89C8-6D5307B869B0}"/>
              </a:ext>
            </a:extLst>
          </p:cNvPr>
          <p:cNvSpPr txBox="1"/>
          <p:nvPr/>
        </p:nvSpPr>
        <p:spPr>
          <a:xfrm>
            <a:off x="839066" y="208526"/>
            <a:ext cx="5633069" cy="282249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ОСНОВНЫЕ НОВЕЛЛЫ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Cera Pro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721" y="635110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sz="half" idx="1"/>
          </p:nvPr>
        </p:nvSpPr>
        <p:spPr>
          <a:xfrm>
            <a:off x="785905" y="867106"/>
            <a:ext cx="8134812" cy="3960073"/>
          </a:xfrm>
        </p:spPr>
        <p:txBody>
          <a:bodyPr>
            <a:normAutofit fontScale="92500" lnSpcReduction="20000"/>
          </a:bodyPr>
          <a:lstStyle/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квалификационные </a:t>
            </a:r>
            <a:r>
              <a:rPr lang="ru-RU" sz="1800" dirty="0"/>
              <a:t>категории, устанавливаемые с 1 сентября 2023 года, будут действовать </a:t>
            </a:r>
            <a:r>
              <a:rPr lang="ru-RU" sz="1800" b="1" dirty="0" smtClean="0">
                <a:solidFill>
                  <a:srgbClr val="E81046"/>
                </a:solidFill>
              </a:rPr>
              <a:t>бессрочно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/>
              <a:t>к</a:t>
            </a:r>
            <a:r>
              <a:rPr lang="ru-RU" sz="1800" dirty="0" smtClean="0"/>
              <a:t>валификационные </a:t>
            </a:r>
            <a:r>
              <a:rPr lang="ru-RU" sz="1800" dirty="0"/>
              <a:t>категории, установленные до вступления в силу приказа, </a:t>
            </a:r>
            <a:r>
              <a:rPr lang="ru-RU" sz="1800" b="1" dirty="0">
                <a:solidFill>
                  <a:srgbClr val="E81046"/>
                </a:solidFill>
              </a:rPr>
              <a:t>сохраняются</a:t>
            </a:r>
            <a:r>
              <a:rPr lang="ru-RU" sz="1800" dirty="0"/>
              <a:t> в течение срока, на который они были установлены. При наличии первой квалификационной категории срок подачи заявления на высшую квалификационную категорию теперь </a:t>
            </a:r>
            <a:r>
              <a:rPr lang="ru-RU" sz="1800" b="1" dirty="0">
                <a:solidFill>
                  <a:srgbClr val="E81046"/>
                </a:solidFill>
              </a:rPr>
              <a:t>не </a:t>
            </a:r>
            <a:r>
              <a:rPr lang="ru-RU" sz="1800" b="1" dirty="0" smtClean="0">
                <a:solidFill>
                  <a:srgbClr val="E81046"/>
                </a:solidFill>
              </a:rPr>
              <a:t>ограничен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введены </a:t>
            </a:r>
            <a:r>
              <a:rPr lang="ru-RU" sz="1800" b="1" dirty="0" smtClean="0">
                <a:solidFill>
                  <a:srgbClr val="E81046"/>
                </a:solidFill>
              </a:rPr>
              <a:t>новые квалификационные категории</a:t>
            </a:r>
            <a:r>
              <a:rPr lang="ru-RU" sz="1800" dirty="0" smtClean="0"/>
              <a:t>: «педагог-методист» и «педагог-наставник»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b="1" dirty="0">
                <a:solidFill>
                  <a:srgbClr val="E81046"/>
                </a:solidFill>
              </a:rPr>
              <a:t>убран двухлетний срок </a:t>
            </a:r>
            <a:r>
              <a:rPr lang="ru-RU" sz="1800" dirty="0"/>
              <a:t>для получения высшей квалификационной категории после получения первой категории</a:t>
            </a:r>
          </a:p>
          <a:p>
            <a:pPr marL="180975" indent="-180975" algn="just">
              <a:lnSpc>
                <a:spcPct val="120000"/>
              </a:lnSpc>
            </a:pPr>
            <a:endParaRPr lang="ru-RU" sz="1600" dirty="0"/>
          </a:p>
          <a:p>
            <a:pPr algn="just">
              <a:lnSpc>
                <a:spcPct val="120000"/>
              </a:lnSpc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0857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A9CE1F4E-258B-02B6-9EFE-ACCFAB22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86" y="578055"/>
            <a:ext cx="7995424" cy="77882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Порядок  проведения аттестации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педагогических работников организаций,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осуществляющих образовательную деятельность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(утв. приказом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России от 24.03.2023 № 196 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D2D0917F-CC8F-7D5F-850E-95CBE2A6F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59" y="1200151"/>
            <a:ext cx="8279679" cy="339447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ru-RU" sz="3100" dirty="0"/>
          </a:p>
          <a:p>
            <a:pPr marL="0" indent="0" algn="just">
              <a:buNone/>
            </a:pP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1. Общие положения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2. Аттестация педагогических работников в целях подтверждения соответствия занимаемой должности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 Раздел 3. Аттестация педагогических работников в целях установления первой и высшей квалификационной категории</a:t>
            </a:r>
          </a:p>
          <a:p>
            <a:pPr marL="0" indent="0" algn="just">
              <a:buNone/>
            </a:pP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4. Аттестация педагогических работников в целях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установления квалификационной категории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«педагог – методист» или «педагог – наставник»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D0318B3B-099D-F471-8EE8-9BAF05915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84460C-9EC4-9277-2F2B-F018D8B16370}"/>
              </a:ext>
            </a:extLst>
          </p:cNvPr>
          <p:cNvSpPr txBox="1"/>
          <p:nvPr/>
        </p:nvSpPr>
        <p:spPr>
          <a:xfrm>
            <a:off x="2286000" y="967465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7606"/>
            <a:ext cx="1366332" cy="8881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3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0786090"/>
              </p:ext>
            </p:extLst>
          </p:nvPr>
        </p:nvGraphicFramePr>
        <p:xfrm>
          <a:off x="781396" y="531206"/>
          <a:ext cx="7996844" cy="430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8422">
                  <a:extLst>
                    <a:ext uri="{9D8B030D-6E8A-4147-A177-3AD203B41FA5}">
                      <a16:colId xmlns:a16="http://schemas.microsoft.com/office/drawing/2014/main" xmlns="" val="3733386869"/>
                    </a:ext>
                  </a:extLst>
                </a:gridCol>
                <a:gridCol w="3998422">
                  <a:extLst>
                    <a:ext uri="{9D8B030D-6E8A-4147-A177-3AD203B41FA5}">
                      <a16:colId xmlns:a16="http://schemas.microsoft.com/office/drawing/2014/main" xmlns="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Приказ от 7.04.2014  №276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 Раздел 2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1 раз в 5 лет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Раздел 2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1 раз в 5 лет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R="537210" indent="7620" algn="just"/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п.6. 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Аттестационная комиссия организации создается  распорядительным актом работодателя в составе председателя  комиссии, </a:t>
                      </a:r>
                      <a:r>
                        <a:rPr lang="ru-RU" sz="12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заместителя председателя</a:t>
                      </a:r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 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секретаря и членов  комиссии.</a:t>
                      </a:r>
                      <a:endParaRPr lang="ru-RU" sz="1200" b="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7620" marR="732790" indent="-2540" algn="just"/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П.8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. Аттестация педагогических работников производится в  соответствии с распорядительным актом работодателя.</a:t>
                      </a:r>
                    </a:p>
                    <a:p>
                      <a:pPr marL="7620" marR="732790" indent="-2540" algn="just"/>
                      <a:endParaRPr lang="ru-RU" sz="1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7620" marR="732790" indent="-2540" algn="just"/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Выписка из протокола не позднее 2 рабочих дней, ознакомление работника в течение 3 рабочих дней, вносится в личное дело.  Сведения о трудовой деятельности не вносилось, но отдельного пункта не было.</a:t>
                      </a:r>
                      <a:endParaRPr lang="ru-RU" sz="1200" b="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п.6.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Аттестационная комиссия организации создается распорядительным актом работодателя из числа работников организации состоит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не менее чем из 5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, в том числе председателя, секретаря и членов аттестационной комиссии организации.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Руководитель организации в состав аттестационной комиссии организации не входит.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85090" marR="2540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п.8.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Аттестация педагогических работников производится в соответствии с распорядительным актом работодателя, 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содержащим список педагогических работников, подлежащих аттестации, и график проведения аттестации.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81280" marR="13970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п.20. …….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Сведения об аттестации педагогического работника ,  проводимой с целью подтверждения занимаемой должности, в  трудовую книжку и (или) в сведения о трудовой деятельности  не вносятся.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:a16="http://schemas.microsoft.com/office/drawing/2014/main" xmlns="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724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Обязательная аттестация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16551" y="2774373"/>
            <a:ext cx="7470250" cy="18202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E81046"/>
                </a:solidFill>
              </a:rPr>
              <a:t>Отменяются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Квалификационные </a:t>
            </a:r>
            <a:r>
              <a:rPr lang="ru-RU" sz="1800" b="1" dirty="0" smtClean="0">
                <a:solidFill>
                  <a:srgbClr val="002060"/>
                </a:solidFill>
              </a:rPr>
              <a:t>испытания  </a:t>
            </a:r>
            <a:r>
              <a:rPr lang="ru-RU" sz="1800" b="1" dirty="0">
                <a:solidFill>
                  <a:srgbClr val="002060"/>
                </a:solidFill>
              </a:rPr>
              <a:t>в рамках должностной аттестации </a:t>
            </a:r>
            <a:r>
              <a:rPr lang="ru-RU" sz="1800" b="1" dirty="0" smtClean="0">
                <a:solidFill>
                  <a:srgbClr val="002060"/>
                </a:solidFill>
              </a:rPr>
              <a:t>(</a:t>
            </a:r>
            <a:r>
              <a:rPr lang="ru-RU" sz="1800" b="1" dirty="0">
                <a:solidFill>
                  <a:srgbClr val="002060"/>
                </a:solidFill>
              </a:rPr>
              <a:t>Составление конспекта урока</a:t>
            </a:r>
            <a:r>
              <a:rPr lang="ru-RU" sz="1800" b="1" dirty="0" smtClean="0">
                <a:solidFill>
                  <a:srgbClr val="002060"/>
                </a:solidFill>
              </a:rPr>
              <a:t>. Решение  </a:t>
            </a:r>
            <a:r>
              <a:rPr lang="ru-RU" sz="1800" b="1" dirty="0">
                <a:solidFill>
                  <a:srgbClr val="002060"/>
                </a:solidFill>
              </a:rPr>
              <a:t>педагогических ситуаций</a:t>
            </a:r>
            <a:r>
              <a:rPr lang="ru-RU" sz="1800" b="1" dirty="0" smtClean="0">
                <a:solidFill>
                  <a:srgbClr val="002060"/>
                </a:solidFill>
              </a:rPr>
              <a:t>. Тестирование </a:t>
            </a:r>
            <a:r>
              <a:rPr lang="ru-RU" sz="1800" b="1" dirty="0">
                <a:solidFill>
                  <a:srgbClr val="002060"/>
                </a:solidFill>
              </a:rPr>
              <a:t>на бумажном или электронном носителях).</a:t>
            </a:r>
          </a:p>
          <a:p>
            <a:r>
              <a:rPr lang="ru-RU" sz="1800" b="1" dirty="0">
                <a:solidFill>
                  <a:srgbClr val="002060"/>
                </a:solidFill>
              </a:rPr>
              <a:t>(</a:t>
            </a:r>
            <a:r>
              <a:rPr lang="ru-RU" sz="1800" b="1" dirty="0" smtClean="0">
                <a:solidFill>
                  <a:srgbClr val="002060"/>
                </a:solidFill>
              </a:rPr>
              <a:t>Проводит </a:t>
            </a:r>
            <a:r>
              <a:rPr lang="ru-RU" sz="1800" b="1" dirty="0">
                <a:solidFill>
                  <a:srgbClr val="002060"/>
                </a:solidFill>
              </a:rPr>
              <a:t>ОО)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6"/>
            <a:ext cx="6732639" cy="60502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Обязательная аттестация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9483" y="1780370"/>
            <a:ext cx="7637318" cy="2918851"/>
          </a:xfrm>
        </p:spPr>
        <p:txBody>
          <a:bodyPr>
            <a:noAutofit/>
          </a:bodyPr>
          <a:lstStyle/>
          <a:p>
            <a:pPr algn="just" fontAlgn="base"/>
            <a:r>
              <a:rPr lang="ru-RU" sz="1400" b="1" dirty="0">
                <a:solidFill>
                  <a:srgbClr val="FF0000"/>
                </a:solidFill>
              </a:rPr>
              <a:t>ОТВЕТСТВЕННОСТЬ РАБОТНИКА</a:t>
            </a:r>
          </a:p>
          <a:p>
            <a:pPr algn="just" fontAlgn="base"/>
            <a:r>
              <a:rPr lang="ru-RU" sz="1400" b="1" dirty="0">
                <a:solidFill>
                  <a:srgbClr val="0070C0"/>
                </a:solidFill>
              </a:rPr>
              <a:t>Отказ работника от прохождения </a:t>
            </a:r>
            <a:r>
              <a:rPr lang="ru-RU" sz="1400" b="1" dirty="0" smtClean="0">
                <a:solidFill>
                  <a:srgbClr val="0070C0"/>
                </a:solidFill>
              </a:rPr>
              <a:t> аттестации </a:t>
            </a:r>
            <a:r>
              <a:rPr lang="ru-RU" sz="1400" b="1" dirty="0">
                <a:solidFill>
                  <a:srgbClr val="0070C0"/>
                </a:solidFill>
              </a:rPr>
              <a:t>с целью подтверждения </a:t>
            </a:r>
            <a:r>
              <a:rPr lang="ru-RU" sz="1400" b="1" dirty="0" smtClean="0">
                <a:solidFill>
                  <a:srgbClr val="0070C0"/>
                </a:solidFill>
              </a:rPr>
              <a:t>соответствия занимаемой  </a:t>
            </a:r>
            <a:r>
              <a:rPr lang="ru-RU" sz="1400" b="1" dirty="0">
                <a:solidFill>
                  <a:srgbClr val="0070C0"/>
                </a:solidFill>
              </a:rPr>
              <a:t>должности является  </a:t>
            </a:r>
            <a:r>
              <a:rPr lang="ru-RU" sz="1400" b="1" dirty="0" smtClean="0">
                <a:solidFill>
                  <a:srgbClr val="0070C0"/>
                </a:solidFill>
              </a:rPr>
              <a:t>нарушением трудовой </a:t>
            </a:r>
            <a:r>
              <a:rPr lang="ru-RU" sz="1400" b="1" dirty="0">
                <a:solidFill>
                  <a:srgbClr val="0070C0"/>
                </a:solidFill>
              </a:rPr>
              <a:t>дисциплины, влекущее за собой дисциплинарные взыскания в соответствии со  статьей  192 ТК РФ</a:t>
            </a:r>
          </a:p>
          <a:p>
            <a:pPr algn="just" fontAlgn="base"/>
            <a:r>
              <a:rPr lang="ru-RU" sz="1400" b="1" dirty="0">
                <a:solidFill>
                  <a:srgbClr val="FF0000"/>
                </a:solidFill>
              </a:rPr>
              <a:t>ОТВЕТСТВЕННОСТЬ  РАБОТОДАТЕЛЯ</a:t>
            </a:r>
          </a:p>
          <a:p>
            <a:pPr algn="just" fontAlgn="base"/>
            <a:r>
              <a:rPr lang="ru-RU" sz="1400" b="1" dirty="0">
                <a:solidFill>
                  <a:srgbClr val="0070C0"/>
                </a:solidFill>
              </a:rPr>
              <a:t>за своевременное прохождение работником </a:t>
            </a:r>
            <a:r>
              <a:rPr lang="ru-RU" sz="1400" b="1" dirty="0" smtClean="0">
                <a:solidFill>
                  <a:srgbClr val="0070C0"/>
                </a:solidFill>
              </a:rPr>
              <a:t> аттестации </a:t>
            </a:r>
            <a:r>
              <a:rPr lang="ru-RU" sz="1400" b="1" dirty="0">
                <a:solidFill>
                  <a:srgbClr val="0070C0"/>
                </a:solidFill>
              </a:rPr>
              <a:t>с целью </a:t>
            </a:r>
            <a:r>
              <a:rPr lang="ru-RU" sz="1400" b="1" dirty="0" smtClean="0">
                <a:solidFill>
                  <a:srgbClr val="0070C0"/>
                </a:solidFill>
              </a:rPr>
              <a:t>подтверждения  соответствия  </a:t>
            </a:r>
            <a:r>
              <a:rPr lang="ru-RU" sz="1400" b="1" dirty="0">
                <a:solidFill>
                  <a:srgbClr val="0070C0"/>
                </a:solidFill>
              </a:rPr>
              <a:t>занимаемой должности </a:t>
            </a:r>
            <a:r>
              <a:rPr lang="ru-RU" sz="1400" b="1" dirty="0" smtClean="0"/>
              <a:t>(педагог также предоставляет свои результаты деятельности за период, на  основании этого руководитель готовит представления на заседание комиссии)  </a:t>
            </a:r>
            <a:endParaRPr lang="ru-RU" sz="1400" b="1" dirty="0" smtClean="0"/>
          </a:p>
          <a:p>
            <a:pPr algn="just" fontAlgn="base"/>
            <a:r>
              <a:rPr lang="ru-RU" sz="1400" b="1" dirty="0" smtClean="0">
                <a:solidFill>
                  <a:srgbClr val="FF0000"/>
                </a:solidFill>
              </a:rPr>
              <a:t>По итогам приказ не пишется, в трудовой запись не </a:t>
            </a:r>
            <a:r>
              <a:rPr lang="ru-RU" sz="1400" b="1" dirty="0" smtClean="0">
                <a:solidFill>
                  <a:srgbClr val="FF0000"/>
                </a:solidFill>
              </a:rPr>
              <a:t>делается </a:t>
            </a:r>
            <a:r>
              <a:rPr lang="ru-RU" sz="1400" b="1" dirty="0" smtClean="0"/>
              <a:t>(составляем протокол – выписку в личное дело педагога)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13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50716"/>
            <a:ext cx="67086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заявительной аттестации</a:t>
            </a:r>
          </a:p>
          <a:p>
            <a:pPr algn="ctr" eaLnBrk="0" hangingPunct="0">
              <a:defRPr/>
            </a:pPr>
            <a:r>
              <a:rPr lang="ru-RU" sz="21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на </a:t>
            </a:r>
            <a:r>
              <a:rPr lang="ru-RU" sz="2100" b="1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ПЕРВУЮ </a:t>
            </a: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И </a:t>
            </a:r>
            <a:r>
              <a:rPr lang="ru-RU" sz="2100" b="1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ВЫСШУЮ кв. </a:t>
            </a: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категории 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818288580"/>
              </p:ext>
            </p:extLst>
          </p:nvPr>
        </p:nvGraphicFramePr>
        <p:xfrm>
          <a:off x="1255827" y="1583164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27557" y="3183600"/>
            <a:ext cx="231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209" y="1701404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42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</a:t>
            </a:r>
            <a:r>
              <a:rPr lang="ru-RU" sz="2100" b="1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для упрощенной аттестации</a:t>
            </a:r>
            <a:endParaRPr lang="ru-RU" sz="2100" b="1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017853703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467468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31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3204</TotalTime>
  <Words>980</Words>
  <Application>Microsoft Office PowerPoint</Application>
  <PresentationFormat>Экран (16:9)</PresentationFormat>
  <Paragraphs>233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2_Тема Office</vt:lpstr>
      <vt:lpstr>4_Тема Office</vt:lpstr>
      <vt:lpstr>Презентация PowerPoint</vt:lpstr>
      <vt:lpstr>Презентация PowerPoint</vt:lpstr>
      <vt:lpstr>Презентация PowerPoint</vt:lpstr>
      <vt:lpstr>  Порядок  проведения аттестации  педагогических работников организаций,  осуществляющих образовательную деятельность  (утв. приказом Минпросвещения России от 24.03.2023 № 196  </vt:lpstr>
      <vt:lpstr>Презентация PowerPoint</vt:lpstr>
      <vt:lpstr>  Обязательная аттестация  </vt:lpstr>
      <vt:lpstr> Обязательная аттестация  </vt:lpstr>
      <vt:lpstr>Презентация PowerPoint</vt:lpstr>
      <vt:lpstr>Презентация PowerPoint</vt:lpstr>
      <vt:lpstr>                                                                                                   Заявительная  аттестация   на  первую, высшую  категории,  на категории «педагог-методист» и «педагог-наставник»  </vt:lpstr>
      <vt:lpstr>                                                                                                   Заявительная  аттестация    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 ВАЖНО   </vt:lpstr>
      <vt:lpstr>   Перечень документов для тех, кто проходит аттестацию на 1 и высшую категории   :</vt:lpstr>
      <vt:lpstr>   Перечень документов для претендентов  на новые категории   </vt:lpstr>
      <vt:lpstr>   Перечень документов для тех, кто проходит упрощенную аттестацию   </vt:lpstr>
      <vt:lpstr>                                                                                                   ВАЖНО   </vt:lpstr>
      <vt:lpstr>  п.31 Нового порядка</vt:lpstr>
      <vt:lpstr>Новый Порядок</vt:lpstr>
      <vt:lpstr>   Раздел IV Аттестация педагогических работников в целях установления квалификационной категории  «педагог – методист» или «педагог – наставник»</vt:lpstr>
      <vt:lpstr>Презентация PowerPoint</vt:lpstr>
      <vt:lpstr>Презентация PowerPoint</vt:lpstr>
      <vt:lpstr>Презентация PowerPoint</vt:lpstr>
      <vt:lpstr>Презентация PowerPoint</vt:lpstr>
      <vt:lpstr>Деятельность/Государственные услуги/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РОО 2</cp:lastModifiedBy>
  <cp:revision>84</cp:revision>
  <cp:lastPrinted>2023-09-18T06:26:02Z</cp:lastPrinted>
  <dcterms:created xsi:type="dcterms:W3CDTF">2023-08-31T06:53:00Z</dcterms:created>
  <dcterms:modified xsi:type="dcterms:W3CDTF">2023-09-22T07:30:39Z</dcterms:modified>
</cp:coreProperties>
</file>