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56" r:id="rId5"/>
    <p:sldId id="260" r:id="rId6"/>
    <p:sldId id="261" r:id="rId7"/>
    <p:sldId id="262" r:id="rId8"/>
    <p:sldId id="263" r:id="rId9"/>
    <p:sldId id="264" r:id="rId10"/>
    <p:sldId id="265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3CCFF"/>
    <a:srgbClr val="FF9900"/>
    <a:srgbClr val="33CC33"/>
    <a:srgbClr val="1A3D6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7" d="100"/>
          <a:sy n="87" d="100"/>
        </p:scale>
        <p:origin x="-1062" y="-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C84177-6F0D-4F5D-87B4-B351C37E7E6A}" type="datetimeFigureOut">
              <a:rPr lang="ru-RU" smtClean="0"/>
              <a:pPr/>
              <a:t>06.12.2023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6E6EEB-18C9-4934-A64A-143C4F922A8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897249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C84177-6F0D-4F5D-87B4-B351C37E7E6A}" type="datetimeFigureOut">
              <a:rPr lang="ru-RU" smtClean="0"/>
              <a:pPr/>
              <a:t>06.12.2023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6E6EEB-18C9-4934-A64A-143C4F922A8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502728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C84177-6F0D-4F5D-87B4-B351C37E7E6A}" type="datetimeFigureOut">
              <a:rPr lang="ru-RU" smtClean="0"/>
              <a:pPr/>
              <a:t>06.12.2023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6E6EEB-18C9-4934-A64A-143C4F922A8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614262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C84177-6F0D-4F5D-87B4-B351C37E7E6A}" type="datetimeFigureOut">
              <a:rPr lang="ru-RU" smtClean="0"/>
              <a:pPr/>
              <a:t>06.12.2023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6E6EEB-18C9-4934-A64A-143C4F922A8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46014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C84177-6F0D-4F5D-87B4-B351C37E7E6A}" type="datetimeFigureOut">
              <a:rPr lang="ru-RU" smtClean="0"/>
              <a:pPr/>
              <a:t>06.12.2023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6E6EEB-18C9-4934-A64A-143C4F922A8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63579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C84177-6F0D-4F5D-87B4-B351C37E7E6A}" type="datetimeFigureOut">
              <a:rPr lang="ru-RU" smtClean="0"/>
              <a:pPr/>
              <a:t>06.12.2023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6E6EEB-18C9-4934-A64A-143C4F922A8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194608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C84177-6F0D-4F5D-87B4-B351C37E7E6A}" type="datetimeFigureOut">
              <a:rPr lang="ru-RU" smtClean="0"/>
              <a:pPr/>
              <a:t>06.12.2023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6E6EEB-18C9-4934-A64A-143C4F922A8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973725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C84177-6F0D-4F5D-87B4-B351C37E7E6A}" type="datetimeFigureOut">
              <a:rPr lang="ru-RU" smtClean="0"/>
              <a:pPr/>
              <a:t>06.12.2023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6E6EEB-18C9-4934-A64A-143C4F922A8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546942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C84177-6F0D-4F5D-87B4-B351C37E7E6A}" type="datetimeFigureOut">
              <a:rPr lang="ru-RU" smtClean="0"/>
              <a:pPr/>
              <a:t>06.12.2023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6E6EEB-18C9-4934-A64A-143C4F922A8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71004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C84177-6F0D-4F5D-87B4-B351C37E7E6A}" type="datetimeFigureOut">
              <a:rPr lang="ru-RU" smtClean="0"/>
              <a:pPr/>
              <a:t>06.12.2023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6E6EEB-18C9-4934-A64A-143C4F922A8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923907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C84177-6F0D-4F5D-87B4-B351C37E7E6A}" type="datetimeFigureOut">
              <a:rPr lang="ru-RU" smtClean="0"/>
              <a:pPr/>
              <a:t>06.12.2023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6E6EEB-18C9-4934-A64A-143C4F922A8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102932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C84177-6F0D-4F5D-87B4-B351C37E7E6A}" type="datetimeFigureOut">
              <a:rPr lang="ru-RU" smtClean="0"/>
              <a:pPr/>
              <a:t>06.12.2023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A6E6EEB-18C9-4934-A64A-143C4F922A8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975417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96336" y="5502234"/>
            <a:ext cx="1009954" cy="10316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628056" y="2132856"/>
            <a:ext cx="6048672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28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Адаптированная образовательная программа дошкольного </a:t>
            </a:r>
            <a:r>
              <a:rPr lang="ru-RU" sz="28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образования</a:t>
            </a:r>
            <a:endParaRPr lang="ru-RU" sz="28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ctr"/>
            <a:r>
              <a:rPr lang="ru-RU" sz="28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для обучающихся с тяжелыми нарушениями речи </a:t>
            </a:r>
            <a:r>
              <a:rPr lang="ru-RU" sz="28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МБДОУ </a:t>
            </a:r>
            <a:r>
              <a:rPr lang="ru-RU" sz="28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«Детский сад №333» 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611003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угольник 16"/>
          <p:cNvSpPr/>
          <p:nvPr/>
        </p:nvSpPr>
        <p:spPr>
          <a:xfrm>
            <a:off x="6191037" y="1969679"/>
            <a:ext cx="250033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1200" dirty="0" smtClean="0">
              <a:solidFill>
                <a:srgbClr val="FFC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891039" y="1700808"/>
            <a:ext cx="6768752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Характер взаимодействия педагогического коллектива с семьями детей ДОУ осуществляет поддержку родителей (законных представителей) в воспитании детей, охране и укреплении их здоровья, вовлечение семей в образовательную деятельность, осуществляемую по программе ДОУ. Основные направления программы и формы работы с семьям детей: вовлечение родителей в образовательный процесс детского сада через </a:t>
            </a:r>
            <a:r>
              <a:rPr lang="ru-RU" dirty="0" smtClean="0"/>
              <a:t>детско-взрослые </a:t>
            </a:r>
            <a:r>
              <a:rPr lang="ru-RU" dirty="0"/>
              <a:t>общности; участие в работе педагогического совета ДОУ, родительских комитетах и других объединениях родителей, взаимодействие с общественными организациями; обеспечение родителей информацией о ДОУ и документацией, регламентирующей деятельность ДОУ; организация работы с коллективом родителей; индивидуально-педагогическая помощь; вовлечение родителей воспитанников в совместную с детьми и педагогами деятельность, участие в досуговых и других мероприятиях.</a:t>
            </a:r>
          </a:p>
        </p:txBody>
      </p:sp>
    </p:spTree>
    <p:extLst>
      <p:ext uri="{BB962C8B-B14F-4D97-AF65-F5344CB8AC3E}">
        <p14:creationId xmlns:p14="http://schemas.microsoft.com/office/powerpoint/2010/main" val="320865645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угольник 16"/>
          <p:cNvSpPr/>
          <p:nvPr/>
        </p:nvSpPr>
        <p:spPr>
          <a:xfrm>
            <a:off x="6191037" y="1969679"/>
            <a:ext cx="250033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1200" dirty="0" smtClean="0">
              <a:solidFill>
                <a:srgbClr val="FFC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827584" y="2636912"/>
            <a:ext cx="7704856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/>
              <a:t>Адаптированная образовательная программа дошкольного образования</a:t>
            </a:r>
          </a:p>
          <a:p>
            <a:pPr algn="just"/>
            <a:r>
              <a:rPr lang="ru-RU" dirty="0"/>
              <a:t>для обучающихся с тяжелыми </a:t>
            </a:r>
            <a:r>
              <a:rPr lang="ru-RU" dirty="0" smtClean="0"/>
              <a:t>нарушениями речи </a:t>
            </a:r>
            <a:r>
              <a:rPr lang="ru-RU" dirty="0"/>
              <a:t>(</a:t>
            </a:r>
            <a:r>
              <a:rPr lang="ru-RU" dirty="0" smtClean="0"/>
              <a:t>далее – ТНР</a:t>
            </a:r>
            <a:r>
              <a:rPr lang="ru-RU" dirty="0"/>
              <a:t>) </a:t>
            </a:r>
            <a:r>
              <a:rPr lang="ru-RU" dirty="0" smtClean="0"/>
              <a:t>МБДОУ «Детский сад №333» (</a:t>
            </a:r>
            <a:r>
              <a:rPr lang="ru-RU" dirty="0"/>
              <a:t>далее – Программа) разработана в соответствии с </a:t>
            </a:r>
            <a:r>
              <a:rPr lang="ru-RU" dirty="0" smtClean="0"/>
              <a:t>ФГОС дошкольного </a:t>
            </a:r>
            <a:r>
              <a:rPr lang="ru-RU" dirty="0"/>
              <a:t>образования (далее – ФГОС ДО) и с учетом Федеральной</a:t>
            </a:r>
          </a:p>
          <a:p>
            <a:pPr algn="just"/>
            <a:r>
              <a:rPr lang="ru-RU" dirty="0"/>
              <a:t>адаптированной образовательной программы дошкольного образования (</a:t>
            </a:r>
            <a:r>
              <a:rPr lang="ru-RU" dirty="0" smtClean="0"/>
              <a:t>далее – </a:t>
            </a:r>
            <a:r>
              <a:rPr lang="ru-RU" dirty="0"/>
              <a:t>ФАОП ДО).</a:t>
            </a:r>
          </a:p>
        </p:txBody>
      </p:sp>
    </p:spTree>
    <p:extLst>
      <p:ext uri="{BB962C8B-B14F-4D97-AF65-F5344CB8AC3E}">
        <p14:creationId xmlns:p14="http://schemas.microsoft.com/office/powerpoint/2010/main" val="344896363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угольник 16"/>
          <p:cNvSpPr/>
          <p:nvPr/>
        </p:nvSpPr>
        <p:spPr>
          <a:xfrm>
            <a:off x="6191037" y="1969679"/>
            <a:ext cx="250033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1200" dirty="0" smtClean="0">
              <a:solidFill>
                <a:srgbClr val="FFC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403648" y="1969678"/>
            <a:ext cx="6552728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/>
              <a:t>Программа разработана в соответствии с Федеральной адаптированной образовательной программой дошкольного образования для обучающихся с ограниченными возможностями здоровья (далее - ФАОП) разработана в соответствии с Порядком разработки и утверждения федеральных основных общеобразовательных, утвержденным приказом Министерства просвещения Российской Федерации от 30 сентября 2022 г. N 874 (зарегистрирован Министерством юстиции Российской Федерации 2 ноября 2022 г., регистрационный N 70809) и Федеральным государственным образовательным стандартом дошкольного образования (далее – Стандарт или ФГОС ДО). </a:t>
            </a:r>
          </a:p>
        </p:txBody>
      </p:sp>
    </p:spTree>
    <p:extLst>
      <p:ext uri="{BB962C8B-B14F-4D97-AF65-F5344CB8AC3E}">
        <p14:creationId xmlns:p14="http://schemas.microsoft.com/office/powerpoint/2010/main" val="371290779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угольник 16"/>
          <p:cNvSpPr/>
          <p:nvPr/>
        </p:nvSpPr>
        <p:spPr>
          <a:xfrm>
            <a:off x="6191037" y="1969679"/>
            <a:ext cx="250033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1200" dirty="0" smtClean="0">
              <a:solidFill>
                <a:srgbClr val="FFC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611560" y="2108178"/>
            <a:ext cx="7848872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/>
              <a:t>Структура АОП ДО МБДОУ </a:t>
            </a:r>
            <a:r>
              <a:rPr lang="ru-RU" dirty="0" smtClean="0"/>
              <a:t>воспитанников с ТНР </a:t>
            </a:r>
            <a:r>
              <a:rPr lang="ru-RU" dirty="0"/>
              <a:t>в соответствии с требованиями Стандарта включает три основных раздела: целевой, содержательный и организационный. Целевой раздел АОП ДО для обучающихся с </a:t>
            </a:r>
            <a:r>
              <a:rPr lang="ru-RU" dirty="0" smtClean="0"/>
              <a:t>ТНР </a:t>
            </a:r>
            <a:r>
              <a:rPr lang="ru-RU" dirty="0"/>
              <a:t>включает пояснительную записку и планируемые результаты освоения. Программы, определяет ее цели и задачи, принципы и подходы к формированию АОП ДО, планируемые результаты ее освоения в виде целевых ориентиров</a:t>
            </a:r>
          </a:p>
        </p:txBody>
      </p:sp>
    </p:spTree>
    <p:extLst>
      <p:ext uri="{BB962C8B-B14F-4D97-AF65-F5344CB8AC3E}">
        <p14:creationId xmlns:p14="http://schemas.microsoft.com/office/powerpoint/2010/main" val="76026899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угольник 16"/>
          <p:cNvSpPr/>
          <p:nvPr/>
        </p:nvSpPr>
        <p:spPr>
          <a:xfrm>
            <a:off x="6191037" y="1969679"/>
            <a:ext cx="250033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1200" dirty="0" smtClean="0">
              <a:solidFill>
                <a:srgbClr val="FFC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914503" y="1969002"/>
            <a:ext cx="7776864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/>
              <a:t>Содержательный раздел </a:t>
            </a:r>
            <a:r>
              <a:rPr lang="ru-RU" dirty="0" smtClean="0"/>
              <a:t>включает </a:t>
            </a:r>
            <a:r>
              <a:rPr lang="ru-RU" dirty="0"/>
              <a:t>описание образовательной деятельности по </a:t>
            </a:r>
            <a:r>
              <a:rPr lang="ru-RU" dirty="0" smtClean="0"/>
              <a:t>пяти образовательным </a:t>
            </a:r>
            <a:r>
              <a:rPr lang="ru-RU" dirty="0"/>
              <a:t>областям: социально-коммуникативное развитие,</a:t>
            </a:r>
          </a:p>
          <a:p>
            <a:pPr algn="just"/>
            <a:r>
              <a:rPr lang="ru-RU" dirty="0"/>
              <a:t>познавательное развитие, речевое развитие, художественно-эстетическое</a:t>
            </a:r>
          </a:p>
          <a:p>
            <a:pPr algn="just"/>
            <a:r>
              <a:rPr lang="ru-RU" dirty="0"/>
              <a:t>развитие, физическое развитие.</a:t>
            </a:r>
          </a:p>
          <a:p>
            <a:pPr algn="just"/>
            <a:r>
              <a:rPr lang="ru-RU" dirty="0"/>
              <a:t>Формы, способы, методы и средства реализации программы, которые</a:t>
            </a:r>
          </a:p>
          <a:p>
            <a:pPr algn="just"/>
            <a:r>
              <a:rPr lang="ru-RU" dirty="0"/>
              <a:t>отражают аспекты образовательной среды: предметно-пространственная</a:t>
            </a:r>
          </a:p>
          <a:p>
            <a:pPr algn="just"/>
            <a:r>
              <a:rPr lang="ru-RU" dirty="0"/>
              <a:t>развивающая образовательная среда, характер взаимодействия со</a:t>
            </a:r>
          </a:p>
          <a:p>
            <a:pPr algn="just"/>
            <a:r>
              <a:rPr lang="ru-RU" dirty="0"/>
              <a:t>педагогическим работником, характер взаимодействия с другими детьми,</a:t>
            </a:r>
          </a:p>
          <a:p>
            <a:pPr algn="just"/>
            <a:r>
              <a:rPr lang="ru-RU" dirty="0"/>
              <a:t>система отношений ребенка к миру, к другим людям, к себе самому,</a:t>
            </a:r>
          </a:p>
          <a:p>
            <a:pPr algn="just"/>
            <a:r>
              <a:rPr lang="ru-RU" dirty="0"/>
              <a:t>содержание образовательной деятельности по профессиональной </a:t>
            </a:r>
            <a:r>
              <a:rPr lang="ru-RU" dirty="0" smtClean="0"/>
              <a:t>коррекции нарушений </a:t>
            </a:r>
            <a:r>
              <a:rPr lang="ru-RU" dirty="0"/>
              <a:t>развития обучающихся (программу </a:t>
            </a:r>
            <a:r>
              <a:rPr lang="ru-RU" dirty="0" smtClean="0"/>
              <a:t>коррекционно-развивающей работы</a:t>
            </a:r>
            <a:r>
              <a:rPr lang="ru-RU" dirty="0"/>
              <a:t>).</a:t>
            </a:r>
          </a:p>
        </p:txBody>
      </p:sp>
    </p:spTree>
    <p:extLst>
      <p:ext uri="{BB962C8B-B14F-4D97-AF65-F5344CB8AC3E}">
        <p14:creationId xmlns:p14="http://schemas.microsoft.com/office/powerpoint/2010/main" val="169846656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угольник 16"/>
          <p:cNvSpPr/>
          <p:nvPr/>
        </p:nvSpPr>
        <p:spPr>
          <a:xfrm>
            <a:off x="6191037" y="1969679"/>
            <a:ext cx="250033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1200" dirty="0" smtClean="0">
              <a:solidFill>
                <a:srgbClr val="FFC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827583" y="1969679"/>
            <a:ext cx="7863783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/>
              <a:t>Организационный раздел программы содержит </a:t>
            </a:r>
            <a:r>
              <a:rPr lang="ru-RU" dirty="0" smtClean="0"/>
              <a:t>психолого-педагогические </a:t>
            </a:r>
            <a:r>
              <a:rPr lang="ru-RU" dirty="0"/>
              <a:t>условия, обеспечивающие развитие ребенка той или иной</a:t>
            </a:r>
          </a:p>
          <a:p>
            <a:pPr algn="just"/>
            <a:r>
              <a:rPr lang="ru-RU" dirty="0"/>
              <a:t>нозологической группы, особенности организации развивающей </a:t>
            </a:r>
            <a:r>
              <a:rPr lang="ru-RU" dirty="0" smtClean="0"/>
              <a:t>предметно-пространственной </a:t>
            </a:r>
            <a:r>
              <a:rPr lang="ru-RU" dirty="0"/>
              <a:t>среды, федеральный календарный план </a:t>
            </a:r>
            <a:r>
              <a:rPr lang="ru-RU" dirty="0" smtClean="0"/>
              <a:t>воспитательной работы </a:t>
            </a:r>
            <a:r>
              <a:rPr lang="ru-RU" dirty="0"/>
              <a:t>с перечнем основных государственных и народных праздников,</a:t>
            </a:r>
          </a:p>
          <a:p>
            <a:pPr algn="just"/>
            <a:r>
              <a:rPr lang="ru-RU" dirty="0"/>
              <a:t>памятных дат в календарном плане воспитательной работы Организации.</a:t>
            </a:r>
          </a:p>
          <a:p>
            <a:pPr algn="just"/>
            <a:r>
              <a:rPr lang="ru-RU" dirty="0"/>
              <a:t>Объем обязательной части основной образовательной программы</a:t>
            </a:r>
          </a:p>
          <a:p>
            <a:pPr algn="just"/>
            <a:r>
              <a:rPr lang="ru-RU" dirty="0"/>
              <a:t>составляет не менее 60% от ее общего объема. Объем части основной</a:t>
            </a:r>
          </a:p>
          <a:p>
            <a:pPr algn="just"/>
            <a:r>
              <a:rPr lang="ru-RU" dirty="0"/>
              <a:t>образовательной программы, формируемой участниками образовательных</a:t>
            </a:r>
          </a:p>
          <a:p>
            <a:pPr algn="just"/>
            <a:r>
              <a:rPr lang="ru-RU" dirty="0"/>
              <a:t>отношений, составляет не более 40% от ее общего объема.</a:t>
            </a:r>
          </a:p>
          <a:p>
            <a:pPr algn="just"/>
            <a:r>
              <a:rPr lang="ru-RU" dirty="0"/>
              <a:t>В соответствии с ФАОП ДО описание традиционных событий,</a:t>
            </a:r>
          </a:p>
          <a:p>
            <a:pPr algn="just"/>
            <a:r>
              <a:rPr lang="ru-RU" dirty="0"/>
              <a:t>праздников и мероприятий с учетом региональных и других социокультурных</a:t>
            </a:r>
          </a:p>
          <a:p>
            <a:pPr algn="just"/>
            <a:r>
              <a:rPr lang="ru-RU" dirty="0"/>
              <a:t>особенностей рекомендуется включать в часть, формируемую участниками</a:t>
            </a:r>
          </a:p>
          <a:p>
            <a:pPr algn="just"/>
            <a:r>
              <a:rPr lang="ru-RU" dirty="0"/>
              <a:t>образовательных отношений самостоятельно.</a:t>
            </a:r>
          </a:p>
        </p:txBody>
      </p:sp>
    </p:spTree>
    <p:extLst>
      <p:ext uri="{BB962C8B-B14F-4D97-AF65-F5344CB8AC3E}">
        <p14:creationId xmlns:p14="http://schemas.microsoft.com/office/powerpoint/2010/main" val="29271268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угольник 16"/>
          <p:cNvSpPr/>
          <p:nvPr/>
        </p:nvSpPr>
        <p:spPr>
          <a:xfrm>
            <a:off x="6191037" y="1969679"/>
            <a:ext cx="250033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1200" dirty="0" smtClean="0">
              <a:solidFill>
                <a:srgbClr val="FFC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971600" y="2413338"/>
            <a:ext cx="727280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Цель Программы: </a:t>
            </a:r>
            <a:r>
              <a:rPr lang="ru-RU" dirty="0"/>
              <a:t>обеспечение условий для дошкольного образования</a:t>
            </a:r>
            <a:r>
              <a:rPr lang="ru-RU" dirty="0" smtClean="0"/>
              <a:t>, определяемых </a:t>
            </a:r>
            <a:r>
              <a:rPr lang="ru-RU" dirty="0"/>
              <a:t>общими и особыми потребностями обучающегося </a:t>
            </a:r>
            <a:r>
              <a:rPr lang="ru-RU" dirty="0" smtClean="0"/>
              <a:t>раннего и дошкольного </a:t>
            </a:r>
            <a:r>
              <a:rPr lang="ru-RU" dirty="0"/>
              <a:t>возраста с </a:t>
            </a:r>
            <a:r>
              <a:rPr lang="ru-RU" dirty="0" smtClean="0"/>
              <a:t>ТНР</a:t>
            </a:r>
            <a:r>
              <a:rPr lang="ru-RU" dirty="0"/>
              <a:t>, </a:t>
            </a:r>
            <a:r>
              <a:rPr lang="ru-RU" dirty="0" smtClean="0"/>
              <a:t>индивидуальными </a:t>
            </a:r>
            <a:r>
              <a:rPr lang="ru-RU" dirty="0"/>
              <a:t>особенностями </a:t>
            </a:r>
            <a:r>
              <a:rPr lang="ru-RU" dirty="0" smtClean="0"/>
              <a:t>его развития </a:t>
            </a:r>
            <a:r>
              <a:rPr lang="ru-RU" dirty="0"/>
              <a:t>и состояния здоровья.</a:t>
            </a:r>
          </a:p>
        </p:txBody>
      </p:sp>
    </p:spTree>
    <p:extLst>
      <p:ext uri="{BB962C8B-B14F-4D97-AF65-F5344CB8AC3E}">
        <p14:creationId xmlns:p14="http://schemas.microsoft.com/office/powerpoint/2010/main" val="71991548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угольник 16"/>
          <p:cNvSpPr/>
          <p:nvPr/>
        </p:nvSpPr>
        <p:spPr>
          <a:xfrm>
            <a:off x="6191037" y="1969679"/>
            <a:ext cx="250033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1200" dirty="0" smtClean="0">
              <a:solidFill>
                <a:srgbClr val="FFC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999457" y="2108178"/>
            <a:ext cx="7719766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/>
              <a:t>Задачи Программы:</a:t>
            </a:r>
          </a:p>
          <a:p>
            <a:r>
              <a:rPr lang="ru-RU" dirty="0"/>
              <a:t>- реализация содержания АОП ДО для обучающихся с </a:t>
            </a:r>
            <a:r>
              <a:rPr lang="ru-RU" dirty="0" smtClean="0"/>
              <a:t>ТНР</a:t>
            </a:r>
            <a:r>
              <a:rPr lang="ru-RU" dirty="0"/>
              <a:t>;</a:t>
            </a:r>
          </a:p>
          <a:p>
            <a:r>
              <a:rPr lang="ru-RU" dirty="0"/>
              <a:t>- коррекция недостатков психофизического развития обучающихся с </a:t>
            </a:r>
            <a:r>
              <a:rPr lang="ru-RU" dirty="0" smtClean="0"/>
              <a:t>ТНР</a:t>
            </a:r>
            <a:r>
              <a:rPr lang="ru-RU" dirty="0"/>
              <a:t>;</a:t>
            </a:r>
          </a:p>
          <a:p>
            <a:r>
              <a:rPr lang="ru-RU" dirty="0"/>
              <a:t>- охрана и укрепление физического и психического здоровья обучающихся с</a:t>
            </a:r>
          </a:p>
          <a:p>
            <a:r>
              <a:rPr lang="ru-RU" dirty="0" smtClean="0"/>
              <a:t>ТНР</a:t>
            </a:r>
            <a:r>
              <a:rPr lang="ru-RU" dirty="0"/>
              <a:t>, в </a:t>
            </a:r>
            <a:r>
              <a:rPr lang="ru-RU" dirty="0" err="1"/>
              <a:t>т.ч</a:t>
            </a:r>
            <a:r>
              <a:rPr lang="ru-RU" dirty="0"/>
              <a:t>. их эмоционального благополучия;</a:t>
            </a:r>
          </a:p>
          <a:p>
            <a:r>
              <a:rPr lang="ru-RU" dirty="0"/>
              <a:t>- обеспечение равных возможностей для полноценного развития ребенка с</a:t>
            </a:r>
          </a:p>
          <a:p>
            <a:r>
              <a:rPr lang="ru-RU" dirty="0" smtClean="0"/>
              <a:t>ТНР </a:t>
            </a:r>
            <a:r>
              <a:rPr lang="ru-RU" dirty="0"/>
              <a:t>в период дошкольного образования независимо от места проживания,</a:t>
            </a:r>
          </a:p>
          <a:p>
            <a:r>
              <a:rPr lang="ru-RU" dirty="0"/>
              <a:t>пола, нации, языка, социального статуса;</a:t>
            </a:r>
          </a:p>
          <a:p>
            <a:r>
              <a:rPr lang="ru-RU" dirty="0"/>
              <a:t>- создание благоприятных условий развития в соответствии с их</a:t>
            </a:r>
          </a:p>
          <a:p>
            <a:r>
              <a:rPr lang="ru-RU" dirty="0"/>
              <a:t>возрастными, психофизическими и индивидуальными особенностями,</a:t>
            </a:r>
          </a:p>
          <a:p>
            <a:r>
              <a:rPr lang="ru-RU" dirty="0"/>
              <a:t>развитие способностей и творческого потенциала каждого ребенка с </a:t>
            </a:r>
            <a:r>
              <a:rPr lang="ru-RU" dirty="0" smtClean="0"/>
              <a:t>ТНР как субъекта </a:t>
            </a:r>
            <a:r>
              <a:rPr lang="ru-RU" dirty="0"/>
              <a:t>отношений с педагогическим работником, родителями (</a:t>
            </a:r>
            <a:r>
              <a:rPr lang="ru-RU" dirty="0" smtClean="0"/>
              <a:t>законными представителями</a:t>
            </a:r>
            <a:r>
              <a:rPr lang="ru-RU" dirty="0"/>
              <a:t>), другими детьми</a:t>
            </a:r>
            <a:r>
              <a:rPr lang="ru-RU" dirty="0" smtClean="0"/>
              <a:t>;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7475118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угольник 16"/>
          <p:cNvSpPr/>
          <p:nvPr/>
        </p:nvSpPr>
        <p:spPr>
          <a:xfrm>
            <a:off x="6191037" y="1969679"/>
            <a:ext cx="250033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1200" dirty="0" smtClean="0">
              <a:solidFill>
                <a:srgbClr val="FFC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835696" y="1628800"/>
            <a:ext cx="6984776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- объединение обучения и воспитания в целостный </a:t>
            </a:r>
            <a:r>
              <a:rPr lang="ru-RU" dirty="0" smtClean="0"/>
              <a:t>образовательный процесс </a:t>
            </a:r>
            <a:r>
              <a:rPr lang="ru-RU" dirty="0"/>
              <a:t>на основе духовно-нравственных и социокультурных ценностей</a:t>
            </a:r>
            <a:r>
              <a:rPr lang="ru-RU" dirty="0" smtClean="0"/>
              <a:t>, принятых </a:t>
            </a:r>
            <a:r>
              <a:rPr lang="ru-RU" dirty="0"/>
              <a:t>в обществе правил и норм поведения в интересах человека, семьи</a:t>
            </a:r>
            <a:r>
              <a:rPr lang="ru-RU" dirty="0" smtClean="0"/>
              <a:t>, общества</a:t>
            </a:r>
            <a:r>
              <a:rPr lang="ru-RU" dirty="0"/>
              <a:t>;</a:t>
            </a:r>
          </a:p>
          <a:p>
            <a:r>
              <a:rPr lang="ru-RU" dirty="0"/>
              <a:t>- формирование общей культуры личности обучающихся с ТНР,</a:t>
            </a:r>
          </a:p>
          <a:p>
            <a:r>
              <a:rPr lang="ru-RU" dirty="0"/>
              <a:t>развитие их социальных, нравственных, эстетических, интеллектуальных</a:t>
            </a:r>
            <a:r>
              <a:rPr lang="ru-RU" dirty="0" smtClean="0"/>
              <a:t>, физических </a:t>
            </a:r>
            <a:r>
              <a:rPr lang="ru-RU" dirty="0"/>
              <a:t>качеств, инициативности, самостоятельности и </a:t>
            </a:r>
            <a:r>
              <a:rPr lang="ru-RU" dirty="0" smtClean="0"/>
              <a:t>ответственности ребенка</a:t>
            </a:r>
            <a:r>
              <a:rPr lang="ru-RU" dirty="0"/>
              <a:t>, формирование предпосылок учебной деятельности</a:t>
            </a:r>
            <a:r>
              <a:rPr lang="ru-RU" dirty="0" smtClean="0"/>
              <a:t>; </a:t>
            </a:r>
          </a:p>
          <a:p>
            <a:r>
              <a:rPr lang="ru-RU" dirty="0" smtClean="0"/>
              <a:t>- </a:t>
            </a:r>
            <a:r>
              <a:rPr lang="ru-RU" dirty="0"/>
              <a:t>формирование социокультурной среды, соответствующей</a:t>
            </a:r>
          </a:p>
          <a:p>
            <a:r>
              <a:rPr lang="ru-RU" dirty="0"/>
              <a:t>психофизическим и индивидуальным особенностям развития обучающихся </a:t>
            </a:r>
            <a:r>
              <a:rPr lang="ru-RU" dirty="0" smtClean="0"/>
              <a:t>с ТНР</a:t>
            </a:r>
            <a:r>
              <a:rPr lang="ru-RU" dirty="0"/>
              <a:t>;</a:t>
            </a:r>
          </a:p>
          <a:p>
            <a:r>
              <a:rPr lang="ru-RU" dirty="0"/>
              <a:t>- обеспечение психолого-педагогической поддержки родителей (</a:t>
            </a:r>
            <a:r>
              <a:rPr lang="ru-RU" dirty="0" smtClean="0"/>
              <a:t>законных представителей</a:t>
            </a:r>
            <a:r>
              <a:rPr lang="ru-RU" dirty="0"/>
              <a:t>) и повышение их компетентности в вопросах развития</a:t>
            </a:r>
            <a:r>
              <a:rPr lang="ru-RU" dirty="0" smtClean="0"/>
              <a:t>, образования</a:t>
            </a:r>
            <a:r>
              <a:rPr lang="ru-RU" dirty="0"/>
              <a:t>, реабилитации (</a:t>
            </a:r>
            <a:r>
              <a:rPr lang="ru-RU" dirty="0" err="1"/>
              <a:t>абилитации</a:t>
            </a:r>
            <a:r>
              <a:rPr lang="ru-RU" dirty="0"/>
              <a:t>), охраны и укрепления </a:t>
            </a:r>
            <a:r>
              <a:rPr lang="ru-RU" dirty="0" smtClean="0"/>
              <a:t>здоровья обучающихся </a:t>
            </a:r>
            <a:r>
              <a:rPr lang="ru-RU" dirty="0"/>
              <a:t>с ТНР;</a:t>
            </a:r>
          </a:p>
          <a:p>
            <a:r>
              <a:rPr lang="ru-RU" dirty="0"/>
              <a:t>- обеспечение преемственности целей, задач и содержания дошкольного </a:t>
            </a:r>
            <a:r>
              <a:rPr lang="ru-RU" dirty="0" smtClean="0"/>
              <a:t>и начального </a:t>
            </a:r>
            <a:r>
              <a:rPr lang="ru-RU" dirty="0"/>
              <a:t>общего образования.</a:t>
            </a:r>
          </a:p>
        </p:txBody>
      </p:sp>
    </p:spTree>
    <p:extLst>
      <p:ext uri="{BB962C8B-B14F-4D97-AF65-F5344CB8AC3E}">
        <p14:creationId xmlns:p14="http://schemas.microsoft.com/office/powerpoint/2010/main" val="2440879590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529</TotalTime>
  <Words>801</Words>
  <Application>Microsoft Office PowerPoint</Application>
  <PresentationFormat>Экран (4:3)</PresentationFormat>
  <Paragraphs>56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36</cp:revision>
  <dcterms:created xsi:type="dcterms:W3CDTF">2022-04-19T12:30:53Z</dcterms:created>
  <dcterms:modified xsi:type="dcterms:W3CDTF">2023-12-06T09:24:04Z</dcterms:modified>
</cp:coreProperties>
</file>