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6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42" userDrawn="1">
          <p15:clr>
            <a:srgbClr val="A4A3A4"/>
          </p15:clr>
        </p15:guide>
        <p15:guide id="2" pos="29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FF9900"/>
    <a:srgbClr val="33CC33"/>
    <a:srgbClr val="1A3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7" d="100"/>
          <a:sy n="87" d="100"/>
        </p:scale>
        <p:origin x="-1062" y="-78"/>
      </p:cViewPr>
      <p:guideLst>
        <p:guide orient="horz" pos="2142"/>
        <p:guide pos="29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84177-6F0D-4F5D-87B4-B351C37E7E6A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E6EEB-18C9-4934-A64A-143C4F922A8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19871" y="457746"/>
            <a:ext cx="23762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1600" b="1" dirty="0" smtClean="0">
                <a:solidFill>
                  <a:srgbClr val="0076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логопедической работы «Путешествие в мир знаний»</a:t>
            </a:r>
            <a:endParaRPr lang="ru-RU" sz="1600" b="1" dirty="0">
              <a:solidFill>
                <a:srgbClr val="0076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19871" y="1412776"/>
            <a:ext cx="2376265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проекта: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мотивацию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совершенствованию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фонематического восприятия и навыков звукового анализа и синтеза параллельно с коррекцией звукопроизношения, </a:t>
            </a:r>
            <a:r>
              <a:rPr lang="ru-RU" sz="1400" b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развитию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 выразительной речи на базе правильно произносимых 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звуков. 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604" y="2815132"/>
            <a:ext cx="25225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находимся по адресу:</a:t>
            </a:r>
          </a:p>
          <a:p>
            <a:r>
              <a:rPr lang="ru-RU" sz="1400" b="1" dirty="0" smtClean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420087</a:t>
            </a:r>
            <a:r>
              <a:rPr lang="ru-RU" sz="1400" b="1" dirty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РТ, г. Казань, </a:t>
            </a:r>
            <a:r>
              <a:rPr lang="ru-RU" sz="1400" b="1" dirty="0" smtClean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400" b="1" dirty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Комарова, д.22</a:t>
            </a:r>
            <a:r>
              <a:rPr lang="ru-RU" sz="1400" b="1" dirty="0" smtClean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400" b="1" dirty="0" smtClean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здание </a:t>
            </a:r>
            <a:r>
              <a:rPr lang="ru-RU" sz="1400" b="1" dirty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Курчатова, д. 5а</a:t>
            </a:r>
          </a:p>
          <a:p>
            <a:r>
              <a:rPr lang="ru-RU" sz="1400" b="1" dirty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	</a:t>
            </a:r>
            <a:r>
              <a:rPr lang="ru-RU" sz="1400" b="1" dirty="0" smtClean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8(843)298-89-90</a:t>
            </a:r>
          </a:p>
          <a:p>
            <a:r>
              <a:rPr lang="ru-RU" sz="1400" b="1" dirty="0" smtClean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</a:t>
            </a:r>
            <a:r>
              <a:rPr lang="ru-RU" sz="1400" b="1" dirty="0" err="1" smtClean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Mail</a:t>
            </a:r>
            <a:r>
              <a:rPr lang="ru-RU" sz="1400" b="1" dirty="0" smtClean="0">
                <a:solidFill>
                  <a:srgbClr val="1A3D6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madou.333@tatar.ru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46431" y="4184668"/>
            <a:ext cx="2448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33CC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ДОУ функционируют 12 групп, в том числе 1 логопедическая группа. </a:t>
            </a:r>
            <a:endParaRPr lang="ru-RU" sz="1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414657"/>
            <a:ext cx="28083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cap="al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"</a:t>
            </a:r>
            <a:r>
              <a:rPr lang="ru-RU" sz="1400" b="1" cap="all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Билингвальный</a:t>
            </a:r>
            <a:r>
              <a:rPr lang="ru-RU" sz="1400" b="1" cap="all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№333 комбинированного вида" Советского района </a:t>
            </a:r>
            <a:r>
              <a:rPr lang="ru-RU" sz="1400" b="1" cap="al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Казани</a:t>
            </a:r>
            <a:endParaRPr lang="ru-RU" sz="1400" b="1" cap="al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502234"/>
            <a:ext cx="1009954" cy="103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419871" y="4305875"/>
            <a:ext cx="2331810" cy="99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проекта: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компетентности родителей в воспитании детей.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84166" y="3296682"/>
            <a:ext cx="25353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проекта:</a:t>
            </a:r>
          </a:p>
          <a:p>
            <a:r>
              <a:rPr lang="ru-RU" sz="1400" dirty="0">
                <a:solidFill>
                  <a:srgbClr val="FF0000"/>
                </a:solidFill>
                <a:latin typeface="Times New Roman" panose="02020603050405020304"/>
              </a:rPr>
              <a:t>Активное участие родителей в </a:t>
            </a:r>
            <a:r>
              <a:rPr lang="ru-RU" sz="1400" dirty="0" smtClean="0">
                <a:solidFill>
                  <a:srgbClr val="FF0000"/>
                </a:solidFill>
                <a:latin typeface="Times New Roman" panose="02020603050405020304"/>
              </a:rPr>
              <a:t>логопедическом </a:t>
            </a:r>
            <a:r>
              <a:rPr lang="ru-RU" sz="1400" dirty="0">
                <a:solidFill>
                  <a:srgbClr val="FF0000"/>
                </a:solidFill>
                <a:latin typeface="Times New Roman" panose="02020603050405020304"/>
              </a:rPr>
              <a:t>процессе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053" y="4122668"/>
            <a:ext cx="1391306" cy="2411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Изображение 1" descr="детский сад 3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" y="1584325"/>
            <a:ext cx="1980565" cy="1297305"/>
          </a:xfrm>
          <a:prstGeom prst="rect">
            <a:avLst/>
          </a:prstGeom>
        </p:spPr>
      </p:pic>
      <p:pic>
        <p:nvPicPr>
          <p:cNvPr id="4" name="Изображение 3" descr="yR1a4kvQzl8"/>
          <p:cNvPicPr>
            <a:picLocks noChangeAspect="1"/>
          </p:cNvPicPr>
          <p:nvPr/>
        </p:nvPicPr>
        <p:blipFill>
          <a:blip r:embed="rId5"/>
          <a:srcRect t="17450"/>
          <a:stretch>
            <a:fillRect/>
          </a:stretch>
        </p:blipFill>
        <p:spPr>
          <a:xfrm>
            <a:off x="827405" y="4855845"/>
            <a:ext cx="1682750" cy="1678305"/>
          </a:xfrm>
          <a:prstGeom prst="rect">
            <a:avLst/>
          </a:prstGeom>
        </p:spPr>
      </p:pic>
      <p:pic>
        <p:nvPicPr>
          <p:cNvPr id="9" name="Изображение 8" descr="HokSBf7IiRo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45634" y="1944360"/>
            <a:ext cx="2126615" cy="13081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147" y="5353222"/>
            <a:ext cx="1335257" cy="120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84166" y="545129"/>
            <a:ext cx="2664296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20000"/>
              </a:spcBef>
            </a:pPr>
            <a:r>
              <a:rPr lang="ru-RU" sz="14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проекта: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педагогическим коллективом по изучению различных форм взаимодействия с родителями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42911" y="428605"/>
            <a:ext cx="237079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Магнитная зона:</a:t>
            </a:r>
          </a:p>
          <a:p>
            <a:pPr lvl="0"/>
            <a:endParaRPr lang="ru-RU" sz="1200" dirty="0" smtClean="0">
              <a:solidFill>
                <a:srgbClr val="33CC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200" dirty="0" smtClean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200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«Определи какой вагончик»</a:t>
            </a:r>
          </a:p>
          <a:p>
            <a:pPr lvl="0"/>
            <a:r>
              <a:rPr lang="ru-RU" sz="1200" dirty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«Сказка Колобок»</a:t>
            </a:r>
            <a:endParaRPr lang="ru-RU" sz="1200" dirty="0" smtClean="0">
              <a:solidFill>
                <a:srgbClr val="33CC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200" dirty="0" smtClean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 </a:t>
            </a:r>
            <a:r>
              <a:rPr lang="en-US" altLang="ru-RU" sz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/</a:t>
            </a:r>
            <a:r>
              <a:rPr lang="ru-RU" altLang="ru-RU" sz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</a:t>
            </a:r>
            <a:r>
              <a:rPr lang="ru-RU" sz="1200" dirty="0" smtClean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«Собери картинки»</a:t>
            </a:r>
          </a:p>
          <a:p>
            <a:pPr lvl="0"/>
            <a:r>
              <a:rPr lang="ru-RU" sz="1200" dirty="0" smtClean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«Прочти слоги»</a:t>
            </a:r>
          </a:p>
          <a:p>
            <a:pPr lvl="0"/>
            <a:r>
              <a:rPr lang="ru-RU" sz="1200" dirty="0" smtClean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«Цепочка слов»</a:t>
            </a:r>
          </a:p>
          <a:p>
            <a:pPr lvl="0"/>
            <a:r>
              <a:rPr lang="ru-RU" sz="1200" dirty="0" smtClean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Расскажи по сюжетной картинке</a:t>
            </a:r>
          </a:p>
          <a:p>
            <a:pPr lvl="0"/>
            <a:r>
              <a:rPr lang="ru-RU" sz="1200" dirty="0" smtClean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Придумай предложения по картинкам</a:t>
            </a:r>
          </a:p>
          <a:p>
            <a:pPr lvl="0"/>
            <a:r>
              <a:rPr lang="ru-RU" sz="1200" dirty="0" smtClean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«Найди подходящую картинку»</a:t>
            </a:r>
          </a:p>
          <a:p>
            <a:pPr lvl="0"/>
            <a:r>
              <a:rPr lang="ru-RU" sz="1200" dirty="0" smtClean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 Определи сколько слогов</a:t>
            </a:r>
          </a:p>
          <a:p>
            <a:pPr lvl="0"/>
            <a:r>
              <a:rPr lang="ru-RU" sz="1200" dirty="0" smtClean="0">
                <a:solidFill>
                  <a:srgbClr val="33CC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Цепочка слов и т.д.</a:t>
            </a:r>
            <a:endParaRPr lang="ru-RU" sz="1200" dirty="0">
              <a:solidFill>
                <a:srgbClr val="33CC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833" y="764378"/>
            <a:ext cx="571504" cy="54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900" y="714355"/>
            <a:ext cx="500066" cy="497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3634" y="229586"/>
            <a:ext cx="500066" cy="48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57554" y="428604"/>
            <a:ext cx="2592288" cy="3230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Фетровая зона:</a:t>
            </a:r>
          </a:p>
          <a:p>
            <a:pPr lvl="0"/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«Ассоциации»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</a:t>
            </a:r>
            <a:r>
              <a:rPr lang="en-US" alt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alt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тень»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 </a:t>
            </a:r>
            <a:r>
              <a:rPr lang="en-US" alt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/</a:t>
            </a:r>
            <a:r>
              <a:rPr lang="ru-RU" alt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 </a:t>
            </a: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пару »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Д </a:t>
            </a:r>
            <a:r>
              <a:rPr lang="en-US" alt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/</a:t>
            </a:r>
            <a:r>
              <a:rPr lang="ru-RU" alt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 </a:t>
            </a: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«Наоборот»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разрезные картинки»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«Цепочка слов»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Сказка «Теремок»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«Собери птицу»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отличия»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2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«Прочитай слоги» и т.д</a:t>
            </a:r>
          </a:p>
          <a:p>
            <a:pPr marL="228600" indent="-228600">
              <a:buFont typeface="+mj-lt"/>
              <a:buAutoNum type="arabicPeriod"/>
            </a:pPr>
            <a:endParaRPr lang="ru-RU" sz="1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endParaRPr lang="ru-RU" sz="1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228600">
              <a:buFont typeface="+mj-lt"/>
              <a:buAutoNum type="arabicPeriod"/>
            </a:pPr>
            <a:endParaRPr lang="ru-RU" sz="1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buFont typeface="Arial" panose="020B0604020202020204" pitchFamily="34" charset="0"/>
              <a:buNone/>
            </a:pPr>
            <a:endParaRPr lang="ru-RU" sz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43636" y="428604"/>
            <a:ext cx="2520280" cy="2399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зона:</a:t>
            </a:r>
          </a:p>
          <a:p>
            <a:pPr lvl="0"/>
            <a:endParaRPr lang="ru-RU" sz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«Найди пару»</a:t>
            </a:r>
          </a:p>
          <a:p>
            <a:pPr lvl="0"/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«Определи какой символ»</a:t>
            </a:r>
          </a:p>
          <a:p>
            <a:pPr lvl="0"/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«Изучаем гласные звуки»</a:t>
            </a:r>
          </a:p>
          <a:p>
            <a:pPr lvl="0"/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«Определи какая гласная буква»</a:t>
            </a:r>
          </a:p>
          <a:p>
            <a:pPr lvl="0"/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«Собери слова с трубочкой»</a:t>
            </a:r>
          </a:p>
          <a:p>
            <a:pPr lvl="0"/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 «Гусеница слов»</a:t>
            </a:r>
          </a:p>
          <a:p>
            <a:pPr lvl="0"/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«Путаница»</a:t>
            </a:r>
          </a:p>
          <a:p>
            <a:pPr lvl="0"/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« Звуко-слоговые соты»</a:t>
            </a:r>
          </a:p>
          <a:p>
            <a:pPr lvl="0"/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« Игра с манкой»</a:t>
            </a:r>
          </a:p>
          <a:p>
            <a:pPr lvl="0"/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«Звуко-слоговой коврик» и т.д</a:t>
            </a:r>
          </a:p>
        </p:txBody>
      </p:sp>
      <p:sp>
        <p:nvSpPr>
          <p:cNvPr id="14" name="Прямоугольник 13"/>
          <p:cNvSpPr/>
          <p:nvPr/>
        </p:nvSpPr>
        <p:spPr>
          <a:xfrm rot="10800000" flipV="1">
            <a:off x="656590" y="3736975"/>
            <a:ext cx="2357755" cy="76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ru-RU" sz="1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Изображение 5" descr="bhYc9HFQB_c"/>
          <p:cNvPicPr>
            <a:picLocks noChangeAspect="1"/>
          </p:cNvPicPr>
          <p:nvPr/>
        </p:nvPicPr>
        <p:blipFill>
          <a:blip r:embed="rId5"/>
          <a:srcRect r="20603"/>
          <a:stretch>
            <a:fillRect/>
          </a:stretch>
        </p:blipFill>
        <p:spPr>
          <a:xfrm>
            <a:off x="3806464" y="5660798"/>
            <a:ext cx="1917065" cy="934720"/>
          </a:xfrm>
          <a:prstGeom prst="rect">
            <a:avLst/>
          </a:prstGeom>
        </p:spPr>
      </p:pic>
      <p:pic>
        <p:nvPicPr>
          <p:cNvPr id="7" name="Изображение 6" descr="RQGLYU8vmaM (1)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3511" y="4586923"/>
            <a:ext cx="1271270" cy="991870"/>
          </a:xfrm>
          <a:prstGeom prst="rect">
            <a:avLst/>
          </a:prstGeom>
        </p:spPr>
      </p:pic>
      <p:pic>
        <p:nvPicPr>
          <p:cNvPr id="8" name="Замещающее содержимое 7" descr="4HzXDRvW4ws"/>
          <p:cNvPicPr>
            <a:picLocks noGrp="1" noChangeAspect="1"/>
          </p:cNvPicPr>
          <p:nvPr>
            <p:ph sz="half" idx="1"/>
          </p:nvPr>
        </p:nvPicPr>
        <p:blipFill>
          <a:blip r:embed="rId7"/>
          <a:stretch>
            <a:fillRect/>
          </a:stretch>
        </p:blipFill>
        <p:spPr>
          <a:xfrm>
            <a:off x="6143636" y="4091879"/>
            <a:ext cx="1099820" cy="1466215"/>
          </a:xfrm>
          <a:prstGeom prst="rect">
            <a:avLst/>
          </a:prstGeom>
        </p:spPr>
      </p:pic>
      <p:pic>
        <p:nvPicPr>
          <p:cNvPr id="9" name="Замещающее содержимое 8" descr="6ToJh96jFvk"/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 flipH="1">
            <a:off x="6903402" y="5649710"/>
            <a:ext cx="1376045" cy="1033780"/>
          </a:xfrm>
          <a:prstGeom prst="rect">
            <a:avLst/>
          </a:prstGeom>
        </p:spPr>
      </p:pic>
      <p:pic>
        <p:nvPicPr>
          <p:cNvPr id="12" name="Замещающее содержимое 4" descr="_LIb1J5Tgws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2091" y="2945745"/>
            <a:ext cx="1563370" cy="10579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Изображение 17" descr="4itRVWhGMPw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16384" y="4091879"/>
            <a:ext cx="1116055" cy="1486914"/>
          </a:xfrm>
          <a:prstGeom prst="rect">
            <a:avLst/>
          </a:prstGeom>
        </p:spPr>
      </p:pic>
      <p:pic>
        <p:nvPicPr>
          <p:cNvPr id="19" name="Изображение 18" descr="5dd7vwbGcUQ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20110" y="3140710"/>
            <a:ext cx="1172210" cy="987425"/>
          </a:xfrm>
          <a:prstGeom prst="rect">
            <a:avLst/>
          </a:prstGeom>
        </p:spPr>
      </p:pic>
      <p:pic>
        <p:nvPicPr>
          <p:cNvPr id="20" name="Изображение 19" descr="qRNzgM3kMYI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23130" y="3736975"/>
            <a:ext cx="1065530" cy="1163320"/>
          </a:xfrm>
          <a:prstGeom prst="rect">
            <a:avLst/>
          </a:prstGeom>
        </p:spPr>
      </p:pic>
      <p:pic>
        <p:nvPicPr>
          <p:cNvPr id="23" name="Изображение 22" descr="DeNE_BQj6jM (1)"/>
          <p:cNvPicPr>
            <a:picLocks noChangeAspect="1"/>
          </p:cNvPicPr>
          <p:nvPr/>
        </p:nvPicPr>
        <p:blipFill>
          <a:blip r:embed="rId13"/>
          <a:srcRect l="8139" t="7041" r="39191"/>
          <a:stretch>
            <a:fillRect/>
          </a:stretch>
        </p:blipFill>
        <p:spPr>
          <a:xfrm>
            <a:off x="656590" y="5519420"/>
            <a:ext cx="1146175" cy="941705"/>
          </a:xfrm>
          <a:prstGeom prst="rect">
            <a:avLst/>
          </a:prstGeom>
        </p:spPr>
      </p:pic>
      <p:pic>
        <p:nvPicPr>
          <p:cNvPr id="25" name="Изображение 24" descr="x_WKT8882Vo"/>
          <p:cNvPicPr>
            <a:picLocks noChangeAspect="1"/>
          </p:cNvPicPr>
          <p:nvPr/>
        </p:nvPicPr>
        <p:blipFill>
          <a:blip r:embed="rId14"/>
          <a:srcRect r="19097"/>
          <a:stretch>
            <a:fillRect/>
          </a:stretch>
        </p:blipFill>
        <p:spPr>
          <a:xfrm>
            <a:off x="1705904" y="4546962"/>
            <a:ext cx="1306830" cy="918845"/>
          </a:xfrm>
          <a:prstGeom prst="rect">
            <a:avLst/>
          </a:prstGeom>
        </p:spPr>
      </p:pic>
      <p:pic>
        <p:nvPicPr>
          <p:cNvPr id="26" name="Изображение 25" descr="CBMb6MI2CVU (1)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9168" y="3521075"/>
            <a:ext cx="1299210" cy="9829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335</Words>
  <Application>Microsoft Office PowerPoint</Application>
  <PresentationFormat>Экран (4:3)</PresentationFormat>
  <Paragraphs>54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37</cp:revision>
  <dcterms:created xsi:type="dcterms:W3CDTF">2022-04-19T12:30:00Z</dcterms:created>
  <dcterms:modified xsi:type="dcterms:W3CDTF">2023-12-06T08:24:21Z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CE759252B4F74E8F9E30C37D03348981_13</vt:lpwstr>
  </property>
  <property fmtid="{D5CDD505-2E9C-101B-9397-08002B2CF9AE}" pid="3" name="KSOProductBuildVer">
    <vt:lpwstr>1049-12.2.0.13306</vt:lpwstr>
  </property>
</Properties>
</file>