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4" r:id="rId2"/>
    <p:sldId id="260" r:id="rId3"/>
    <p:sldId id="261" r:id="rId4"/>
    <p:sldId id="262" r:id="rId5"/>
    <p:sldId id="263" r:id="rId6"/>
    <p:sldId id="256" r:id="rId7"/>
    <p:sldId id="257" r:id="rId8"/>
    <p:sldId id="258" r:id="rId9"/>
    <p:sldId id="259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7" r:id="rId20"/>
    <p:sldId id="276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55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12.07.2021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Адаптированная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основная образовательная программа дошкольного образования детей с тяжелыми нарушениями речи для детей 5-7 лет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МАДОУ «Детский </a:t>
            </a:r>
            <a:r>
              <a:rPr lang="ru-RU" sz="3200" b="1" dirty="0" smtClean="0"/>
              <a:t>сад№11 </a:t>
            </a:r>
            <a:r>
              <a:rPr lang="ru-RU" sz="3200" b="1" dirty="0" smtClean="0"/>
              <a:t>комбинированного вида» Советского района города Казани</a:t>
            </a: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x-none" sz="6200" b="1" smtClean="0"/>
              <a:t>Социально-коммуникативное развитие</a:t>
            </a:r>
            <a:endParaRPr lang="ru-RU" sz="6200" b="1" dirty="0" smtClean="0"/>
          </a:p>
          <a:p>
            <a:r>
              <a:rPr lang="x-none" sz="6200" b="1" smtClean="0"/>
              <a:t> </a:t>
            </a:r>
            <a:endParaRPr lang="ru-RU" sz="6200" b="1" dirty="0" smtClean="0"/>
          </a:p>
          <a:p>
            <a:r>
              <a:rPr lang="ru-RU" sz="6200" b="1" dirty="0" smtClean="0"/>
              <a:t>В области социально-коммуникативного развития ребенка с ТНР, с учётом его психофизических особенностей, в условиях информационной социализации основными </a:t>
            </a:r>
            <a:r>
              <a:rPr lang="ru-RU" sz="6200" b="1" i="1" dirty="0" smtClean="0"/>
              <a:t>задачами образовательной деятельности</a:t>
            </a:r>
            <a:r>
              <a:rPr lang="ru-RU" sz="6200" b="1" dirty="0" smtClean="0"/>
              <a:t> являются создание условий для: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усвоения норм и ценностей, принятых в обществе, включая моральные и нравственные ценности;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развития общения и взаимодействия ребенка с ТНР со взрослыми и сверстниками;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становления самостоятельности, целенаправленности и </a:t>
            </a:r>
            <a:r>
              <a:rPr lang="ru-RU" sz="6200" b="1" dirty="0" err="1" smtClean="0"/>
              <a:t>саморегуляции</a:t>
            </a:r>
            <a:r>
              <a:rPr lang="ru-RU" sz="6200" b="1" dirty="0" smtClean="0"/>
              <a:t> собственных действий;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развития эмоциональной отзывчивости, сопереживания,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формирования готовности к совместной деятельности со сверстниками и взрослыми,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формирования уважительного отношения и чувства принадлежности к своей семье и к сообществу детей и взрослых в Организации;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формирования позитивных установок к различным видам труда и творчества;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формирования основ безопасного поведения в быту, социуме, природе;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развития коммуникативных и социальных навыков  ребенка с ТНР;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развития игровой деятельности.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Autofit/>
          </a:bodyPr>
          <a:lstStyle/>
          <a:p>
            <a:r>
              <a:rPr lang="ru-RU" sz="1800" dirty="0" smtClean="0"/>
              <a:t>В образовательной области </a:t>
            </a:r>
            <a:r>
              <a:rPr lang="ru-RU" sz="1800" b="1" dirty="0" smtClean="0"/>
              <a:t>«Познавательное развитие» </a:t>
            </a:r>
            <a:r>
              <a:rPr lang="ru-RU" sz="1800" dirty="0" smtClean="0"/>
              <a:t>основными </a:t>
            </a:r>
            <a:r>
              <a:rPr lang="ru-RU" sz="1800" i="1" dirty="0" smtClean="0"/>
              <a:t>задачами образовательной деятельности</a:t>
            </a:r>
            <a:r>
              <a:rPr lang="ru-RU" sz="1800" dirty="0" smtClean="0"/>
              <a:t> с детьми являются создание условий для:</a:t>
            </a:r>
          </a:p>
          <a:p>
            <a:r>
              <a:rPr lang="ru-RU" sz="1800" dirty="0" smtClean="0"/>
              <a:t>‑ развития интересов детей, любознательности и познавательной мотивации;</a:t>
            </a:r>
          </a:p>
          <a:p>
            <a:r>
              <a:rPr lang="ru-RU" sz="1800" dirty="0" smtClean="0"/>
              <a:t>‑ формирования познавательных действий, становления сознания;</a:t>
            </a:r>
          </a:p>
          <a:p>
            <a:r>
              <a:rPr lang="ru-RU" sz="1800" dirty="0" smtClean="0"/>
              <a:t>‑ развития воображения и творческой активности;</a:t>
            </a:r>
          </a:p>
          <a:p>
            <a:r>
              <a:rPr lang="ru-RU" sz="1800" dirty="0" smtClean="0"/>
              <a:t>‑ формирования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</a:t>
            </a:r>
          </a:p>
          <a:p>
            <a:r>
              <a:rPr lang="ru-RU" sz="1800" dirty="0" smtClean="0"/>
              <a:t>‑ формирования первичных представлений о малой родине и Отечестве, представлений о </a:t>
            </a:r>
            <a:r>
              <a:rPr lang="ru-RU" sz="1800" dirty="0" err="1" smtClean="0"/>
              <a:t>социокультурных</a:t>
            </a:r>
            <a:r>
              <a:rPr lang="ru-RU" sz="1800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мира;</a:t>
            </a:r>
          </a:p>
          <a:p>
            <a:r>
              <a:rPr lang="ru-RU" sz="1800" dirty="0" smtClean="0"/>
              <a:t>–</a:t>
            </a:r>
            <a:r>
              <a:rPr lang="x-none" sz="1800" smtClean="0"/>
              <a:t> </a:t>
            </a:r>
            <a:r>
              <a:rPr lang="ru-RU" sz="1800" dirty="0" smtClean="0"/>
              <a:t>развития представлений о виртуальной среде, о возможностях и рисках Интернета. </a:t>
            </a:r>
          </a:p>
          <a:p>
            <a:r>
              <a:rPr lang="ru-RU" sz="1800" dirty="0" smtClean="0"/>
              <a:t> </a:t>
            </a:r>
          </a:p>
          <a:p>
            <a:pPr algn="ctr"/>
            <a:endParaRPr lang="ru-RU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smtClean="0"/>
              <a:t>В образовательной области «Речевое развитие» основными </a:t>
            </a:r>
            <a:r>
              <a:rPr lang="ru-RU" sz="8000" i="1" dirty="0" smtClean="0"/>
              <a:t>задачами образовательной деятельности</a:t>
            </a:r>
            <a:r>
              <a:rPr lang="ru-RU" sz="8000" dirty="0" smtClean="0"/>
              <a:t> с детьми является создание условий для: </a:t>
            </a:r>
          </a:p>
          <a:p>
            <a:r>
              <a:rPr lang="ru-RU" sz="8000" dirty="0" smtClean="0"/>
              <a:t>‑ овладения речью как средством общения и культуры;</a:t>
            </a:r>
          </a:p>
          <a:p>
            <a:r>
              <a:rPr lang="ru-RU" sz="8000" dirty="0" smtClean="0"/>
              <a:t>‑ обогащения активного словаря;</a:t>
            </a:r>
          </a:p>
          <a:p>
            <a:r>
              <a:rPr lang="ru-RU" sz="8000" dirty="0" smtClean="0"/>
              <a:t>‑ развития связной, грамматически правильной диалогической и монологической речи;</a:t>
            </a:r>
          </a:p>
          <a:p>
            <a:r>
              <a:rPr lang="ru-RU" sz="8000" dirty="0" smtClean="0"/>
              <a:t>‑ развития речевого творчества;</a:t>
            </a:r>
          </a:p>
          <a:p>
            <a:r>
              <a:rPr lang="ru-RU" sz="8000" dirty="0" smtClean="0"/>
              <a:t>‑ развития звуковой и интонационной культуры речи, фонематического слуха;</a:t>
            </a:r>
          </a:p>
          <a:p>
            <a:r>
              <a:rPr lang="ru-RU" sz="8000" dirty="0" smtClean="0"/>
              <a:t>‑ знакомства с книжной культурой, детской литературой;</a:t>
            </a:r>
          </a:p>
          <a:p>
            <a:r>
              <a:rPr lang="ru-RU" sz="8000" dirty="0" smtClean="0"/>
              <a:t>‑ развития понимания на слух текстов различных жанров детской литературы; формирование звуковой аналитико-синтетической активности как предпосылки обучения грамоте;</a:t>
            </a:r>
          </a:p>
          <a:p>
            <a:r>
              <a:rPr lang="ru-RU" sz="8000" dirty="0" smtClean="0"/>
              <a:t>‑  профилактики речевых нарушений и их системных последствий.</a:t>
            </a:r>
          </a:p>
          <a:p>
            <a:r>
              <a:rPr lang="ru-RU" sz="8000" dirty="0" smtClean="0"/>
              <a:t>Программа оставляет Организации право выбора способа речевого развития детей, в том числе с учетом особенностей реализуемых основных образовательных программ, используемых вариативных образовательных программ и других особенностей реализуемой образовательной деятельности.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 smtClean="0"/>
              <a:t>В образовательной области «Художественно-эстетическое развитие» основными </a:t>
            </a:r>
            <a:r>
              <a:rPr lang="ru-RU" sz="6400" i="1" dirty="0" smtClean="0"/>
              <a:t>задачами образовательной деятельности</a:t>
            </a:r>
            <a:r>
              <a:rPr lang="ru-RU" sz="6400" dirty="0" smtClean="0"/>
              <a:t> с детьми являются создание условий для: </a:t>
            </a:r>
          </a:p>
          <a:p>
            <a:r>
              <a:rPr lang="ru-RU" sz="6400" dirty="0" smtClean="0"/>
              <a:t>–</a:t>
            </a:r>
            <a:r>
              <a:rPr lang="x-none" sz="6400" smtClean="0"/>
              <a:t> </a:t>
            </a:r>
            <a:r>
              <a:rPr lang="ru-RU" sz="6400" dirty="0" smtClean="0"/>
              <a:t>развития у детей интереса к эстетической стороне действительности, ознакомления с разными видами и жанрами искусства (словесного, музыкального, изобразительного), в том числе народного творчества;</a:t>
            </a:r>
          </a:p>
          <a:p>
            <a:r>
              <a:rPr lang="ru-RU" sz="6400" dirty="0" smtClean="0"/>
              <a:t>–</a:t>
            </a:r>
            <a:r>
              <a:rPr lang="x-none" sz="6400" smtClean="0"/>
              <a:t> </a:t>
            </a:r>
            <a:r>
              <a:rPr lang="ru-RU" sz="6400" dirty="0" smtClean="0"/>
              <a:t>развития способности к восприятию музыки, художественной литературы, фольклора; </a:t>
            </a:r>
          </a:p>
          <a:p>
            <a:r>
              <a:rPr lang="ru-RU" sz="6400" dirty="0" smtClean="0"/>
              <a:t>–</a:t>
            </a:r>
            <a:r>
              <a:rPr lang="x-none" sz="6400" smtClean="0"/>
              <a:t> </a:t>
            </a:r>
            <a:r>
              <a:rPr lang="ru-RU" sz="6400" dirty="0" smtClean="0"/>
              <a:t>приобщения к разным видам художественно-эстетической деятельности, развития потребности в творческом самовыражении, инициативности и самостоятельности в воплощении художественного замысла.</a:t>
            </a:r>
          </a:p>
          <a:p>
            <a:r>
              <a:rPr lang="ru-RU" sz="6400" dirty="0" smtClean="0"/>
              <a:t>В сфере развития у детей интереса к эстетической стороне действительности, ознакомления с разными видами и жанрами искусства, в том числе народного творчества,</a:t>
            </a:r>
            <a:r>
              <a:rPr lang="ru-RU" sz="6400" i="1" dirty="0" smtClean="0"/>
              <a:t> </a:t>
            </a:r>
            <a:r>
              <a:rPr lang="ru-RU" sz="6400" dirty="0" smtClean="0"/>
              <a:t>Программа относит к образовательной области художественно-эстетического развития приобщение детей к эстетическому познанию и переживанию мира, к искусству и культуре в широком смысле, а также творческую деятельность детей в изобразительном, пластическом, музыкальном, литературном и др. видах художественно-творческой деятельности. </a:t>
            </a:r>
          </a:p>
          <a:p>
            <a:r>
              <a:rPr lang="ru-RU" sz="6400" dirty="0" smtClean="0"/>
              <a:t>Эстетическое отношение к миру опирается, прежде всего, на восприятие действительности разными органами чувств. Взрослые способствуют накоплению у детей сенсорного опыта, обогащению чувственных впечатлений, развитию эмоциональной отзывчивости на красоту природы и рукотворного мира, сопереживания персонажам художественной литературы и фольклора. </a:t>
            </a:r>
          </a:p>
          <a:p>
            <a:r>
              <a:rPr lang="ru-RU" sz="6400" dirty="0" smtClean="0"/>
              <a:t>Взрослые знакомят детей с классическими произведениями литературы, живописи, музыки, театрального искусства, произведениями народного творчества, рассматривают иллюстрации в художественных альбомах, организуют экскурсии на природу, в музеи, демонстрируют фильмы соответствующего содержания, обращаются к другим источникам художественно-эстетической информации.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70000" lnSpcReduction="20000"/>
          </a:bodyPr>
          <a:lstStyle/>
          <a:p>
            <a:r>
              <a:rPr lang="ru-RU" sz="3200" dirty="0" smtClean="0"/>
              <a:t>В области физического развития ребенка основными </a:t>
            </a:r>
            <a:r>
              <a:rPr lang="ru-RU" sz="3200" i="1" dirty="0" smtClean="0"/>
              <a:t>задачами образовательной деятельности</a:t>
            </a:r>
            <a:r>
              <a:rPr lang="ru-RU" sz="3200" dirty="0" smtClean="0"/>
              <a:t> являются создание условий для: </a:t>
            </a:r>
          </a:p>
          <a:p>
            <a:r>
              <a:rPr lang="ru-RU" sz="3200" dirty="0" smtClean="0"/>
              <a:t>–</a:t>
            </a:r>
            <a:r>
              <a:rPr lang="x-none" sz="3200" smtClean="0"/>
              <a:t> </a:t>
            </a:r>
            <a:r>
              <a:rPr lang="ru-RU" sz="3200" dirty="0" smtClean="0"/>
              <a:t>становления у детей ценностей здорового образа жизни;</a:t>
            </a:r>
          </a:p>
          <a:p>
            <a:r>
              <a:rPr lang="ru-RU" sz="3200" dirty="0" smtClean="0"/>
              <a:t>‑ 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</a:p>
          <a:p>
            <a:r>
              <a:rPr lang="ru-RU" sz="3200" dirty="0" smtClean="0"/>
              <a:t>–</a:t>
            </a:r>
            <a:r>
              <a:rPr lang="x-none" sz="3200" smtClean="0"/>
              <a:t> </a:t>
            </a:r>
            <a:r>
              <a:rPr lang="ru-RU" sz="3200" dirty="0" smtClean="0"/>
              <a:t>развития представлений о своем теле и своих физических возможностях;</a:t>
            </a:r>
          </a:p>
          <a:p>
            <a:r>
              <a:rPr lang="ru-RU" sz="3200" dirty="0" smtClean="0"/>
              <a:t>–</a:t>
            </a:r>
            <a:r>
              <a:rPr lang="x-none" sz="3200" smtClean="0"/>
              <a:t> </a:t>
            </a:r>
            <a:r>
              <a:rPr lang="ru-RU" sz="3200" dirty="0" smtClean="0"/>
              <a:t>приобретения двигательного опыта и совершенствования двигательной активности; </a:t>
            </a:r>
          </a:p>
          <a:p>
            <a:r>
              <a:rPr lang="ru-RU" sz="3200" dirty="0" smtClean="0"/>
              <a:t>–</a:t>
            </a:r>
            <a:r>
              <a:rPr lang="x-none" sz="3200" smtClean="0"/>
              <a:t> </a:t>
            </a:r>
            <a:r>
              <a:rPr lang="ru-RU" sz="3200" dirty="0" smtClean="0"/>
              <a:t>формирования начальных представлений о некоторых видах спорта, овладения подвижными играми с правилами.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62500" lnSpcReduction="20000"/>
          </a:bodyPr>
          <a:lstStyle/>
          <a:p>
            <a:r>
              <a:rPr lang="ru-RU" sz="3200" i="1" dirty="0" smtClean="0"/>
              <a:t>Характер взаимодействия со взрослыми.</a:t>
            </a:r>
            <a:endParaRPr lang="ru-RU" sz="3200" dirty="0" smtClean="0"/>
          </a:p>
          <a:p>
            <a:r>
              <a:rPr lang="ru-RU" sz="3200" dirty="0" smtClean="0"/>
              <a:t>Личностно-развивающее взаимодействие со взрослым предполагает индивидуальный подход к каждому ребенку с ТНР: учет его возрастных и индивидуальных особенностей, характера, привычек, предпочтений. При таком взаимодействии в центре внимания взрослого находится личность ребенка, его чувства, переживания, стремления, мотивы. Оно направлено на обеспечение положительного самоощущения ребенка, на развитие его способностей и расширение возможностей для их реализации. Это может быть достигнуто только тогда, когда в Организации или в семье создана атмосфера доброжелательности и доверия между взрослыми и детьми, когда каждый ребенок испытывает эмоциональный комфорт, имеет возможность свободно выражать свои желания и удовлетворять потребности. Такое взаимодействие взрослых с ребенком является важнейшим фактором развития эмоциональной, мотивационной, познавательной сфер ребенка, личности ребенка в целом.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62500" lnSpcReduction="20000"/>
          </a:bodyPr>
          <a:lstStyle/>
          <a:p>
            <a:r>
              <a:rPr lang="x-none" sz="3200" b="1" smtClean="0"/>
              <a:t>Взаимодействие педагогического коллектива с семьями дошкольников</a:t>
            </a:r>
            <a:r>
              <a:rPr lang="ru-RU" sz="3200" b="1" dirty="0" smtClean="0"/>
              <a:t> с ТНР</a:t>
            </a:r>
            <a:endParaRPr lang="ru-RU" sz="3200" u="sng" dirty="0" smtClean="0"/>
          </a:p>
          <a:p>
            <a:r>
              <a:rPr lang="ru-RU" sz="3200" dirty="0" smtClean="0"/>
              <a:t>Формирование базового доверия к миру, к людям, к себе – ключевая задача периода развития ребенка в период дошкольного возраста. </a:t>
            </a:r>
          </a:p>
          <a:p>
            <a:r>
              <a:rPr lang="ru-RU" sz="3200" dirty="0" smtClean="0"/>
              <a:t>С возрастом число близких взрослых увеличивается. В этих отношениях ребенок находит безопасность и признание,  они вдохновляют его исследовать мир и быть открытым для нового. Значение установления и поддержки позитивных надежных отношений в контексте реализации Программы сохраняет свое значение на всех возрастных ступенях.</a:t>
            </a:r>
          </a:p>
          <a:p>
            <a:r>
              <a:rPr lang="ru-RU" sz="3200" dirty="0" smtClean="0"/>
              <a:t>Процесс становления полноценной личности ребенка происходит под влиянием различных факторов, первым и важнейшим из которых является семья. Именно родители, семья в целом, вырабатывают у детей комплекс базовых социальных ценностей, ориентаций, потребностей, интересов и привычек.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4389120"/>
          </a:xfrm>
        </p:spPr>
        <p:txBody>
          <a:bodyPr>
            <a:normAutofit fontScale="25000" lnSpcReduction="20000"/>
          </a:bodyPr>
          <a:lstStyle/>
          <a:p>
            <a:r>
              <a:rPr lang="x-none" sz="8000" b="1" smtClean="0"/>
              <a:t>Программа коррекционной работы с детьми с ТНР (содержание образовательной деятельности по профессиональной коррекции нарушений развития детей (коррекционная программа))</a:t>
            </a:r>
            <a:endParaRPr lang="ru-RU" sz="8000" u="sng" dirty="0" smtClean="0"/>
          </a:p>
          <a:p>
            <a:r>
              <a:rPr lang="ru-RU" sz="8000" dirty="0" smtClean="0"/>
              <a:t>Программа коррекционной работы обеспечивает: </a:t>
            </a:r>
          </a:p>
          <a:p>
            <a:r>
              <a:rPr lang="ru-RU" sz="8000" dirty="0" smtClean="0"/>
              <a:t>- выявление особых образовательных потребностей детей с ТНР, обусловленных недостатками в их психофизическом и  речевом развитии; </a:t>
            </a:r>
          </a:p>
          <a:p>
            <a:r>
              <a:rPr lang="ru-RU" sz="8000" dirty="0" smtClean="0"/>
              <a:t>- осуществление индивидуально-ориентированной </a:t>
            </a:r>
            <a:r>
              <a:rPr lang="ru-RU" sz="8000" dirty="0" err="1" smtClean="0"/>
              <a:t>психолого-медико-педагогической</a:t>
            </a:r>
            <a:r>
              <a:rPr lang="ru-RU" sz="8000" dirty="0" smtClean="0"/>
              <a:t> помощи воспитанникам с ТНР с учетом их психофизического, речевого развития, индивидуальных возможностей и в соответствии с рекомендациями </a:t>
            </a:r>
            <a:r>
              <a:rPr lang="ru-RU" sz="8000" dirty="0" err="1" smtClean="0"/>
              <a:t>психолого-медико-педагогической</a:t>
            </a:r>
            <a:r>
              <a:rPr lang="ru-RU" sz="8000" dirty="0" smtClean="0"/>
              <a:t> комиссии;  </a:t>
            </a:r>
          </a:p>
          <a:p>
            <a:r>
              <a:rPr lang="ru-RU" sz="8000" dirty="0" smtClean="0"/>
              <a:t>- возможность освоения детьми  с ТНР адаптированной основной образовательной программы дошкольного образования.</a:t>
            </a:r>
          </a:p>
          <a:p>
            <a:r>
              <a:rPr lang="ru-RU" sz="8000" dirty="0" smtClean="0"/>
              <a:t>Задачи программы:  </a:t>
            </a:r>
          </a:p>
          <a:p>
            <a:r>
              <a:rPr lang="ru-RU" sz="8000" dirty="0" smtClean="0"/>
              <a:t>- определение особых образовательных потребностей детей с ТНР, обусловленных уровнем их речевого развития и степенью выраженности нарушения;</a:t>
            </a:r>
          </a:p>
          <a:p>
            <a:r>
              <a:rPr lang="ru-RU" sz="8000" dirty="0" smtClean="0"/>
              <a:t>- коррекция речевых нарушений  на  основе координации педагогических, психологических и медицинских средств воздействия;  </a:t>
            </a:r>
          </a:p>
          <a:p>
            <a:r>
              <a:rPr lang="ru-RU" sz="8000" dirty="0" smtClean="0"/>
              <a:t>- оказание родителям (законным представителям) детей с ТНР консультативной и методической помощи по особенностям развития детей с ТНР и направлениям коррекционного воздействия.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5184576"/>
          </a:xfrm>
        </p:spPr>
        <p:txBody>
          <a:bodyPr>
            <a:normAutofit fontScale="25000" lnSpcReduction="20000"/>
          </a:bodyPr>
          <a:lstStyle/>
          <a:p>
            <a:r>
              <a:rPr lang="x-none" sz="6400" b="1" smtClean="0"/>
              <a:t>Психолого-педагогические условия, обеспечивающие развитие ребенка</a:t>
            </a:r>
            <a:endParaRPr lang="ru-RU" sz="6400" u="sng" dirty="0" smtClean="0"/>
          </a:p>
          <a:p>
            <a:r>
              <a:rPr lang="ru-RU" sz="6400" b="1" dirty="0" smtClean="0"/>
              <a:t> </a:t>
            </a:r>
            <a:endParaRPr lang="ru-RU" sz="6400" dirty="0" smtClean="0"/>
          </a:p>
          <a:p>
            <a:r>
              <a:rPr lang="ru-RU" sz="6400" dirty="0" smtClean="0"/>
              <a:t>1</a:t>
            </a:r>
            <a:r>
              <a:rPr lang="ru-RU" sz="6400" dirty="0" smtClean="0"/>
              <a:t>. </a:t>
            </a:r>
            <a:r>
              <a:rPr lang="ru-RU" sz="6400" b="1" i="1" dirty="0" smtClean="0"/>
              <a:t>Личностно-порождающее взаимодействие взрослых с детьми</a:t>
            </a:r>
            <a:r>
              <a:rPr lang="ru-RU" sz="6400" dirty="0" smtClean="0"/>
              <a:t>, предполагающее создание таких ситуаций, в которых каждому ребенку  с ТНР предоставляется возможность выбора деятельности, партнера, средств и  жизненных навыков; учитываются обусловленные структурой нарушенного </a:t>
            </a:r>
            <a:r>
              <a:rPr lang="ru-RU" sz="6400" dirty="0" err="1" smtClean="0"/>
              <a:t>речеязыкового</a:t>
            </a:r>
            <a:r>
              <a:rPr lang="ru-RU" sz="6400" dirty="0" smtClean="0"/>
              <a:t> развития особенности деятельности (в том числе речевой), средств ее реализации,  ограниченный объем личного опыта.</a:t>
            </a:r>
          </a:p>
          <a:p>
            <a:r>
              <a:rPr lang="ru-RU" sz="6400" dirty="0" smtClean="0"/>
              <a:t>2. </a:t>
            </a:r>
            <a:r>
              <a:rPr lang="ru-RU" sz="6400" b="1" i="1" dirty="0" smtClean="0"/>
              <a:t>Ориентированность педагогической оценки на относительные показатели детской успешности</a:t>
            </a:r>
            <a:r>
              <a:rPr lang="ru-RU" sz="6400" dirty="0" smtClean="0"/>
              <a:t>, то есть сравнение нынешних и предыдущих достижений ребенка с ТНР, стимулирование самооценки.</a:t>
            </a:r>
          </a:p>
          <a:p>
            <a:r>
              <a:rPr lang="ru-RU" sz="6400" dirty="0" smtClean="0"/>
              <a:t>3. </a:t>
            </a:r>
            <a:r>
              <a:rPr lang="ru-RU" sz="6400" b="1" i="1" dirty="0" smtClean="0"/>
              <a:t>Формирование игры как важнейшего фактора развития ребенка с ТНР</a:t>
            </a:r>
            <a:r>
              <a:rPr lang="ru-RU" sz="6400" dirty="0" smtClean="0"/>
              <a:t>, с учетом необходимости развития вербальных и невербальных компонентов развития ребенка с ТНР в разных видах игры.</a:t>
            </a:r>
          </a:p>
          <a:p>
            <a:r>
              <a:rPr lang="ru-RU" sz="6400" dirty="0" smtClean="0"/>
              <a:t>4. </a:t>
            </a:r>
            <a:r>
              <a:rPr lang="ru-RU" sz="6400" b="1" i="1" dirty="0" smtClean="0"/>
              <a:t>Создание развивающей образовательной среды</a:t>
            </a:r>
            <a:r>
              <a:rPr lang="ru-RU" sz="6400" dirty="0" smtClean="0"/>
              <a:t>, способствующей физическому, социально-коммуникативному, познавательному, речевому, художественно-эстетическому развитию ребенка с ТНР и сохранению его индивидуальности.</a:t>
            </a:r>
          </a:p>
          <a:p>
            <a:r>
              <a:rPr lang="ru-RU" sz="6400" dirty="0" smtClean="0"/>
              <a:t>5. </a:t>
            </a:r>
            <a:r>
              <a:rPr lang="ru-RU" sz="6400" b="1" i="1" dirty="0" smtClean="0"/>
              <a:t>Сбалансированность репродуктивной (воспроизводящей готовый образец) и продуктивной (производящей субъективно новый продукт) деятельности</a:t>
            </a:r>
            <a:r>
              <a:rPr lang="ru-RU" sz="6400" dirty="0" smtClean="0"/>
              <a:t>, то есть деятельности по освоению культурных форм и образцов и детской исследовательской, творческой деятельности; совместных и самостоятельных, подвижных и статичных форм активности с учетом особенностей развития и образовательных потребностей ребенка с ТНР.</a:t>
            </a:r>
          </a:p>
          <a:p>
            <a:r>
              <a:rPr lang="ru-RU" sz="6400" dirty="0" smtClean="0"/>
              <a:t>6. </a:t>
            </a:r>
            <a:r>
              <a:rPr lang="ru-RU" sz="6400" b="1" i="1" dirty="0" smtClean="0"/>
              <a:t>Участие семьи как необходимое условие для полноценного развития ребенка дошкольного возраста  с тяжелыми нарушениями речи</a:t>
            </a:r>
            <a:r>
              <a:rPr lang="ru-RU" sz="6400" dirty="0" smtClean="0"/>
              <a:t>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55000" lnSpcReduction="20000"/>
          </a:bodyPr>
          <a:lstStyle/>
          <a:p>
            <a:r>
              <a:rPr lang="ru-RU" sz="3200" dirty="0" smtClean="0"/>
              <a:t>Предметно-пространственная развивающая образовательная среда  Организации должна обеспечивать возможность реализации разных видов детской активности, в том числе с учетом специфики информационной социализации детей и правил безопасного пользования Интернетом: игровой, коммуникативной, познавательно-исследовательской, двигательной, конструирования, восприятия произведений словесного, музыкального и изобразительного творчества, продуктивной деятельности и пр. в соответствии с потребностями каждого возрастного этапа детей, охраны и укрепления их здоровья, возможностями учета особенностей и коррекции недостатков речевого развития детей с ТНР.</a:t>
            </a:r>
          </a:p>
          <a:p>
            <a:r>
              <a:rPr lang="ru-RU" sz="3200" dirty="0" smtClean="0"/>
              <a:t>Предметно-пространственная развивающая образовательная среда Организации создается педагогами для развития индивидуальности каждого ребенка с учетом его возможностей, уровня активности и интересов, поддерживая формирование его индивидуальной траектории развития. Она должна строиться на основе принципа</a:t>
            </a:r>
            <a:r>
              <a:rPr lang="ru-RU" sz="3200" i="1" dirty="0" smtClean="0"/>
              <a:t> соответствия анатомо-физиологическим особенностям детей </a:t>
            </a:r>
            <a:r>
              <a:rPr lang="ru-RU" sz="3200" dirty="0" smtClean="0"/>
              <a:t>(соответствие росту, массе тела, размеру руки, дающей возможность захвата предмета и др.).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1010072"/>
            <a:ext cx="8229600" cy="584792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АООП для детей с тяжелыми нарушениями речи опирается на использование специальных методов, привлечение специальных комплексных и парциальных образовательных программ (полностью или частично), специальных методических пособий и дидактических материалов. Реализация АООП для детей с ТНР  подразумевает квалифицированную коррекцию нарушений развития детей  в форме проведения подгрупповых и индивидуальных занятий. </a:t>
            </a:r>
          </a:p>
          <a:p>
            <a:r>
              <a:rPr lang="ru-RU" dirty="0" smtClean="0"/>
              <a:t>Программа определяет примерное содержание образовательных областей с учетом возрастных и индивидуальных особенностей детей в различных видах деятельности, таких как:</a:t>
            </a:r>
          </a:p>
          <a:p>
            <a:r>
              <a:rPr lang="ru-RU" dirty="0" smtClean="0"/>
              <a:t>– игровая (сюжетно-ролевая игра, игра с правилами и другие виды игры),</a:t>
            </a:r>
          </a:p>
          <a:p>
            <a:r>
              <a:rPr lang="ru-RU" dirty="0" smtClean="0"/>
              <a:t>– коммуникативная (общение и взаимодействие со взрослыми и другими детьми),</a:t>
            </a:r>
          </a:p>
          <a:p>
            <a:r>
              <a:rPr lang="ru-RU" dirty="0" smtClean="0"/>
              <a:t>– познавательно-исследовательская (исследование и познание природного и социального миров в процессе наблюдения и взаимодействия с ними), а также такими видами активности ребенка, как:</a:t>
            </a:r>
          </a:p>
          <a:p>
            <a:r>
              <a:rPr lang="ru-RU" dirty="0" smtClean="0"/>
              <a:t>– восприятие художественной литературы и фольклора,</a:t>
            </a:r>
          </a:p>
          <a:p>
            <a:r>
              <a:rPr lang="ru-RU" dirty="0" smtClean="0"/>
              <a:t>– самообслуживание и элементарный бытовой труд (в помещении и на улице),</a:t>
            </a:r>
          </a:p>
          <a:p>
            <a:r>
              <a:rPr lang="ru-RU" dirty="0" smtClean="0"/>
              <a:t>– конструирование (конструкторы, модули, бумага, природный и иной материал),</a:t>
            </a:r>
          </a:p>
          <a:p>
            <a:r>
              <a:rPr lang="ru-RU" dirty="0" smtClean="0"/>
              <a:t>– изобразительная (рисование, лепка, аппликация),</a:t>
            </a:r>
          </a:p>
          <a:p>
            <a:r>
              <a:rPr lang="ru-RU" dirty="0" smtClean="0"/>
              <a:t>–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инструментах),</a:t>
            </a:r>
          </a:p>
          <a:p>
            <a:r>
              <a:rPr lang="ru-RU" dirty="0" smtClean="0"/>
              <a:t>– двигательные (овладение основными движениями) формы активности ребенка.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0"/>
            <a:ext cx="8712968" cy="4437112"/>
          </a:xfrm>
        </p:spPr>
        <p:txBody>
          <a:bodyPr>
            <a:normAutofit fontScale="25000" lnSpcReduction="20000"/>
          </a:bodyPr>
          <a:lstStyle/>
          <a:p>
            <a:endParaRPr lang="ru-RU" sz="6400" b="1" dirty="0" smtClean="0"/>
          </a:p>
          <a:p>
            <a:pPr algn="ctr"/>
            <a:r>
              <a:rPr lang="ru-RU" sz="6400" b="1" dirty="0" err="1" smtClean="0"/>
              <a:t>Предметнопространственная</a:t>
            </a:r>
            <a:r>
              <a:rPr lang="ru-RU" sz="6400" b="1" dirty="0" smtClean="0"/>
              <a:t> развивающая образовательная среда </a:t>
            </a:r>
          </a:p>
          <a:p>
            <a:pPr algn="ctr"/>
            <a:r>
              <a:rPr lang="ru-RU" sz="6400" b="1" dirty="0" smtClean="0"/>
              <a:t>( далее ППРОС)</a:t>
            </a:r>
          </a:p>
          <a:p>
            <a:r>
              <a:rPr lang="ru-RU" sz="5600" dirty="0" smtClean="0"/>
              <a:t>Для </a:t>
            </a:r>
            <a:r>
              <a:rPr lang="ru-RU" sz="5600" dirty="0" smtClean="0"/>
              <a:t>выполнения этой задачи ППРОС должна быть: 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содержательно-насыщенной</a:t>
            </a:r>
            <a:r>
              <a:rPr lang="ru-RU" sz="5600" dirty="0" smtClean="0"/>
              <a:t> и </a:t>
            </a:r>
            <a:r>
              <a:rPr lang="ru-RU" sz="5600" i="1" dirty="0" smtClean="0"/>
              <a:t>динамичной </a:t>
            </a:r>
            <a:r>
              <a:rPr lang="ru-RU" sz="5600" dirty="0" smtClean="0"/>
              <a:t>– включать средства обучения (в том числе технические и информационные), материалы (в том числе расходные), инвентарь, игровое, спортивное и оздоровительное оборудование, которые позволяют обеспечить игровую, познавательную, исследовательскую и творческую активность, экспериментирование с материалами, доступными детям; двигательную активность, в том числе развитие общей и тонкой моторики детей с ТНР, участие в подвижных играх и соревнованиях; эмоциональное благополучие детей во взаимодействии с предметно-пространственным окружением;  игрушки должны обладать динамичными свойствами — подвижность частей, возможность собрать, разобрать, возможность комбинирования деталей; возможность самовыражения детей; 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трансформируемой – </a:t>
            </a:r>
            <a:r>
              <a:rPr lang="ru-RU" sz="5600" dirty="0" smtClean="0"/>
              <a:t>обеспечивать возможность изменений ППРОС в зависимости от образовательной ситуации, в том числе меняющихся интересов, мотивов и возможностей детей;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полифункциональной</a:t>
            </a:r>
            <a:r>
              <a:rPr lang="ru-RU" sz="5600" dirty="0" smtClean="0"/>
              <a:t> – обеспечивать возможность разнообразного использования составляющих ППРОС (например, детской мебели, матов, мягких модулей, ширм, в том числе природных материалов) в разных видах детской активности;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доступной</a:t>
            </a:r>
            <a:r>
              <a:rPr lang="ru-RU" sz="5600" dirty="0" smtClean="0"/>
              <a:t> – обеспечивать свободный доступ воспитанников (в том числе детей с ограниченными возможностями здоровья) к играм, игрушкам, материалам, пособиям, обеспечивающим все основные виды детской активности. Все игровые материалы должны подбираться с учетом особенностей ребенка с ТНР, с учетом уровня развития его познавательных психических процессов, стимулировать познавательную и речевую деятельность ребенка с ТНР, создавать необходимые условия для его самостоятельной, в том числе, речевой активности;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безопасной</a:t>
            </a:r>
            <a:r>
              <a:rPr lang="ru-RU" sz="5600" dirty="0" smtClean="0"/>
              <a:t> – все элементы ППРОС должны соответствовать требованиям по обеспечению надежности и безопасность их использования, такими как санитарно-эпидемиологические правила и нормативы и правила пожарной безопасности, а также правила безопасного пользования Интернетом.</a:t>
            </a:r>
            <a:r>
              <a:rPr lang="ru-RU" sz="5600" i="1" dirty="0" smtClean="0"/>
              <a:t> </a:t>
            </a:r>
            <a:r>
              <a:rPr lang="ru-RU" sz="5600" dirty="0" smtClean="0"/>
              <a:t>При проектировании ППРОС необходимо учитывать целостность образовательного процесса в Организации, в заданных Стандартом  образовательных областях: социально-коммуникативной, познавательной, речевой, художественно-эстетической и физической; 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эстетичной – все </a:t>
            </a:r>
            <a:r>
              <a:rPr lang="ru-RU" sz="5600" dirty="0" smtClean="0"/>
              <a:t>элементы ППРОС</a:t>
            </a:r>
            <a:r>
              <a:rPr lang="ru-RU" sz="5600" i="1" dirty="0" smtClean="0"/>
              <a:t> </a:t>
            </a:r>
            <a:r>
              <a:rPr lang="ru-RU" sz="5600" dirty="0" smtClean="0"/>
              <a:t>должны быть привлекательны, так, игрушки не должны содержать ошибок в конструкции, способствовать формированию основ эстетического вкуса ребенка; приобщать его к миру искусства;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x-none" sz="8000" b="1" smtClean="0"/>
              <a:t>Перспективы работы по совершенствованию и развитию содержания Программы и обеспечивающих ее реализацию нормативно-правовых, финансовых, научно-методических, кадровых, информационных и материально-технических ресурсов </a:t>
            </a:r>
            <a:endParaRPr lang="ru-RU" sz="8000" u="sng" dirty="0" smtClean="0"/>
          </a:p>
          <a:p>
            <a:r>
              <a:rPr lang="ru-RU" sz="8000" dirty="0" smtClean="0"/>
              <a:t>Организационные условия для участия общественности в совершенствовании и развитии Программы будут включать:</a:t>
            </a:r>
          </a:p>
          <a:p>
            <a:r>
              <a:rPr lang="ru-RU" sz="8000" dirty="0" smtClean="0"/>
              <a:t>─ предоставление открытого доступа к тексту Программы в электронном и бумажном виде;</a:t>
            </a:r>
          </a:p>
          <a:p>
            <a:r>
              <a:rPr lang="ru-RU" sz="8000" dirty="0" smtClean="0"/>
              <a:t>─ предоставление возможности давать экспертную оценку, рецензировать и комментировать ее положения на научных, экспертных и профессионально-педагогических семинарах, научно-практических конференциях;</a:t>
            </a:r>
          </a:p>
          <a:p>
            <a:r>
              <a:rPr lang="ru-RU" sz="8000" dirty="0" smtClean="0"/>
              <a:t>─ предоставление возможности апробирования Программы, в т.ч. ее отдельных положений, а также совместной реализации с вариативными образовательными программами на базе экспериментальных площадок и других заинтересованных организаций, участвующих в образовательной деятельности и обсуждения результатов апробирования с Участниками совершенствования Программы.</a:t>
            </a:r>
          </a:p>
          <a:p>
            <a:r>
              <a:rPr lang="ru-RU" sz="8000" dirty="0" smtClean="0"/>
              <a:t> 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3200" dirty="0" smtClean="0"/>
              <a:t>Программа </a:t>
            </a:r>
            <a:r>
              <a:rPr lang="x-none" sz="3200" smtClean="0"/>
              <a:t>обеспечива</a:t>
            </a:r>
            <a:r>
              <a:rPr lang="ru-RU" sz="3200" dirty="0" err="1" smtClean="0"/>
              <a:t>ет</a:t>
            </a:r>
            <a:r>
              <a:rPr lang="x-none" sz="3200" smtClean="0"/>
              <a:t> планируемые результаты </a:t>
            </a:r>
            <a:r>
              <a:rPr lang="ru-RU" sz="3200" dirty="0" smtClean="0"/>
              <a:t>дошкольного</a:t>
            </a:r>
            <a:r>
              <a:rPr lang="x-none" sz="3200" smtClean="0"/>
              <a:t> образования детей с </a:t>
            </a:r>
            <a:r>
              <a:rPr lang="ru-RU" sz="3200" dirty="0" smtClean="0"/>
              <a:t>тяжёлыми</a:t>
            </a:r>
            <a:r>
              <a:rPr lang="x-none" sz="3200" smtClean="0"/>
              <a:t> нарушениями </a:t>
            </a:r>
            <a:r>
              <a:rPr lang="ru-RU" sz="3200" dirty="0" smtClean="0"/>
              <a:t>речи в виде целевых ориентиров </a:t>
            </a:r>
            <a:r>
              <a:rPr lang="x-none" sz="3200" smtClean="0"/>
              <a:t>в условиях </a:t>
            </a:r>
            <a:r>
              <a:rPr lang="ru-RU" sz="3200" dirty="0" smtClean="0"/>
              <a:t>дошкольных образовательных групп компенсирующей направленности.</a:t>
            </a:r>
          </a:p>
          <a:p>
            <a:r>
              <a:rPr lang="ru-RU" sz="3200" dirty="0" smtClean="0"/>
              <a:t>Программа также содержит рекомендации по развивающему оцениванию достижения целей в форме педагогической и психологической диагностики развития детей, а также качества реализации основной общеобразовательной программы Организации. Система оценивания качества реализации программы Организации направлена в первую очередь на оценивание созданных Организацией условий внутри образовательного процесса.</a:t>
            </a:r>
          </a:p>
          <a:p>
            <a:r>
              <a:rPr lang="ru-RU" sz="3200" dirty="0" smtClean="0"/>
              <a:t>Программа завершается описанием перспектив по ее совершенствованию и развитию.</a:t>
            </a:r>
          </a:p>
          <a:p>
            <a:r>
              <a:rPr lang="ru-RU" sz="3200" b="1" smtClean="0"/>
              <a:t> </a:t>
            </a:r>
            <a:endParaRPr lang="ru-RU" sz="3200" smtClean="0"/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3596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Адаптированная основная образовательная программа МАДОУ «Детский сад № 11 комбинированного вида» разработана на основе Примерной адаптированной основной образовательной программы дошкольного образования детей с фонетико-фонематическими  нарушениями речи в соответствии с </a:t>
            </a:r>
          </a:p>
          <a:p>
            <a:pPr hangingPunct="0"/>
            <a:r>
              <a:rPr lang="ru-RU" dirty="0" smtClean="0"/>
              <a:t>-   Федеральным законом  №273 «Об образовании в Российской Федерации»; </a:t>
            </a:r>
          </a:p>
          <a:p>
            <a:pPr hangingPunct="0"/>
            <a:r>
              <a:rPr lang="ru-RU" dirty="0" smtClean="0"/>
              <a:t>- «Федеральным государственным образовательным стандартом дошкольного образования" (утв. приказом Министерства образования и науки Российской Федерации от 25.11.2013 г. № 6241);</a:t>
            </a:r>
          </a:p>
          <a:p>
            <a:pPr hangingPunct="0"/>
            <a:r>
              <a:rPr lang="ru-RU" dirty="0" smtClean="0"/>
              <a:t>- Приказом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30.08.2013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 </a:t>
            </a:r>
          </a:p>
          <a:p>
            <a:pPr hangingPunct="0"/>
            <a:r>
              <a:rPr lang="ru-RU" dirty="0" smtClean="0"/>
              <a:t>- «Санитарно-эпидемиологическими требованиями к устройству, содержанию и организации режима работы дошкольных образовательных организаций. </a:t>
            </a:r>
            <a:r>
              <a:rPr lang="ru-RU" dirty="0" err="1" smtClean="0"/>
              <a:t>СанПиН</a:t>
            </a:r>
            <a:r>
              <a:rPr lang="ru-RU" dirty="0" smtClean="0"/>
              <a:t> 2.4.1.3049-13» (утв. Главным государственным санитарным врачом РФ 15.05.2013 г.); </a:t>
            </a:r>
          </a:p>
          <a:p>
            <a:pPr hangingPunct="0"/>
            <a:r>
              <a:rPr lang="ru-RU" dirty="0" smtClean="0"/>
              <a:t>- Основной образовательной программой дошкольного образования МАДОУ «Детский сад № 11комбинированного вида»</a:t>
            </a:r>
          </a:p>
          <a:p>
            <a:pPr hangingPunct="0"/>
            <a:r>
              <a:rPr lang="ru-RU" dirty="0" smtClean="0"/>
              <a:t>-  Примерной адаптированной основной образовательной программы для детей с тяжелыми нарушениями речи (общим недоразвитием речи) с 4 до 7 лет под редакцией </a:t>
            </a:r>
            <a:r>
              <a:rPr lang="ru-RU" dirty="0" err="1" smtClean="0"/>
              <a:t>Н.В.Нищевой</a:t>
            </a:r>
            <a:r>
              <a:rPr lang="ru-RU" dirty="0" smtClean="0"/>
              <a:t>,</a:t>
            </a:r>
          </a:p>
          <a:p>
            <a:r>
              <a:rPr lang="ru-RU" dirty="0" smtClean="0"/>
              <a:t>- Устава МАДОУ «Детский сад № 11»  от 01.04.2019  №544/КЗИО-ПК </a:t>
            </a:r>
          </a:p>
          <a:p>
            <a:r>
              <a:rPr lang="ru-RU" dirty="0" smtClean="0"/>
              <a:t>Лицензией на право осуществления образовательной деятельности №6634 от 04.06.2015г Серия 16Л01 №0002372 и другими нормативными документами,  регламентирующими деятельность дошкольной образовательной организации.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/>
          <a:lstStyle/>
          <a:p>
            <a:r>
              <a:rPr lang="ru-RU" sz="2800" dirty="0" smtClean="0"/>
              <a:t>Целью Программы является проектирование социальной ситуации развития, осуществление коррекционно-развивающей деятельности и развивающей предметно-пространственной среды, обеспечивающих позитивную социализацию, мотивацию и поддержку индивидуальности ребенка с ограниченными возможностями здоровья (далее – дети с ОВЗ), в том числе с инвалидностью, - воспитанника с тяжёлыми нарушениями речи.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764704"/>
            <a:ext cx="8229600" cy="5688632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 smtClean="0"/>
              <a:t>Доступное и качественное образование детей дошкольного возраста с ТНР достигается через решение следующих задач:</a:t>
            </a:r>
          </a:p>
          <a:p>
            <a:r>
              <a:rPr lang="ru-RU" sz="5600" dirty="0" smtClean="0"/>
              <a:t>– реализация адаптированной основной образовательной программы;</a:t>
            </a:r>
          </a:p>
          <a:p>
            <a:r>
              <a:rPr lang="ru-RU" sz="5600" dirty="0" smtClean="0"/>
              <a:t>– коррекция недостатков психофизического развития детей с ТНР; </a:t>
            </a:r>
          </a:p>
          <a:p>
            <a:r>
              <a:rPr lang="ru-RU" sz="5600" dirty="0" smtClean="0"/>
              <a:t>– охрана и укрепление физического и психического детей с ТНР, в том числе их эмоционального благополучия;</a:t>
            </a:r>
          </a:p>
          <a:p>
            <a:r>
              <a:rPr lang="ru-RU" sz="5600" dirty="0" smtClean="0"/>
              <a:t>– обеспечение равных возможностей для полноценного развития ребенка с ТНР в период дошкольного детства независимо от места проживания, пола, нации, языка, социального статуса;</a:t>
            </a:r>
          </a:p>
          <a:p>
            <a:r>
              <a:rPr lang="ru-RU" sz="5600" dirty="0" smtClean="0"/>
              <a:t>– 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другими детьми, взрослыми и миром;</a:t>
            </a:r>
          </a:p>
          <a:p>
            <a:r>
              <a:rPr lang="ru-RU" sz="5600" dirty="0" smtClean="0"/>
              <a:t>– объединение обучения и воспитания в целостный образовательный процесс на основе духовно-нравственных и </a:t>
            </a:r>
            <a:r>
              <a:rPr lang="ru-RU" sz="5600" dirty="0" err="1" smtClean="0"/>
              <a:t>социокультурных</a:t>
            </a:r>
            <a:r>
              <a:rPr lang="ru-RU" sz="5600" dirty="0" smtClean="0"/>
              <a:t> ценностей, принятых в обществе правил и норм поведения в интересах человека, семьи, общества;</a:t>
            </a:r>
          </a:p>
          <a:p>
            <a:r>
              <a:rPr lang="ru-RU" sz="5600" dirty="0" smtClean="0"/>
              <a:t>– формирование общей культуры личности детей с ТНР,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r>
              <a:rPr lang="ru-RU" sz="5600" dirty="0" smtClean="0"/>
              <a:t>– формирование </a:t>
            </a:r>
            <a:r>
              <a:rPr lang="ru-RU" sz="5600" dirty="0" err="1" smtClean="0"/>
              <a:t>социокультурной</a:t>
            </a:r>
            <a:r>
              <a:rPr lang="ru-RU" sz="5600" dirty="0" smtClean="0"/>
              <a:t> среды, соответствующей психофизическим и индивидуальным особенностям детей с ТНР;</a:t>
            </a:r>
          </a:p>
          <a:p>
            <a:r>
              <a:rPr lang="ru-RU" sz="5600" dirty="0" smtClean="0"/>
              <a:t>–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 с ТНР;</a:t>
            </a:r>
          </a:p>
          <a:p>
            <a:r>
              <a:rPr lang="ru-RU" sz="5600" dirty="0" smtClean="0"/>
              <a:t>– обеспечение преемственности целей, задач и содержания дошкольного общего и начального общего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76672"/>
            <a:ext cx="7854696" cy="175260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/>
              <a:t>В соответствии со Стандартом Программа построена на следующих принципах:</a:t>
            </a:r>
          </a:p>
          <a:p>
            <a:pPr algn="l"/>
            <a:r>
              <a:rPr lang="ru-RU" sz="2000" dirty="0" smtClean="0"/>
              <a:t>1. Общие принципы и подходы к формированию программ:</a:t>
            </a:r>
          </a:p>
          <a:p>
            <a:pPr algn="l"/>
            <a:r>
              <a:rPr lang="ru-RU" sz="2000" dirty="0" smtClean="0"/>
              <a:t>– поддержка разнообразия детства;</a:t>
            </a:r>
          </a:p>
          <a:p>
            <a:pPr algn="l"/>
            <a:r>
              <a:rPr lang="ru-RU" sz="2000" dirty="0" smtClean="0"/>
              <a:t>– сохранение уникальности и </a:t>
            </a:r>
            <a:r>
              <a:rPr lang="ru-RU" sz="2000" dirty="0" err="1" smtClean="0"/>
              <a:t>самоценности</a:t>
            </a:r>
            <a:r>
              <a:rPr lang="ru-RU" sz="2000" dirty="0" smtClean="0"/>
              <a:t> детства как важного этапа в общем развитии человека;</a:t>
            </a:r>
          </a:p>
          <a:p>
            <a:pPr algn="l"/>
            <a:r>
              <a:rPr lang="ru-RU" sz="2000" dirty="0" smtClean="0"/>
              <a:t>– позитивная социализация ребенка;</a:t>
            </a:r>
          </a:p>
          <a:p>
            <a:pPr algn="l"/>
            <a:r>
              <a:rPr lang="ru-RU" sz="2000" dirty="0" smtClean="0"/>
              <a:t>– личностно-развивающий и гуманистический характер взаимодействия взрослых (родителей (законных представителей), педагогических и иных работников Организации) и детей;</a:t>
            </a:r>
          </a:p>
          <a:p>
            <a:pPr algn="l"/>
            <a:r>
              <a:rPr lang="ru-RU" sz="2000" dirty="0" smtClean="0"/>
              <a:t>– 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algn="l"/>
            <a:r>
              <a:rPr lang="ru-RU" sz="2000" dirty="0" smtClean="0"/>
              <a:t>– сотрудничество Организации с семьей;</a:t>
            </a:r>
          </a:p>
          <a:p>
            <a:pPr algn="l"/>
            <a:r>
              <a:rPr lang="ru-RU" sz="2000" dirty="0" smtClean="0"/>
              <a:t>– возрастная адекватность образования. Этот принцип предполагает подбор педагогом содержания и методов дошкольного образования в соответствии с возрастными особенностями детей. </a:t>
            </a:r>
          </a:p>
          <a:p>
            <a:pPr algn="ctr"/>
            <a:endParaRPr lang="ru-R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43891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2. Специфические принципы и подходы к формированию программ:</a:t>
            </a:r>
          </a:p>
          <a:p>
            <a:r>
              <a:rPr lang="ru-RU" dirty="0" smtClean="0"/>
              <a:t>– </a:t>
            </a:r>
            <a:r>
              <a:rPr lang="ru-RU" i="1" dirty="0" smtClean="0"/>
              <a:t>сетевое взаимодействие с организациями социализации, образования, охраны здоровья и другими партнерами</a:t>
            </a:r>
            <a:r>
              <a:rPr lang="ru-RU" dirty="0" smtClean="0"/>
              <a:t>, которые могут внести вклад в развитие и образование детей, а также использование ресурсов местного сообщества и вариативных программ дополнительного образования детей для обогащения детского развития. Программа предполагает, что Организация устанавливает партнерские отношения не только с семьями детей, но и с другими организациями и лицами, которые могут способствовать удовлетворению особых образовательных потребностей детей с ТНР, оказанию психолого-педагогической и/или медицинской поддержки в случае необходимости (Центр психолого-педагогической, медицинской и социальной помощи и др.);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24744"/>
            <a:ext cx="8229600" cy="4389120"/>
          </a:xfrm>
        </p:spPr>
        <p:txBody>
          <a:bodyPr>
            <a:normAutofit fontScale="32500" lnSpcReduction="20000"/>
          </a:bodyPr>
          <a:lstStyle/>
          <a:p>
            <a:r>
              <a:rPr lang="x-none" sz="5600" b="1" smtClean="0"/>
              <a:t>Планируемые результаты</a:t>
            </a:r>
            <a:endParaRPr lang="ru-RU" sz="5600" u="sng" dirty="0" smtClean="0"/>
          </a:p>
          <a:p>
            <a:r>
              <a:rPr lang="ru-RU" sz="5600" dirty="0" smtClean="0"/>
              <a:t>В соответствии с ФГОС ДО специфика дошкольного детства и системные особенности дошкольного образования делают неправомерными требования от ребенка дошкольного возраста конкретных образовательных достижений. Поэтому результаты освоения Программы представлены в виде целевых ориентиров дошкольного образования и представляют собой возрастные характеристики возможных достижений ребенка с ТНР к концу дошкольного образования. </a:t>
            </a:r>
          </a:p>
          <a:p>
            <a:r>
              <a:rPr lang="ru-RU" sz="5600" dirty="0" smtClean="0"/>
              <a:t>Реализация образовательных целей и задач Программы направлена на достижение целевых ориентиров дошкольного образования, которые описаны как основные характеристики развития ребенка с ТНР. Они представлены в виде изложения возможных достижений воспитанников на разных возрастных этапах дошкольного детства. </a:t>
            </a:r>
          </a:p>
          <a:p>
            <a:r>
              <a:rPr lang="ru-RU" sz="5600" dirty="0" smtClean="0"/>
              <a:t>В соответствии с особенностями психофизического развития ребенка с ТНР, планируемые результаты освоения Программы предусмотрены в ряде целевых ориентиров.</a:t>
            </a:r>
          </a:p>
          <a:p>
            <a:r>
              <a:rPr lang="ru-RU" sz="5600" b="1" dirty="0" smtClean="0"/>
              <a:t> </a:t>
            </a:r>
            <a:endParaRPr lang="ru-RU" sz="5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1993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содержательном разделе представлены:</a:t>
            </a:r>
          </a:p>
          <a:p>
            <a:r>
              <a:rPr lang="ru-RU" dirty="0" smtClean="0"/>
              <a:t>–</a:t>
            </a:r>
            <a:r>
              <a:rPr lang="x-none" smtClean="0"/>
              <a:t> </a:t>
            </a:r>
            <a:r>
              <a:rPr lang="ru-RU" dirty="0" smtClean="0"/>
              <a:t>описание модулей образовательной деятельности в соответствии с направлениями развития и психофизическими особенностями ребенка с ТНР в пяти образовательных областях: социально-коммуникативной, познавательной, речевой, художественно-эстетической и физического развития, с учетом используемых вариативных программ дошкольного образования и методических пособий, обеспечивающих реализацию данного содержания. При разработке АООП использованы образовательные модули по образовательным областям (направлениям развития детей дошкольного возраста) на основании единства и взаимосвязи содержания образовательной программы, форм, методов и средств образовательной деятельности, а также организации образовательной среды, в том числе предметно-пространственной развивающей образовательной среде, представленные в комплексных и парциальных программах;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168</TotalTime>
  <Words>1846</Words>
  <Application>Microsoft Office PowerPoint</Application>
  <PresentationFormat>Экран (4:3)</PresentationFormat>
  <Paragraphs>140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Александра</dc:creator>
  <cp:lastModifiedBy>Александра</cp:lastModifiedBy>
  <cp:revision>22</cp:revision>
  <dcterms:created xsi:type="dcterms:W3CDTF">2021-07-12T05:31:31Z</dcterms:created>
  <dcterms:modified xsi:type="dcterms:W3CDTF">2021-07-12T08:30:48Z</dcterms:modified>
</cp:coreProperties>
</file>