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304" r:id="rId8"/>
    <p:sldId id="263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7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99"/>
    <a:srgbClr val="800080"/>
    <a:srgbClr val="660066"/>
    <a:srgbClr val="0000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3024336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Times New Roman"/>
                <a:ea typeface="Calibri"/>
              </a:rPr>
              <a:t>«ФОП ДО: </a:t>
            </a:r>
            <a:r>
              <a:rPr lang="ru-RU" sz="4000" b="1" dirty="0">
                <a:latin typeface="Times New Roman"/>
                <a:ea typeface="Times New Roman"/>
              </a:rPr>
              <a:t>методические рекомендации по реализации программы в условиях формирования единого образовательного пространства</a:t>
            </a:r>
            <a:r>
              <a:rPr lang="ru-RU" sz="4000" b="1" dirty="0">
                <a:latin typeface="Times New Roman"/>
                <a:ea typeface="Calibri"/>
              </a:rPr>
              <a:t>»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9974" y="3861048"/>
            <a:ext cx="3960440" cy="1473200"/>
          </a:xfrm>
        </p:spPr>
        <p:txBody>
          <a:bodyPr>
            <a:normAutofit/>
          </a:bodyPr>
          <a:lstStyle/>
          <a:p>
            <a:pPr algn="r"/>
            <a:r>
              <a:rPr lang="ru-RU" b="1" dirty="0">
                <a:solidFill>
                  <a:srgbClr val="000066"/>
                </a:solidFill>
              </a:rPr>
              <a:t>Старший воспитатель </a:t>
            </a:r>
          </a:p>
          <a:p>
            <a:pPr algn="r"/>
            <a:r>
              <a:rPr lang="ru-RU" b="1" dirty="0">
                <a:solidFill>
                  <a:srgbClr val="000066"/>
                </a:solidFill>
              </a:rPr>
              <a:t>МАДОУ «Детский сад №104» </a:t>
            </a:r>
          </a:p>
          <a:p>
            <a:pPr algn="r"/>
            <a:r>
              <a:rPr lang="ru-RU" b="1" dirty="0" err="1">
                <a:solidFill>
                  <a:srgbClr val="000066"/>
                </a:solidFill>
              </a:rPr>
              <a:t>Снурницына</a:t>
            </a:r>
            <a:r>
              <a:rPr lang="ru-RU" b="1" dirty="0">
                <a:solidFill>
                  <a:srgbClr val="000066"/>
                </a:solidFill>
              </a:rPr>
              <a:t> Н.Р.</a:t>
            </a:r>
          </a:p>
        </p:txBody>
      </p:sp>
      <p:pic>
        <p:nvPicPr>
          <p:cNvPr id="4" name="Picture 123440"/>
          <p:cNvPicPr/>
          <p:nvPr/>
        </p:nvPicPr>
        <p:blipFill>
          <a:blip r:embed="rId2"/>
          <a:stretch>
            <a:fillRect/>
          </a:stretch>
        </p:blipFill>
        <p:spPr>
          <a:xfrm>
            <a:off x="251520" y="3545632"/>
            <a:ext cx="2592288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54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78558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2. ВИДЫ ДЕТСКОЙ ДЕЯТЕЛЬНОСТИ И СПОСОБЫ ИХ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251520" y="1124744"/>
            <a:ext cx="8640960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Font typeface="Symbol" pitchFamily="18" charset="2"/>
              <a:buNone/>
            </a:pPr>
            <a:r>
              <a:rPr lang="ru-RU" b="1" dirty="0">
                <a:solidFill>
                  <a:srgbClr val="002060"/>
                </a:solidFill>
              </a:rPr>
              <a:t>4.     Каковы особенности детских видов деятельности                                                                                  на разных этапах развития ребенка?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15716" y="1988840"/>
            <a:ext cx="5544616" cy="492443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800080"/>
                </a:solidFill>
              </a:rPr>
              <a:t>Двигательная деятельность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32991" y="4552996"/>
            <a:ext cx="5427341" cy="492443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800080"/>
                </a:solidFill>
              </a:rPr>
              <a:t>Речевая деятельность</a:t>
            </a: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4456093" y="2491285"/>
            <a:ext cx="143117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2926841" y="5007143"/>
            <a:ext cx="115433" cy="1846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7972" y="2576306"/>
            <a:ext cx="2880320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младенческом возрасте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330341" y="2657675"/>
            <a:ext cx="2419774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раннем возрасте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156176" y="2583618"/>
            <a:ext cx="2808312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дошкольном возрасте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17972" y="3096449"/>
            <a:ext cx="3085876" cy="1384995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предусматривает </a:t>
            </a:r>
            <a:r>
              <a:rPr lang="ru-RU" sz="1600" b="1" dirty="0">
                <a:solidFill>
                  <a:prstClr val="black"/>
                </a:solidFill>
              </a:rPr>
              <a:t>пространственно-предметные перемещения </a:t>
            </a:r>
            <a:r>
              <a:rPr lang="ru-RU" sz="1700" dirty="0">
                <a:solidFill>
                  <a:prstClr val="black"/>
                </a:solidFill>
              </a:rPr>
              <a:t>ребенка, хватание, ползание, ходьбу, тактильно-двигательные игры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317765" y="3096448"/>
            <a:ext cx="2419774" cy="140038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ребенок осваивает </a:t>
            </a:r>
            <a:r>
              <a:rPr lang="ru-RU" sz="1700" b="1" dirty="0">
                <a:solidFill>
                  <a:prstClr val="black"/>
                </a:solidFill>
              </a:rPr>
              <a:t>основные движения, общеразвивающие упражнения</a:t>
            </a:r>
            <a:r>
              <a:rPr lang="ru-RU" sz="1700" dirty="0">
                <a:solidFill>
                  <a:prstClr val="black"/>
                </a:solidFill>
              </a:rPr>
              <a:t>, простые </a:t>
            </a:r>
            <a:r>
              <a:rPr lang="ru-RU" sz="1700" b="1" dirty="0">
                <a:solidFill>
                  <a:prstClr val="black"/>
                </a:solidFill>
              </a:rPr>
              <a:t>подвижные игры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87437" y="3019312"/>
            <a:ext cx="3172763" cy="140038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b="1" dirty="0">
                <a:solidFill>
                  <a:prstClr val="black"/>
                </a:solidFill>
              </a:rPr>
              <a:t>усложняются </a:t>
            </a:r>
            <a:r>
              <a:rPr lang="ru-RU" sz="1700" dirty="0">
                <a:solidFill>
                  <a:prstClr val="black"/>
                </a:solidFill>
              </a:rPr>
              <a:t>основные виды движений, общеразвивающие упражнения, подвижные игры, дети овладевают </a:t>
            </a:r>
            <a:r>
              <a:rPr lang="ru-RU" sz="1700" b="1" dirty="0">
                <a:solidFill>
                  <a:prstClr val="black"/>
                </a:solidFill>
              </a:rPr>
              <a:t>элементами спортивных игр </a:t>
            </a:r>
            <a:r>
              <a:rPr lang="ru-RU" sz="1700" dirty="0">
                <a:solidFill>
                  <a:prstClr val="black"/>
                </a:solidFill>
              </a:rPr>
              <a:t>и другое 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2615" y="5157192"/>
            <a:ext cx="2915209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младенческом возрасте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467663" y="5157192"/>
            <a:ext cx="2419774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раннем возрасте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160166" y="5157192"/>
            <a:ext cx="2808312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дошкольном возрасте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8796" y="5661248"/>
            <a:ext cx="2899028" cy="113877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осваивает слушание и понимание речи взрослого, </a:t>
            </a:r>
            <a:r>
              <a:rPr lang="ru-RU" sz="1700" dirty="0" err="1">
                <a:solidFill>
                  <a:prstClr val="black"/>
                </a:solidFill>
              </a:rPr>
              <a:t>гуление</a:t>
            </a:r>
            <a:r>
              <a:rPr lang="ru-RU" sz="1700" dirty="0">
                <a:solidFill>
                  <a:prstClr val="black"/>
                </a:solidFill>
              </a:rPr>
              <a:t>, лепет и первые слова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67583" y="5661248"/>
            <a:ext cx="2819935" cy="113877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формируется понимание речи взрослого, слушание и понимание стихов, развивается активная речь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56176" y="5661248"/>
            <a:ext cx="2855242" cy="113877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слушание речи взрослого и сверстников, развивается активная диалогическая и монологическая речь</a:t>
            </a:r>
          </a:p>
        </p:txBody>
      </p:sp>
      <p:sp>
        <p:nvSpPr>
          <p:cNvPr id="25" name="Стрелка вправо 24"/>
          <p:cNvSpPr/>
          <p:nvPr/>
        </p:nvSpPr>
        <p:spPr>
          <a:xfrm rot="5400000">
            <a:off x="4527502" y="4998262"/>
            <a:ext cx="115433" cy="1846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Стрелка вправо 25"/>
          <p:cNvSpPr/>
          <p:nvPr/>
        </p:nvSpPr>
        <p:spPr>
          <a:xfrm rot="5400000">
            <a:off x="6088607" y="2500568"/>
            <a:ext cx="143117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Стрелка вправо 26"/>
          <p:cNvSpPr/>
          <p:nvPr/>
        </p:nvSpPr>
        <p:spPr>
          <a:xfrm rot="5400000">
            <a:off x="2926733" y="2491285"/>
            <a:ext cx="143117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Стрелка вправо 27"/>
          <p:cNvSpPr/>
          <p:nvPr/>
        </p:nvSpPr>
        <p:spPr>
          <a:xfrm rot="5400000">
            <a:off x="6126553" y="5031311"/>
            <a:ext cx="115433" cy="1846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895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0154" y="122304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2. ВИДЫ ДЕТСКОЙ ДЕЯТЕЛЬНОСТИ И СПОСОБЫ ИХ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223121" y="1023799"/>
            <a:ext cx="8643665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Font typeface="Symbol" pitchFamily="18" charset="2"/>
              <a:buNone/>
            </a:pPr>
            <a:r>
              <a:rPr lang="ru-RU" b="1" dirty="0">
                <a:solidFill>
                  <a:srgbClr val="002060"/>
                </a:solidFill>
              </a:rPr>
              <a:t>4.     Каковы особенности детских видов деятельности                                                                                  на разных этапах развития ребенка?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36641" y="2338990"/>
            <a:ext cx="5616624" cy="523220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00080"/>
                </a:solidFill>
              </a:rPr>
              <a:t>Экспериментирование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66649" y="4683148"/>
            <a:ext cx="6008442" cy="523220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00080"/>
                </a:solidFill>
              </a:rPr>
              <a:t>Изобразительная</a:t>
            </a:r>
            <a:r>
              <a:rPr lang="ru-RU" sz="2800" i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solidFill>
                  <a:srgbClr val="800080"/>
                </a:solidFill>
              </a:rPr>
              <a:t>деятельность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28821" y="5650269"/>
            <a:ext cx="4176464" cy="90024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dirty="0">
                <a:solidFill>
                  <a:prstClr val="black"/>
                </a:solidFill>
              </a:rPr>
              <a:t>В раннем возрасте (рисование, лепка) и конструирование из мелкого и крупного строительного материала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870870" y="5391091"/>
            <a:ext cx="4088026" cy="116955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dirty="0">
                <a:solidFill>
                  <a:prstClr val="black"/>
                </a:solidFill>
              </a:rPr>
              <a:t>рисование, лепка, аппликация и конструирование из разных материалов по образцу, условию и замыслу ребенка</a:t>
            </a: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3080607" y="2888199"/>
            <a:ext cx="143117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3744689" y="5331602"/>
            <a:ext cx="435134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5023992" y="5227199"/>
            <a:ext cx="143117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6584" y="3652384"/>
            <a:ext cx="3384376" cy="63094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dirty="0">
                <a:solidFill>
                  <a:prstClr val="black"/>
                </a:solidFill>
              </a:rPr>
              <a:t>организуется с материалами и веществами (песок, вода, тесто)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22884" y="3068960"/>
            <a:ext cx="2419774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раннем возрасте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338577" y="3068960"/>
            <a:ext cx="2808312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дошкольном возрасте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6612" y="3652384"/>
            <a:ext cx="4354720" cy="877163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развивается активная познавательно-исследовательская деятельность и экспериментирование</a:t>
            </a:r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5538164" y="2905068"/>
            <a:ext cx="143117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473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6856" y="188640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2. ВИДЫ ДЕТСКОЙ ДЕЯТЕЛЬНОСТИ И СПОСОБЫ ИХ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323528" y="1091410"/>
            <a:ext cx="8352928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Font typeface="Symbol" pitchFamily="18" charset="2"/>
              <a:buNone/>
            </a:pPr>
            <a:r>
              <a:rPr lang="ru-RU" b="1" dirty="0">
                <a:solidFill>
                  <a:srgbClr val="002060"/>
                </a:solidFill>
              </a:rPr>
              <a:t>4.     Каковы особенности детских видов деятельности                                                                                  на разных этапах развития ребенка?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15716" y="1988840"/>
            <a:ext cx="5544616" cy="492443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800080"/>
                </a:solidFill>
              </a:rPr>
              <a:t>Музыкальная деятельность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32991" y="4591470"/>
            <a:ext cx="5427341" cy="492443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800080"/>
                </a:solidFill>
              </a:rPr>
              <a:t>Трудовая деятельность</a:t>
            </a: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4362748" y="2439314"/>
            <a:ext cx="136506" cy="2819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7972" y="2576306"/>
            <a:ext cx="2880320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младенческом возрасте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172450" y="2657675"/>
            <a:ext cx="2419774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раннем возрасте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156176" y="2583618"/>
            <a:ext cx="2808312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дошкольном возрасте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17972" y="3096449"/>
            <a:ext cx="2880320" cy="140038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направлена на слушание музыки, выполнение танцевальных движений на основе подражания, музыкальных игр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03653" y="3096448"/>
            <a:ext cx="2557367" cy="140038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ребенок осваивает слушание музыки и исполнительство, музыкально-ритмические движения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24129" y="3096448"/>
            <a:ext cx="3336072" cy="140038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слушание и понимание музыкальных произведений, пение, музыкально-ритмические движения, игру на детских музыкальных инструментах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043608" y="5215714"/>
            <a:ext cx="2419774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раннем возрасте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652120" y="5224667"/>
            <a:ext cx="2808312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дошкольном возрасте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7971" y="5661248"/>
            <a:ext cx="4728689" cy="1077218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организуется в форме самообслуживания, выполнения детьми простых трудовых действий (ребенок убирает игрушки, подметает веником, поливает цветы из лейки и другое)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959170" y="5661248"/>
            <a:ext cx="4052248" cy="113877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ребенок овладевает всеми видами труда: самообслуживанием, хозяйственно-бытовым, в природе, ручным</a:t>
            </a:r>
          </a:p>
        </p:txBody>
      </p:sp>
      <p:sp>
        <p:nvSpPr>
          <p:cNvPr id="26" name="Стрелка вправо 25"/>
          <p:cNvSpPr/>
          <p:nvPr/>
        </p:nvSpPr>
        <p:spPr>
          <a:xfrm rot="5400000">
            <a:off x="6075664" y="2463893"/>
            <a:ext cx="143117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Стрелка вправо 26"/>
          <p:cNvSpPr/>
          <p:nvPr/>
        </p:nvSpPr>
        <p:spPr>
          <a:xfrm rot="5400000">
            <a:off x="2926733" y="2491285"/>
            <a:ext cx="143117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Стрелка вправо 27"/>
          <p:cNvSpPr/>
          <p:nvPr/>
        </p:nvSpPr>
        <p:spPr>
          <a:xfrm rot="5400000">
            <a:off x="6102734" y="5058407"/>
            <a:ext cx="115433" cy="1846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Стрелка вправо 28"/>
          <p:cNvSpPr/>
          <p:nvPr/>
        </p:nvSpPr>
        <p:spPr>
          <a:xfrm rot="5400000">
            <a:off x="3101154" y="5074617"/>
            <a:ext cx="115433" cy="1846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230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83659" y="1265841"/>
            <a:ext cx="8419326" cy="432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5. Какие виды детской деятельности являются ведущими?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2. ВИДЫ ДЕТСКОЙ ДЕЯТЕЛЬНОСТИ И СПОСОБЫ ИХ ОРГАНИЗАЦИИ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12694" y="1792633"/>
            <a:ext cx="5184576" cy="461665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80"/>
                </a:solidFill>
              </a:rPr>
              <a:t>Ведущие виды деятельности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44001" y="2388449"/>
            <a:ext cx="1869934" cy="64633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младенческом возрасте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8408" y="3177898"/>
            <a:ext cx="2761265" cy="923330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dirty="0">
                <a:solidFill>
                  <a:prstClr val="black"/>
                </a:solidFill>
              </a:rPr>
              <a:t>эмоционально-положительное общение взрослого с ребенком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657391" y="2391308"/>
            <a:ext cx="1656184" cy="63094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раннем возрасте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60080" y="3724043"/>
            <a:ext cx="2880321" cy="369332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dirty="0">
                <a:solidFill>
                  <a:prstClr val="black"/>
                </a:solidFill>
              </a:rPr>
              <a:t>предметная</a:t>
            </a:r>
            <a:r>
              <a:rPr lang="ru-RU" dirty="0">
                <a:solidFill>
                  <a:prstClr val="black"/>
                </a:solidFill>
              </a:rPr>
              <a:t> деятельность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922912" y="2397954"/>
            <a:ext cx="1656184" cy="63094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дошкольном возрасте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951803" y="3736387"/>
            <a:ext cx="2965456" cy="369332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игровая деятельность</a:t>
            </a: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4051683" y="3294397"/>
            <a:ext cx="697117" cy="1661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7598" y="4216492"/>
            <a:ext cx="2742884" cy="166199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Основной задачей взрослого является </a:t>
            </a:r>
            <a:r>
              <a:rPr lang="ru-RU" sz="1700" b="1" dirty="0">
                <a:solidFill>
                  <a:prstClr val="black"/>
                </a:solidFill>
              </a:rPr>
              <a:t>обеспечение эмоционально положительного развивающего общения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60079" y="4219135"/>
            <a:ext cx="2880321" cy="113877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Важная роль в овладении предметной деятельностью принадлежит </a:t>
            </a:r>
            <a:r>
              <a:rPr lang="ru-RU" sz="1700" b="1" dirty="0">
                <a:solidFill>
                  <a:prstClr val="black"/>
                </a:solidFill>
              </a:rPr>
              <a:t>деловому общению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08408" y="6018060"/>
            <a:ext cx="8856080" cy="707886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660066"/>
                </a:solidFill>
              </a:rPr>
              <a:t>Игра позволяет решать реальные образовательные задачи в воображаемой (условной) ситуации  </a:t>
            </a:r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2208189" y="3023282"/>
            <a:ext cx="143117" cy="1661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6667587" y="3299179"/>
            <a:ext cx="686978" cy="1661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968512" y="4216492"/>
            <a:ext cx="2948747" cy="140038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Через игровую деятельность осваивают </a:t>
            </a:r>
            <a:r>
              <a:rPr lang="ru-RU" sz="1700" b="1" dirty="0">
                <a:solidFill>
                  <a:prstClr val="black"/>
                </a:solidFill>
              </a:rPr>
              <a:t>систему человеческих отношений и окружающий мир во всем его многообразии </a:t>
            </a:r>
          </a:p>
        </p:txBody>
      </p:sp>
    </p:spTree>
    <p:extLst>
      <p:ext uri="{BB962C8B-B14F-4D97-AF65-F5344CB8AC3E}">
        <p14:creationId xmlns:p14="http://schemas.microsoft.com/office/powerpoint/2010/main" val="2649327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6856" y="188640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2. ВИДЫ ДЕТСКОЙ ДЕЯТЕЛЬНОСТИ И СПОСОБЫ ИХ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229071" y="1196752"/>
            <a:ext cx="8637715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ru-RU" b="1" dirty="0">
                <a:solidFill>
                  <a:srgbClr val="002060"/>
                </a:solidFill>
              </a:rPr>
              <a:t>6. Какими способами можно поддержать инициативу и самостоятельность ребенка в деятельности?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1988840"/>
            <a:ext cx="7200799" cy="461665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80"/>
                </a:solidFill>
              </a:rPr>
              <a:t>Деятельность детей может осуществляться: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80321" y="2647489"/>
            <a:ext cx="4176464" cy="147732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по инициативе педагога</a:t>
            </a:r>
            <a:r>
              <a:rPr lang="ru-RU" dirty="0">
                <a:solidFill>
                  <a:prstClr val="black"/>
                </a:solidFill>
              </a:rPr>
              <a:t>, который привлекает детей к совместной образовательной деятельности, создает условия для самостоятельной деятельности детей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641814" y="2647489"/>
            <a:ext cx="4088026" cy="147732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по инициативе детей</a:t>
            </a:r>
            <a:r>
              <a:rPr lang="ru-RU" dirty="0">
                <a:solidFill>
                  <a:prstClr val="black"/>
                </a:solidFill>
              </a:rPr>
              <a:t>, когда дети активно включаются в процесс самостоятельного выбора вида деятельности, способов ее реализации, содержания, партнеров</a:t>
            </a: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3653458" y="2468844"/>
            <a:ext cx="172621" cy="1846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5085210" y="2457781"/>
            <a:ext cx="194749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3" y="5615218"/>
            <a:ext cx="8928992" cy="1200329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660066"/>
                </a:solidFill>
              </a:rPr>
              <a:t>Особое внимание необходимо уделять поддержке детского интереса к окружающему миру, обращать внимание на детские вопросы, поощрять желание ребенка получать новые знания, осуществлять деятельность в соответствии со своими интересами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43807" y="4262390"/>
            <a:ext cx="3456384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dirty="0">
                <a:solidFill>
                  <a:prstClr val="black"/>
                </a:solidFill>
              </a:rPr>
              <a:t>Специальные приемы поддержки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0321" y="4417473"/>
            <a:ext cx="1007007" cy="35394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вопросы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7503" y="4849584"/>
            <a:ext cx="2588640" cy="61555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одобрение и поощрение действий ребенка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11229" y="4859299"/>
            <a:ext cx="3875543" cy="61555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50" dirty="0">
                <a:solidFill>
                  <a:prstClr val="black"/>
                </a:solidFill>
              </a:rPr>
              <a:t>предоставлять ребенку выбор игрушек, деятельности, партнеров, места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685826" y="4404752"/>
            <a:ext cx="2180959" cy="35394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собственный пример</a:t>
            </a:r>
          </a:p>
        </p:txBody>
      </p:sp>
      <p:sp>
        <p:nvSpPr>
          <p:cNvPr id="19" name="Стрелка вправо 18"/>
          <p:cNvSpPr/>
          <p:nvPr/>
        </p:nvSpPr>
        <p:spPr>
          <a:xfrm rot="7990600">
            <a:off x="2564607" y="4609213"/>
            <a:ext cx="296972" cy="184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4389643" y="4644472"/>
            <a:ext cx="225556" cy="1846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 rot="10278568">
            <a:off x="1293990" y="4528075"/>
            <a:ext cx="1570181" cy="1502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633896">
            <a:off x="6311912" y="4445197"/>
            <a:ext cx="395717" cy="1644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04248" y="4864744"/>
            <a:ext cx="2232246" cy="600164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50" dirty="0">
                <a:solidFill>
                  <a:prstClr val="black"/>
                </a:solidFill>
              </a:rPr>
              <a:t>организация проблемных ситуаций </a:t>
            </a:r>
          </a:p>
        </p:txBody>
      </p:sp>
      <p:sp>
        <p:nvSpPr>
          <p:cNvPr id="23" name="Стрелка вправо 22"/>
          <p:cNvSpPr/>
          <p:nvPr/>
        </p:nvSpPr>
        <p:spPr>
          <a:xfrm rot="1305166">
            <a:off x="6286633" y="4656053"/>
            <a:ext cx="604504" cy="1615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810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6856" y="188640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2. ВИДЫ ДЕТСКОЙ ДЕЯТЕЛЬНОСТИ И СПОСОБЫ ИХ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229071" y="1268760"/>
            <a:ext cx="8637715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ru-RU" b="1" dirty="0">
                <a:solidFill>
                  <a:srgbClr val="002060"/>
                </a:solidFill>
              </a:rPr>
              <a:t>7. 	Как развивать игровую деятельность детей?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9070" y="1820484"/>
            <a:ext cx="8637715" cy="461665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80"/>
                </a:solidFill>
              </a:rPr>
              <a:t>Направления развития игровой деятельности детей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2611" y="2765166"/>
            <a:ext cx="2088232" cy="646331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Обогащение содержания игры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48596" y="2779165"/>
            <a:ext cx="3302384" cy="646331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Развитие игровых умений или способов построения игры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1745900" y="2441082"/>
            <a:ext cx="463502" cy="1846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5935111" y="2287190"/>
            <a:ext cx="194749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3870" y="3773281"/>
            <a:ext cx="4188453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dirty="0">
                <a:solidFill>
                  <a:prstClr val="black"/>
                </a:solidFill>
              </a:rPr>
              <a:t>Приемы развития игровой деятельности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2702" y="3803448"/>
            <a:ext cx="1971576" cy="61555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включение в игру новых предметов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2296" y="4616301"/>
            <a:ext cx="1978645" cy="61555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включение в игру новых действий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59832" y="4520673"/>
            <a:ext cx="2582304" cy="2123658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50" dirty="0">
                <a:solidFill>
                  <a:prstClr val="black"/>
                </a:solidFill>
              </a:rPr>
              <a:t>наблюдение за окружающим миром и социальными явлениями и их обязательное обсуждение с выделением действия, содержания речевого взаимодействия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473686" y="4241087"/>
            <a:ext cx="2562808" cy="140038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смещение акцента от моделирования действий к моделированию отношений</a:t>
            </a:r>
          </a:p>
        </p:txBody>
      </p:sp>
      <p:sp>
        <p:nvSpPr>
          <p:cNvPr id="19" name="Стрелка вправо 18"/>
          <p:cNvSpPr/>
          <p:nvPr/>
        </p:nvSpPr>
        <p:spPr>
          <a:xfrm rot="7990600">
            <a:off x="2058092" y="4319227"/>
            <a:ext cx="581009" cy="1744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4083097" y="4255805"/>
            <a:ext cx="369794" cy="1846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 rot="10800000">
            <a:off x="2070739" y="3848905"/>
            <a:ext cx="269013" cy="1733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19350" y="5770816"/>
            <a:ext cx="2232246" cy="854080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50" dirty="0">
                <a:solidFill>
                  <a:prstClr val="black"/>
                </a:solidFill>
              </a:rPr>
              <a:t>помощь в выборе сюжета, обозначении ролей</a:t>
            </a:r>
          </a:p>
        </p:txBody>
      </p:sp>
      <p:sp>
        <p:nvSpPr>
          <p:cNvPr id="23" name="Стрелка вправо 22"/>
          <p:cNvSpPr/>
          <p:nvPr/>
        </p:nvSpPr>
        <p:spPr>
          <a:xfrm rot="1906678">
            <a:off x="5942510" y="4247172"/>
            <a:ext cx="564593" cy="169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00699" y="2488167"/>
            <a:ext cx="3240359" cy="923330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Развитие игрового общения, способов игрового сотрудничества</a:t>
            </a:r>
          </a:p>
        </p:txBody>
      </p:sp>
      <p:sp>
        <p:nvSpPr>
          <p:cNvPr id="24" name="Стрелка вправо 23"/>
          <p:cNvSpPr/>
          <p:nvPr/>
        </p:nvSpPr>
        <p:spPr>
          <a:xfrm rot="5400000">
            <a:off x="3760879" y="2435279"/>
            <a:ext cx="451899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65832" y="5495277"/>
            <a:ext cx="1971574" cy="1107996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50" dirty="0">
                <a:solidFill>
                  <a:prstClr val="black"/>
                </a:solidFill>
              </a:rPr>
              <a:t>обсуждение правил, регулирующих отношения в игре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59682" y="3764975"/>
            <a:ext cx="1899879" cy="346249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50" dirty="0">
                <a:solidFill>
                  <a:prstClr val="black"/>
                </a:solidFill>
              </a:rPr>
              <a:t>организация РППС</a:t>
            </a:r>
          </a:p>
        </p:txBody>
      </p:sp>
      <p:sp>
        <p:nvSpPr>
          <p:cNvPr id="27" name="Стрелка вправо 26"/>
          <p:cNvSpPr/>
          <p:nvPr/>
        </p:nvSpPr>
        <p:spPr>
          <a:xfrm>
            <a:off x="6522323" y="3848906"/>
            <a:ext cx="318071" cy="1740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Стрелка вправо 27"/>
          <p:cNvSpPr/>
          <p:nvPr/>
        </p:nvSpPr>
        <p:spPr>
          <a:xfrm rot="7474217">
            <a:off x="1754603" y="4759087"/>
            <a:ext cx="1672367" cy="1880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Стрелка вправо 28"/>
          <p:cNvSpPr/>
          <p:nvPr/>
        </p:nvSpPr>
        <p:spPr>
          <a:xfrm rot="3470058">
            <a:off x="5042273" y="4990745"/>
            <a:ext cx="2156484" cy="2128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038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6856" y="188640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2. ВИДЫ ДЕТСКОЙ ДЕЯТЕЛЬНОСТИ И СПОСОБЫ ИХ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229070" y="1052736"/>
            <a:ext cx="8637715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ru-RU" b="1" dirty="0">
                <a:solidFill>
                  <a:srgbClr val="002060"/>
                </a:solidFill>
              </a:rPr>
              <a:t>8. Как инициировать познавательную деятельность детей?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54251" y="1555798"/>
            <a:ext cx="7200799" cy="461665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80"/>
                </a:solidFill>
              </a:rPr>
              <a:t>Виды познавательной активности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6543" y="2204864"/>
            <a:ext cx="3168353" cy="369332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исполнительская активность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63244" y="2190084"/>
            <a:ext cx="4752527" cy="369332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творческая (исследовательская) активность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2935933" y="2011440"/>
            <a:ext cx="172621" cy="1846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5132985" y="1993814"/>
            <a:ext cx="137368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4791" y="6093296"/>
            <a:ext cx="8928992" cy="646331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660066"/>
                </a:solidFill>
              </a:rPr>
              <a:t>Накопление ребенком опыта инициативного поведения в познавательной деятельности становится его личностным достижением и переносится в др. сферы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06378" y="4538072"/>
            <a:ext cx="3456384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dirty="0">
                <a:solidFill>
                  <a:prstClr val="black"/>
                </a:solidFill>
              </a:rPr>
              <a:t>Практические приемы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4791" y="5157192"/>
            <a:ext cx="5345091" cy="854080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50" dirty="0">
                <a:solidFill>
                  <a:prstClr val="black"/>
                </a:solidFill>
              </a:rPr>
              <a:t>заинтересовать ребенка предстоящей деятельностью, ее образностью, эмоциональностью, значимостью и необходимостью участия. </a:t>
            </a:r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3255412" y="4920153"/>
            <a:ext cx="225556" cy="1846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80111" y="5149083"/>
            <a:ext cx="3443671" cy="854080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50" dirty="0">
                <a:solidFill>
                  <a:prstClr val="black"/>
                </a:solidFill>
              </a:rPr>
              <a:t>мотивация ребенка к исследовательскому поведению в ходе поиска способа выполнения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42508" y="2662754"/>
            <a:ext cx="3816425" cy="175432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dirty="0">
                <a:solidFill>
                  <a:prstClr val="black"/>
                </a:solidFill>
              </a:rPr>
              <a:t>принятии ребенком предъявленной задачи, выборе способа действий на основе высказанных взрослым общих требований, показе образца, схемы («Я жду помощи», «Я сомневаюсь», «Делаю так же»)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055233" y="2708920"/>
            <a:ext cx="4968550" cy="170816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dirty="0">
                <a:solidFill>
                  <a:prstClr val="black"/>
                </a:solidFill>
              </a:rPr>
              <a:t>самостоятельный выбор деятельности, постановка цели, выбор способа осуществления с высказыванием нескольких предположений, получением личностно-значимого результата («Я могу!», «У меня получится!», «Мне же нравится!», «Как интересно!»). </a:t>
            </a:r>
          </a:p>
        </p:txBody>
      </p:sp>
      <p:sp>
        <p:nvSpPr>
          <p:cNvPr id="26" name="Стрелка вправо 25"/>
          <p:cNvSpPr/>
          <p:nvPr/>
        </p:nvSpPr>
        <p:spPr>
          <a:xfrm rot="5400000">
            <a:off x="5807048" y="4937177"/>
            <a:ext cx="225556" cy="1846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348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6856" y="188640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2. ВИДЫ ДЕТСКОЙ ДЕЯТЕЛЬНОСТИ И СПОСОБЫ ИХ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229070" y="1268760"/>
            <a:ext cx="8637715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ru-RU" b="1" dirty="0">
                <a:solidFill>
                  <a:srgbClr val="002060"/>
                </a:solidFill>
              </a:rPr>
              <a:t>9. 	Организация трудовой деятельности детей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4791" y="5517232"/>
            <a:ext cx="8928992" cy="1200329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660066"/>
                </a:solidFill>
              </a:rPr>
              <a:t>Основная задача педагога при организации самостоятельной трудовой деятельности детей – наполнить повседневную жизнь группы интересными делами и событиями с включением каждого ребенка в содержательную деятельность, в соответствии с его интересами и активностью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94791" y="3585755"/>
            <a:ext cx="8928992" cy="1661993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103505" marR="40005" indent="443230" algn="just">
              <a:lnSpc>
                <a:spcPct val="120000"/>
              </a:lnSpc>
              <a:spcAft>
                <a:spcPts val="0"/>
              </a:spcAft>
            </a:pPr>
            <a:r>
              <a:rPr lang="ru-RU" sz="1700" dirty="0">
                <a:solidFill>
                  <a:srgbClr val="000000"/>
                </a:solidFill>
                <a:latin typeface="Times New Roman"/>
                <a:ea typeface="Times New Roman"/>
              </a:rPr>
              <a:t>Включение ребенка в трудовую деятельность представляет собой сложный процесс, требующий </a:t>
            </a:r>
            <a:r>
              <a:rPr lang="ru-RU" sz="1700" b="1" dirty="0">
                <a:solidFill>
                  <a:srgbClr val="000000"/>
                </a:solidFill>
                <a:latin typeface="Times New Roman"/>
                <a:ea typeface="Times New Roman"/>
              </a:rPr>
              <a:t>особой роли взрослого</a:t>
            </a:r>
            <a:r>
              <a:rPr lang="ru-RU" sz="1700" dirty="0">
                <a:solidFill>
                  <a:srgbClr val="000000"/>
                </a:solidFill>
                <a:latin typeface="Times New Roman"/>
                <a:ea typeface="Times New Roman"/>
              </a:rPr>
              <a:t>: взаимодействие педагога с детьми в трудовой деятельности, наблюдение за трудовой деятельностью детей, изучение детских возможностей и перспектив развития детской трудовой деятельности, организацию дежурств, поручений, коллективной трудовой деятельности детей.   </a:t>
            </a:r>
            <a:endParaRPr lang="ru-RU" sz="1700" dirty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26637" y="2052424"/>
            <a:ext cx="2977212" cy="90024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750" dirty="0">
                <a:solidFill>
                  <a:prstClr val="black"/>
                </a:solidFill>
              </a:rPr>
              <a:t>В трудовой деятельности особое значение имеет игровая мотивация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23591" y="2052424"/>
            <a:ext cx="5675919" cy="143885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750" dirty="0">
                <a:solidFill>
                  <a:prstClr val="black"/>
                </a:solidFill>
              </a:rPr>
              <a:t>В </a:t>
            </a:r>
            <a:r>
              <a:rPr lang="ru-RU" sz="1750" b="1" dirty="0">
                <a:solidFill>
                  <a:prstClr val="black"/>
                </a:solidFill>
              </a:rPr>
              <a:t>старшем</a:t>
            </a:r>
            <a:r>
              <a:rPr lang="ru-RU" sz="1750" dirty="0">
                <a:solidFill>
                  <a:prstClr val="black"/>
                </a:solidFill>
              </a:rPr>
              <a:t> дошкольном возрасте к игровому мотиву добавляется осознанное желание получить одобрение, положительную оценку своих действий взрослыми, стремление помочь другим людям, доставить радость родным и друзьям </a:t>
            </a:r>
          </a:p>
        </p:txBody>
      </p:sp>
    </p:spTree>
    <p:extLst>
      <p:ext uri="{BB962C8B-B14F-4D97-AF65-F5344CB8AC3E}">
        <p14:creationId xmlns:p14="http://schemas.microsoft.com/office/powerpoint/2010/main" val="2194619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6856" y="188640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3. ПЕДАГОГИЧЕСКАЯ ДИАГНОСТИКА В </a:t>
            </a:r>
            <a:br>
              <a:rPr lang="ru-RU" sz="2600" b="1" dirty="0"/>
            </a:br>
            <a:r>
              <a:rPr lang="ru-RU" sz="2600" b="1" dirty="0"/>
              <a:t>ДОШКОЛЬНОЙ ОБРАЗОВАТЕЛЬНОЙ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209259" y="1340768"/>
            <a:ext cx="8637715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ru-RU" b="1" dirty="0">
                <a:solidFill>
                  <a:srgbClr val="002060"/>
                </a:solidFill>
              </a:rPr>
              <a:t>10.	С какой целью в ДОО может проводиться педагогическая диагностика?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29070" y="3895135"/>
            <a:ext cx="8640149" cy="69929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103505" marR="40005" indent="443230" algn="just">
              <a:lnSpc>
                <a:spcPct val="120000"/>
              </a:lnSpc>
            </a:pPr>
            <a:r>
              <a:rPr lang="ru-RU" sz="1700" dirty="0">
                <a:solidFill>
                  <a:prstClr val="black"/>
                </a:solidFill>
              </a:rPr>
              <a:t>Планируемые результаты не подлежат непосредственной оценке, в том числе и в виде педагогической диагностики (мониторинга)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9259" y="2166392"/>
            <a:ext cx="8659960" cy="877163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750" dirty="0">
                <a:solidFill>
                  <a:prstClr val="black"/>
                </a:solidFill>
              </a:rPr>
              <a:t>В рамках педагогической диагностики может проводиться </a:t>
            </a:r>
            <a:r>
              <a:rPr lang="ru-RU" sz="1750" b="1" dirty="0">
                <a:solidFill>
                  <a:prstClr val="black"/>
                </a:solidFill>
              </a:rPr>
              <a:t>оценка индивидуального развития детей, </a:t>
            </a:r>
            <a:r>
              <a:rPr lang="ru-RU" sz="1600" dirty="0">
                <a:solidFill>
                  <a:prstClr val="black"/>
                </a:solidFill>
              </a:rPr>
              <a:t>на основе которой </a:t>
            </a:r>
            <a:r>
              <a:rPr lang="ru-RU" sz="1600" b="1" dirty="0">
                <a:solidFill>
                  <a:prstClr val="black"/>
                </a:solidFill>
              </a:rPr>
              <a:t>определяется эффективность педагогических действий </a:t>
            </a:r>
            <a:r>
              <a:rPr lang="ru-RU" sz="1600" dirty="0">
                <a:solidFill>
                  <a:prstClr val="black"/>
                </a:solidFill>
              </a:rPr>
              <a:t>и осуществляется их </a:t>
            </a:r>
            <a:r>
              <a:rPr lang="ru-RU" sz="1600" b="1" dirty="0">
                <a:solidFill>
                  <a:prstClr val="black"/>
                </a:solidFill>
              </a:rPr>
              <a:t>дальнейшее планирование</a:t>
            </a:r>
          </a:p>
        </p:txBody>
      </p:sp>
      <p:sp>
        <p:nvSpPr>
          <p:cNvPr id="8" name="Объект 1"/>
          <p:cNvSpPr txBox="1">
            <a:spLocks/>
          </p:cNvSpPr>
          <p:nvPr/>
        </p:nvSpPr>
        <p:spPr>
          <a:xfrm>
            <a:off x="249354" y="3068960"/>
            <a:ext cx="8637715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ru-RU" b="1" dirty="0">
                <a:solidFill>
                  <a:srgbClr val="002060"/>
                </a:solidFill>
              </a:rPr>
              <a:t>11.	Нужно ли проводить педагогическую диагностику достижения планируемых результатов? </a:t>
            </a:r>
          </a:p>
        </p:txBody>
      </p:sp>
      <p:sp>
        <p:nvSpPr>
          <p:cNvPr id="9" name="Объект 1"/>
          <p:cNvSpPr txBox="1">
            <a:spLocks/>
          </p:cNvSpPr>
          <p:nvPr/>
        </p:nvSpPr>
        <p:spPr>
          <a:xfrm>
            <a:off x="30223" y="4581128"/>
            <a:ext cx="896029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ru-RU" b="1" dirty="0">
                <a:solidFill>
                  <a:srgbClr val="002060"/>
                </a:solidFill>
              </a:rPr>
              <a:t>12.В чем состоит специфика педагогической диагностики в ДОО?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7191" y="5085184"/>
            <a:ext cx="8660635" cy="170816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750" dirty="0">
                <a:solidFill>
                  <a:prstClr val="black"/>
                </a:solidFill>
              </a:rPr>
              <a:t>Специфика педагогической диагностики в ДОО определяется требованиями ФГОС ДО: </a:t>
            </a:r>
          </a:p>
          <a:p>
            <a:pPr algn="just"/>
            <a:r>
              <a:rPr lang="ru-RU" sz="1750" b="1" dirty="0">
                <a:solidFill>
                  <a:prstClr val="black"/>
                </a:solidFill>
              </a:rPr>
              <a:t>планируемые результаты </a:t>
            </a:r>
            <a:r>
              <a:rPr lang="ru-RU" sz="1750" dirty="0">
                <a:solidFill>
                  <a:prstClr val="black"/>
                </a:solidFill>
              </a:rPr>
              <a:t>освоения Федеральной образовательной программы дошкольного образования </a:t>
            </a:r>
            <a:r>
              <a:rPr lang="ru-RU" sz="1750" b="1" dirty="0">
                <a:solidFill>
                  <a:prstClr val="black"/>
                </a:solidFill>
              </a:rPr>
              <a:t>заданы как целевые ориентиры дошкольного образования</a:t>
            </a:r>
            <a:r>
              <a:rPr lang="ru-RU" sz="1750" dirty="0">
                <a:solidFill>
                  <a:prstClr val="black"/>
                </a:solidFill>
              </a:rPr>
              <a:t> и представляют собой социально-нормативные возрастные характеристики возможных достижений ребенка на разных этапах дошкольного детства </a:t>
            </a:r>
          </a:p>
        </p:txBody>
      </p:sp>
    </p:spTree>
    <p:extLst>
      <p:ext uri="{BB962C8B-B14F-4D97-AF65-F5344CB8AC3E}">
        <p14:creationId xmlns:p14="http://schemas.microsoft.com/office/powerpoint/2010/main" val="3582525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6856" y="188640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3. ПЕДАГОГИЧЕСКАЯ ДИАГНОСТИКА В </a:t>
            </a:r>
            <a:br>
              <a:rPr lang="ru-RU" sz="2600" b="1" dirty="0"/>
            </a:br>
            <a:r>
              <a:rPr lang="ru-RU" sz="2600" b="1" dirty="0"/>
              <a:t>ДОШКОЛЬНОЙ ОБРАЗОВАТЕЛЬНОЙ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138706" y="1722984"/>
            <a:ext cx="8877603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ru-RU" sz="2250" b="1" dirty="0">
                <a:solidFill>
                  <a:srgbClr val="002060"/>
                </a:solidFill>
              </a:rPr>
              <a:t>13.Какова периодичность проведения педагогической диагностики?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08963" y="4437112"/>
            <a:ext cx="8640149" cy="233294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103505" marR="40005" indent="443230" algn="just">
              <a:lnSpc>
                <a:spcPct val="120000"/>
              </a:lnSpc>
            </a:pPr>
            <a:r>
              <a:rPr lang="ru-RU" sz="1750" dirty="0">
                <a:solidFill>
                  <a:prstClr val="black"/>
                </a:solidFill>
              </a:rPr>
              <a:t>в произвольной форме на основе </a:t>
            </a:r>
            <a:r>
              <a:rPr lang="ru-RU" sz="1750" dirty="0" err="1">
                <a:solidFill>
                  <a:prstClr val="black"/>
                </a:solidFill>
              </a:rPr>
              <a:t>малоформализованных</a:t>
            </a:r>
            <a:r>
              <a:rPr lang="ru-RU" sz="1750" dirty="0">
                <a:solidFill>
                  <a:prstClr val="black"/>
                </a:solidFill>
              </a:rPr>
              <a:t> диагностических методов: наблюдения, свободных бесед с детьми, анализа продуктов детской деятельности (рисунков, работ по лепке, аппликации, построек, поделок и других), специальных диагностических ситуаций, простых тестовых проб.                                                   При необходимости, педагог может использовать специальные методики диагностики</a:t>
            </a:r>
            <a:r>
              <a:rPr lang="ru-RU" sz="1750">
                <a:solidFill>
                  <a:prstClr val="black"/>
                </a:solidFill>
              </a:rPr>
              <a:t>.                                                                                                                                           Ведущим</a:t>
            </a:r>
            <a:r>
              <a:rPr lang="ru-RU" sz="1750" dirty="0">
                <a:solidFill>
                  <a:prstClr val="black"/>
                </a:solidFill>
              </a:rPr>
              <a:t>, основным методом педагогической диагностики является </a:t>
            </a:r>
            <a:r>
              <a:rPr lang="ru-RU" sz="1750" b="1" dirty="0">
                <a:solidFill>
                  <a:prstClr val="black"/>
                </a:solidFill>
              </a:rPr>
              <a:t>наблюдение</a:t>
            </a:r>
            <a:r>
              <a:rPr lang="ru-RU" sz="1750" dirty="0">
                <a:solidFill>
                  <a:prstClr val="black"/>
                </a:solidFill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9164" y="2276872"/>
            <a:ext cx="8659960" cy="116955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750" dirty="0">
                <a:solidFill>
                  <a:prstClr val="black"/>
                </a:solidFill>
              </a:rPr>
              <a:t>Оптимальным является ее проведение на начальном этапе прихода ребенка в дошкольную группу (</a:t>
            </a:r>
            <a:r>
              <a:rPr lang="ru-RU" sz="1750" b="1" dirty="0">
                <a:solidFill>
                  <a:prstClr val="black"/>
                </a:solidFill>
              </a:rPr>
              <a:t>стартовая диагностика</a:t>
            </a:r>
            <a:r>
              <a:rPr lang="ru-RU" sz="1750" dirty="0">
                <a:solidFill>
                  <a:prstClr val="black"/>
                </a:solidFill>
              </a:rPr>
              <a:t>) и при достижении ребенком конца каждого психологического возраста (</a:t>
            </a:r>
            <a:r>
              <a:rPr lang="ru-RU" sz="1750" b="1" dirty="0">
                <a:solidFill>
                  <a:prstClr val="black"/>
                </a:solidFill>
              </a:rPr>
              <a:t>финальная диагностика</a:t>
            </a:r>
            <a:r>
              <a:rPr lang="ru-RU" sz="1750" dirty="0">
                <a:solidFill>
                  <a:prstClr val="black"/>
                </a:solidFill>
              </a:rPr>
              <a:t>). (указано в ОП ДО ДОО)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8" name="Объект 1"/>
          <p:cNvSpPr txBox="1">
            <a:spLocks/>
          </p:cNvSpPr>
          <p:nvPr/>
        </p:nvSpPr>
        <p:spPr>
          <a:xfrm>
            <a:off x="258649" y="3573016"/>
            <a:ext cx="8637715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ru-RU" b="1" dirty="0">
                <a:solidFill>
                  <a:srgbClr val="002060"/>
                </a:solidFill>
              </a:rPr>
              <a:t>14.	Какие методы могут быть использованы педагогом в процессе проведения педагогической диагностики? </a:t>
            </a:r>
          </a:p>
        </p:txBody>
      </p:sp>
    </p:spTree>
    <p:extLst>
      <p:ext uri="{BB962C8B-B14F-4D97-AF65-F5344CB8AC3E}">
        <p14:creationId xmlns:p14="http://schemas.microsoft.com/office/powerpoint/2010/main" val="3343166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7" t="12414" r="11139" b="4845"/>
          <a:stretch/>
        </p:blipFill>
        <p:spPr bwMode="auto">
          <a:xfrm>
            <a:off x="159230" y="736473"/>
            <a:ext cx="8825540" cy="5585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7" y="286156"/>
            <a:ext cx="86409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https://docs.edu.gov.ru/document/da4bf512fdb1255d149119afbc465b91</a:t>
            </a:r>
          </a:p>
        </p:txBody>
      </p:sp>
    </p:spTree>
    <p:extLst>
      <p:ext uri="{BB962C8B-B14F-4D97-AF65-F5344CB8AC3E}">
        <p14:creationId xmlns:p14="http://schemas.microsoft.com/office/powerpoint/2010/main" val="40155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8378" y="87389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3. ПЕДАГОГИЧЕСКАЯ ДИАГНОСТИКА В </a:t>
            </a:r>
            <a:br>
              <a:rPr lang="ru-RU" sz="2600" b="1" dirty="0"/>
            </a:br>
            <a:r>
              <a:rPr lang="ru-RU" sz="2600" b="1" dirty="0"/>
              <a:t>ДОШКОЛЬНОЙ ОБРАЗОВАТЕЛЬНОЙ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41173" y="891262"/>
            <a:ext cx="8877603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15.	Почему наблюдение является ведущим методом педагогической диагностики?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7962" y="1641086"/>
            <a:ext cx="8771274" cy="369331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В ходе наблюдения педагог может: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✓изучать педагогические явления в динамике;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✓непосредственно воспринимать поведение детей в конкретных условиях и в реальном времени;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✓фиксировать факты, которые невозможно зарегистрировать никаким иным методом (например, стиль поведения, жесты, мимику, движения, взаимодействие детей и целых групп);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✓оперативно получать информацию и непосредственную связь с объектом изучения;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✓проводить фиксацию фактов сразу по нескольким параметрам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(отдельного ребенка, группы детей, взаимодействия между детьми и другие);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✓собирать 	факты 	независимо 	от 	готовности наблюдаемых объектов, умений обучающихся, их желания вступать в общение.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0FA76C5-7011-030F-23B8-5F2D169409DC}"/>
              </a:ext>
            </a:extLst>
          </p:cNvPr>
          <p:cNvSpPr txBox="1"/>
          <p:nvPr/>
        </p:nvSpPr>
        <p:spPr>
          <a:xfrm>
            <a:off x="197962" y="5560000"/>
            <a:ext cx="8771275" cy="120032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algn="ctr"/>
            <a:r>
              <a:rPr lang="ru-RU" b="1" dirty="0">
                <a:solidFill>
                  <a:srgbClr val="660066"/>
                </a:solidFill>
                <a:latin typeface="+mn-lt"/>
              </a:rPr>
              <a:t>Таким образом, эффективность наблюдения заключается в его информативности и универсальности, с его помощью можно изучать почти любой процесс или явление, оно не искажает естественного поведения обучающихся, практически не требует дополнительных средств</a:t>
            </a:r>
          </a:p>
        </p:txBody>
      </p:sp>
    </p:spTree>
    <p:extLst>
      <p:ext uri="{BB962C8B-B14F-4D97-AF65-F5344CB8AC3E}">
        <p14:creationId xmlns:p14="http://schemas.microsoft.com/office/powerpoint/2010/main" val="5709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8378" y="87389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3. ПЕДАГОГИЧЕСКАЯ ДИАГНОСТИКА В </a:t>
            </a:r>
            <a:br>
              <a:rPr lang="ru-RU" sz="2600" b="1" dirty="0"/>
            </a:br>
            <a:r>
              <a:rPr lang="ru-RU" sz="2600" b="1" dirty="0"/>
              <a:t>ДОШКОЛЬНОЙ ОБРАЗОВАТЕЛЬНОЙ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97900" y="1228042"/>
            <a:ext cx="9067331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16.Как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организуется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наблюдение и фиксируются его результаты?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7962" y="1831282"/>
            <a:ext cx="8771274" cy="92333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Ориентирами для наблюдения являются возрастные характеристики развития ребенка, представленные в пункте 15 «Планируемые результаты реализации Федеральной Программы»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4356F14-61D7-53F2-F94A-CC79041F71C6}"/>
              </a:ext>
            </a:extLst>
          </p:cNvPr>
          <p:cNvSpPr txBox="1"/>
          <p:nvPr/>
        </p:nvSpPr>
        <p:spPr>
          <a:xfrm>
            <a:off x="2167752" y="2866490"/>
            <a:ext cx="4590852" cy="369332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r>
              <a:rPr lang="ru-RU" dirty="0"/>
              <a:t>Критерии анализа наблюдаемых явлений: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6DAF6B6-6C1C-F7F4-EB3B-966FF0E144A9}"/>
              </a:ext>
            </a:extLst>
          </p:cNvPr>
          <p:cNvSpPr txBox="1"/>
          <p:nvPr/>
        </p:nvSpPr>
        <p:spPr>
          <a:xfrm>
            <a:off x="97900" y="3458267"/>
            <a:ext cx="2671135" cy="203132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✓</a:t>
            </a:r>
            <a:r>
              <a:rPr lang="ru-RU" b="1" dirty="0"/>
              <a:t>частота проявления каждого показателя</a:t>
            </a:r>
            <a:endParaRPr lang="ru-RU" dirty="0"/>
          </a:p>
          <a:p>
            <a:r>
              <a:rPr lang="ru-RU" dirty="0"/>
              <a:t>Частота проявления указывает на периодичность и степень устойчивости показателя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867661D-2BE8-DCA9-2866-56F3CED24444}"/>
              </a:ext>
            </a:extLst>
          </p:cNvPr>
          <p:cNvSpPr txBox="1"/>
          <p:nvPr/>
        </p:nvSpPr>
        <p:spPr>
          <a:xfrm>
            <a:off x="6233715" y="3460624"/>
            <a:ext cx="2810464" cy="230832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✓ </a:t>
            </a:r>
            <a:r>
              <a:rPr lang="ru-RU" b="1" dirty="0"/>
              <a:t>самостоятельность его выполнения</a:t>
            </a:r>
          </a:p>
          <a:p>
            <a:r>
              <a:rPr lang="ru-RU" dirty="0"/>
              <a:t>Самостоятельность выполнения действия позволяет определить зону актуального и ближайшего развития ребенка.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363138D-3FB1-08D3-692D-83E31DFC6E97}"/>
              </a:ext>
            </a:extLst>
          </p:cNvPr>
          <p:cNvSpPr txBox="1"/>
          <p:nvPr/>
        </p:nvSpPr>
        <p:spPr>
          <a:xfrm>
            <a:off x="2915816" y="3460624"/>
            <a:ext cx="3168351" cy="203132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✓</a:t>
            </a:r>
            <a:r>
              <a:rPr lang="ru-RU" b="1" dirty="0"/>
              <a:t>инициативность ребенка в деятельности  </a:t>
            </a:r>
          </a:p>
          <a:p>
            <a:r>
              <a:rPr lang="ru-RU" dirty="0"/>
              <a:t>Инициативность свидетельствует о проявлении субъектности ребенка в деятельности и взаимодействии.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3BB7CFC-D017-3A89-9439-11BCF5D9C2C8}"/>
              </a:ext>
            </a:extLst>
          </p:cNvPr>
          <p:cNvSpPr txBox="1"/>
          <p:nvPr/>
        </p:nvSpPr>
        <p:spPr>
          <a:xfrm>
            <a:off x="97899" y="5844115"/>
            <a:ext cx="8946279" cy="692754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103505" marR="40005" indent="443230" algn="just">
              <a:lnSpc>
                <a:spcPct val="120000"/>
              </a:lnSpc>
              <a:spcAft>
                <a:spcPts val="0"/>
              </a:spcAft>
              <a:defRPr sz="1700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r>
              <a:rPr lang="ru-RU" dirty="0"/>
              <a:t>Оптимальной формой для фиксации результатов наблюдения является карта наблюдения с включенными показателями и критериями их анализа</a:t>
            </a:r>
          </a:p>
        </p:txBody>
      </p:sp>
    </p:spTree>
    <p:extLst>
      <p:ext uri="{BB962C8B-B14F-4D97-AF65-F5344CB8AC3E}">
        <p14:creationId xmlns:p14="http://schemas.microsoft.com/office/powerpoint/2010/main" val="1634118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8378" y="87389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3. ПЕДАГОГИЧЕСКАЯ ДИАГНОСТИКА В </a:t>
            </a:r>
            <a:br>
              <a:rPr lang="ru-RU" sz="2600" b="1" dirty="0"/>
            </a:br>
            <a:r>
              <a:rPr lang="ru-RU" sz="2600" b="1" dirty="0"/>
              <a:t>ДОШКОЛЬНОЙ ОБРАЗОВАТЕЛЬНОЙ ОРГАНИЗАЦИИ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4015" y="1086873"/>
            <a:ext cx="5458663" cy="40011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Шаблон для составления карты наблюдения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FF319DC-82FE-F1C3-E3DB-7F2FE411EA00}"/>
              </a:ext>
            </a:extLst>
          </p:cNvPr>
          <p:cNvSpPr txBox="1"/>
          <p:nvPr/>
        </p:nvSpPr>
        <p:spPr>
          <a:xfrm>
            <a:off x="5816886" y="1086873"/>
            <a:ext cx="3050631" cy="40011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sz="2000" b="1" dirty="0"/>
              <a:t>Универсальные маркеры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6246C4AE-8438-8DA0-150C-91991E1212D5}"/>
              </a:ext>
            </a:extLst>
          </p:cNvPr>
          <p:cNvSpPr txBox="1"/>
          <p:nvPr/>
        </p:nvSpPr>
        <p:spPr>
          <a:xfrm>
            <a:off x="4893727" y="1628800"/>
            <a:ext cx="4079493" cy="341632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«обычно» (+) – означает, что данный показатель является типичным, характерным для ребенка, проявляется у него чаще всего;  </a:t>
            </a:r>
          </a:p>
          <a:p>
            <a:r>
              <a:rPr lang="ru-RU" dirty="0"/>
              <a:t>«изредка» (+-) – означает, что данный показатель не характерен для ребенка, но проявляется в его деятельности и/или поведении время от времени;  </a:t>
            </a:r>
          </a:p>
          <a:p>
            <a:r>
              <a:rPr lang="ru-RU" dirty="0"/>
              <a:t>«никогда» (-) – означает, что данный показатель не проявляется в деятельности и поведении ребенка.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FB23AEF-8DDF-E251-C67E-3CB8CF8500F7}"/>
              </a:ext>
            </a:extLst>
          </p:cNvPr>
          <p:cNvSpPr txBox="1"/>
          <p:nvPr/>
        </p:nvSpPr>
        <p:spPr>
          <a:xfrm>
            <a:off x="4932040" y="5155781"/>
            <a:ext cx="4077939" cy="1361911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650">
                <a:solidFill>
                  <a:prstClr val="black"/>
                </a:solidFill>
              </a:defRPr>
            </a:lvl1pPr>
          </a:lstStyle>
          <a:p>
            <a:r>
              <a:rPr lang="ru-RU" dirty="0"/>
              <a:t>Карты развития, протоколы, записи являются рабочими материалами педагога и не подлежат проверке. </a:t>
            </a:r>
          </a:p>
          <a:p>
            <a:r>
              <a:rPr lang="ru-RU" dirty="0"/>
              <a:t>Их форма и способ ведения выбирается ДОО и закрепляются локальными актами.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15" y="1554261"/>
            <a:ext cx="4535563" cy="4676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35808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65174" y="364388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3. ПЕДАГОГИЧЕСКАЯ ДИАГНОСТИКА В </a:t>
            </a:r>
            <a:br>
              <a:rPr lang="ru-RU" sz="2600" b="1" dirty="0"/>
            </a:br>
            <a:r>
              <a:rPr lang="ru-RU" sz="2600" b="1" dirty="0"/>
              <a:t>ДОШКОЛЬНОЙ ОБРАЗОВАТЕЛЬНОЙ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41173" y="2132856"/>
            <a:ext cx="8877603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17.	Какие готовые карты развития детей можно использовать при проведении педагогической диагностики?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258924"/>
            <a:ext cx="8667256" cy="304698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При проведении педагогической диагностики педагог может использовать готовые карты развития: 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✓Карта нормативного развития (Н.А. Короткова, П.Г.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Нежнов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)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✓Карта проявления самостоятельности (А.М. Щетинина) 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✓Карта проявления активности (А.М. Щетинина, Н.А. Абрамова);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 Карта проявлений инициативности (А.М. Щетинина);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✓и другие авторские разработки. </a:t>
            </a:r>
          </a:p>
        </p:txBody>
      </p:sp>
    </p:spTree>
    <p:extLst>
      <p:ext uri="{BB962C8B-B14F-4D97-AF65-F5344CB8AC3E}">
        <p14:creationId xmlns:p14="http://schemas.microsoft.com/office/powerpoint/2010/main" val="36091035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8378" y="87389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3. ПЕДАГОГИЧЕСКАЯ ДИАГНОСТИКА В </a:t>
            </a:r>
            <a:br>
              <a:rPr lang="ru-RU" sz="2600" b="1" dirty="0"/>
            </a:br>
            <a:r>
              <a:rPr lang="ru-RU" sz="2600" b="1" dirty="0"/>
              <a:t>ДОШКОЛЬНОЙ ОБРАЗОВАТЕЛЬНОЙ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133198" y="1136991"/>
            <a:ext cx="8877603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18.	Что такое специальная диагностическая ситуация, с какими целями она создается и чем отличается от наблюдения?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1593" y="2525842"/>
            <a:ext cx="2333079" cy="286232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это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метод, с помощью которого можно выявить и зафиксировать характерные свойства исследуемого явления (объекта, процесса) в реальном действии.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AA7508E-FCF6-96B1-3FDF-0909B121E3C5}"/>
              </a:ext>
            </a:extLst>
          </p:cNvPr>
          <p:cNvSpPr txBox="1"/>
          <p:nvPr/>
        </p:nvSpPr>
        <p:spPr>
          <a:xfrm>
            <a:off x="2622037" y="2525842"/>
            <a:ext cx="2952328" cy="286232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 smtClean="0"/>
              <a:t>позволяет </a:t>
            </a:r>
            <a:r>
              <a:rPr lang="ru-RU" dirty="0"/>
              <a:t>выявить направленность личности ребенка, мотивы поведения и деятельности, предпочтения и интересы детей, их отношение к людям, событиям, межличностные контакты, предпочтения в общении и другое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E2451C1-0935-2ACA-28B9-5072A050F142}"/>
              </a:ext>
            </a:extLst>
          </p:cNvPr>
          <p:cNvSpPr txBox="1"/>
          <p:nvPr/>
        </p:nvSpPr>
        <p:spPr>
          <a:xfrm>
            <a:off x="5717299" y="2525842"/>
            <a:ext cx="3181018" cy="286232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 smtClean="0"/>
              <a:t>возникают </a:t>
            </a:r>
            <a:r>
              <a:rPr lang="ru-RU" dirty="0"/>
              <a:t>естественным образом либо целенаправленно создаются самим педагогом. Это могут быть ситуации выбора, игровые, проблемные ситуации, а также ситуации, возникающие в процессе проведения мероприятий, социальные акции.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C151269-E356-CBA2-2E88-2AED781FB667}"/>
              </a:ext>
            </a:extLst>
          </p:cNvPr>
          <p:cNvSpPr txBox="1"/>
          <p:nvPr/>
        </p:nvSpPr>
        <p:spPr>
          <a:xfrm>
            <a:off x="211593" y="5517232"/>
            <a:ext cx="8693553" cy="120032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В ситуациях выбора детям предлагают выбрать деятельность, ее содержание, материалы, партнера для выполнения совместной деятельности и другое. Диагностическое задание должно включать предложение к действию и альтернативу выбору. Обычно это достигается простым словом «или».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4356F14-61D7-53F2-F94A-CC79041F71C6}"/>
              </a:ext>
            </a:extLst>
          </p:cNvPr>
          <p:cNvSpPr txBox="1"/>
          <p:nvPr/>
        </p:nvSpPr>
        <p:spPr>
          <a:xfrm>
            <a:off x="741945" y="2083431"/>
            <a:ext cx="7632848" cy="369332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pPr lvl="0">
              <a:defRPr/>
            </a:pPr>
            <a:r>
              <a:rPr lang="ru-RU" dirty="0"/>
              <a:t>Диагностическая </a:t>
            </a:r>
            <a:r>
              <a:rPr lang="ru-RU" dirty="0" smtClean="0"/>
              <a:t>ситуация: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3819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8378" y="87389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3. ПЕДАГОГИЧЕСКАЯ ДИАГНОСТИКА В </a:t>
            </a:r>
            <a:br>
              <a:rPr lang="ru-RU" sz="2600" b="1" dirty="0"/>
            </a:br>
            <a:r>
              <a:rPr lang="ru-RU" sz="2600" b="1" dirty="0"/>
              <a:t>ДОШКОЛЬНОЙ ОБРАЗОВАТЕЛЬНОЙ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197962" y="1127271"/>
            <a:ext cx="8771274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19. 	В чем состоят особенности диагностической беседы?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9732" y="1628800"/>
            <a:ext cx="8684535" cy="120032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Результаты наблюдения и диагностических ситуаций могут быть дополнены беседами с детьми в свободной форме, которые позволяют выявить мотивы поступков, наличие интереса к определенному виду деятельности, уточнить знания о предметах и явлениях окружающей действительности и другое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4356F14-61D7-53F2-F94A-CC79041F71C6}"/>
              </a:ext>
            </a:extLst>
          </p:cNvPr>
          <p:cNvSpPr txBox="1"/>
          <p:nvPr/>
        </p:nvSpPr>
        <p:spPr>
          <a:xfrm>
            <a:off x="827584" y="2898610"/>
            <a:ext cx="7632848" cy="369332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Вопросы могут быть заданы ребенку в разной форме: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6DAF6B6-6C1C-F7F4-EB3B-966FF0E144A9}"/>
              </a:ext>
            </a:extLst>
          </p:cNvPr>
          <p:cNvSpPr txBox="1"/>
          <p:nvPr/>
        </p:nvSpPr>
        <p:spPr>
          <a:xfrm>
            <a:off x="97901" y="3458267"/>
            <a:ext cx="1881812" cy="36933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прямые вопросы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867661D-2BE8-DCA9-2866-56F3CED24444}"/>
              </a:ext>
            </a:extLst>
          </p:cNvPr>
          <p:cNvSpPr txBox="1"/>
          <p:nvPr/>
        </p:nvSpPr>
        <p:spPr>
          <a:xfrm>
            <a:off x="4658112" y="3458267"/>
            <a:ext cx="4386066" cy="36933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вопросы по картинкам или иллюстрациям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363138D-3FB1-08D3-692D-83E31DFC6E97}"/>
              </a:ext>
            </a:extLst>
          </p:cNvPr>
          <p:cNvSpPr txBox="1"/>
          <p:nvPr/>
        </p:nvSpPr>
        <p:spPr>
          <a:xfrm>
            <a:off x="2123728" y="3458267"/>
            <a:ext cx="2448272" cy="36933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проективные вопросы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DC47EB-04EA-AD1F-0C0F-C0DD5C20E1AD}"/>
              </a:ext>
            </a:extLst>
          </p:cNvPr>
          <p:cNvSpPr txBox="1"/>
          <p:nvPr/>
        </p:nvSpPr>
        <p:spPr>
          <a:xfrm>
            <a:off x="110459" y="4017924"/>
            <a:ext cx="8946279" cy="92333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Диагностическая беседа проводится с каждым ребенком индивидуально, его ответы фиксируются в удобной для педагога форме. Вопросы беседы педагог готовит заранее, продумывая их количество, виды, формулировки, наглядный материал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6BA4C28-8CB0-73F2-DDD9-49A82EDA0091}"/>
              </a:ext>
            </a:extLst>
          </p:cNvPr>
          <p:cNvSpPr txBox="1"/>
          <p:nvPr/>
        </p:nvSpPr>
        <p:spPr>
          <a:xfrm>
            <a:off x="127236" y="5131579"/>
            <a:ext cx="8929501" cy="1399742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103505" marR="40005" lvl="0" indent="44323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</a:defRPr>
            </a:lvl1pPr>
          </a:lstStyle>
          <a:p>
            <a:r>
              <a:rPr lang="ru-RU" sz="1800" dirty="0">
                <a:solidFill>
                  <a:prstClr val="black"/>
                </a:solidFill>
                <a:latin typeface="Candara"/>
                <a:ea typeface="+mn-ea"/>
              </a:rPr>
              <a:t>Результаты беседы анализируются педагогом, делается вывод о наличии у детей представлений о явлениях окружающей действительности, правилах поведения, умений приводить аргументы для обоснования своего мнения, способности выразить свое мнение и отношение и другое. </a:t>
            </a:r>
          </a:p>
        </p:txBody>
      </p:sp>
    </p:spTree>
    <p:extLst>
      <p:ext uri="{BB962C8B-B14F-4D97-AF65-F5344CB8AC3E}">
        <p14:creationId xmlns:p14="http://schemas.microsoft.com/office/powerpoint/2010/main" val="46765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4296" y="357960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3. ПЕДАГОГИЧЕСКАЯ ДИАГНОСТИКА В </a:t>
            </a:r>
            <a:br>
              <a:rPr lang="ru-RU" sz="2600" b="1" dirty="0"/>
            </a:br>
            <a:r>
              <a:rPr lang="ru-RU" sz="2600" b="1" dirty="0"/>
              <a:t>ДОШКОЛЬНОЙ ОБРАЗОВАТЕЛЬНОЙ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133198" y="1946546"/>
            <a:ext cx="8877603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20.	Какую информацию может предоставить метод анализа продуктов детской деятельности?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5059" y="2807399"/>
            <a:ext cx="8720814" cy="203132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Изучая продукты детской деятельности, педагог может сделать вывод о динамике развития технических и композиционных умений, проявлении творчества, внутреннем мире ребенка, его отношении к себе и окружающему миру, особенностях мышления, развития мелкой моторики и других сторон его развития. Педагог может получить информацию о примерном соответствии умений ребенка возрастным характеристикам развития, установить отличительные особенности его работ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C151269-E356-CBA2-2E88-2AED781FB667}"/>
              </a:ext>
            </a:extLst>
          </p:cNvPr>
          <p:cNvSpPr txBox="1"/>
          <p:nvPr/>
        </p:nvSpPr>
        <p:spPr>
          <a:xfrm>
            <a:off x="202320" y="5721009"/>
            <a:ext cx="8693553" cy="92333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П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едагог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может использовать пособия, диагностические материалы, которые соответствуют возрастным особенностям детей раннего и дошкольного возраста и предназначены для определения их индивидуального развития</a:t>
            </a:r>
          </a:p>
        </p:txBody>
      </p:sp>
      <p:sp>
        <p:nvSpPr>
          <p:cNvPr id="2" name="Объект 1">
            <a:extLst>
              <a:ext uri="{FF2B5EF4-FFF2-40B4-BE49-F238E27FC236}">
                <a16:creationId xmlns="" xmlns:a16="http://schemas.microsoft.com/office/drawing/2014/main" id="{175C6015-0A8B-2878-3EE1-E04A2511BFA1}"/>
              </a:ext>
            </a:extLst>
          </p:cNvPr>
          <p:cNvSpPr txBox="1">
            <a:spLocks/>
          </p:cNvSpPr>
          <p:nvPr/>
        </p:nvSpPr>
        <p:spPr>
          <a:xfrm>
            <a:off x="31195" y="4863399"/>
            <a:ext cx="8877603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21.	Какие пособия можно использовать для проведения диагностики индивидуального развития детей? </a:t>
            </a:r>
          </a:p>
        </p:txBody>
      </p:sp>
    </p:spTree>
    <p:extLst>
      <p:ext uri="{BB962C8B-B14F-4D97-AF65-F5344CB8AC3E}">
        <p14:creationId xmlns:p14="http://schemas.microsoft.com/office/powerpoint/2010/main" val="10545165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3706" y="474879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3. ПЕДАГОГИЧЕСКАЯ ДИАГНОСТИКА В </a:t>
            </a:r>
            <a:br>
              <a:rPr lang="ru-RU" sz="2600" b="1" dirty="0"/>
            </a:br>
            <a:r>
              <a:rPr lang="ru-RU" sz="2600" b="1" dirty="0"/>
              <a:t>ДОШКОЛЬНОЙ ОБРАЗОВАТЕЛЬНОЙ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159705" y="2085680"/>
            <a:ext cx="8877603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22.	Как могут использоваться результаты педагогической диагностики в ДОО?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6218" y="2927171"/>
            <a:ext cx="8720814" cy="64633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Согласно ФГОС ДО результаты педагогической диагностики (мониторинга) могут использоваться исключительно для решения следующих образовательных задач: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C151269-E356-CBA2-2E88-2AED781FB667}"/>
              </a:ext>
            </a:extLst>
          </p:cNvPr>
          <p:cNvSpPr txBox="1"/>
          <p:nvPr/>
        </p:nvSpPr>
        <p:spPr>
          <a:xfrm>
            <a:off x="259849" y="4887152"/>
            <a:ext cx="8693553" cy="175432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Психологическая диагностика развития детей проводится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квалифицированными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специалистами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(педагогами-психологами, психологами). Участие ребенка в психологической диагностике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допускается только с согласия его родителей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. Результаты психологической диагностики могут использоваться для решения задач психологического сопровождения и проведения квалифицированной коррекции развития детей. </a:t>
            </a:r>
          </a:p>
        </p:txBody>
      </p:sp>
      <p:sp>
        <p:nvSpPr>
          <p:cNvPr id="2" name="Объект 1">
            <a:extLst>
              <a:ext uri="{FF2B5EF4-FFF2-40B4-BE49-F238E27FC236}">
                <a16:creationId xmlns="" xmlns:a16="http://schemas.microsoft.com/office/drawing/2014/main" id="{175C6015-0A8B-2878-3EE1-E04A2511BFA1}"/>
              </a:ext>
            </a:extLst>
          </p:cNvPr>
          <p:cNvSpPr txBox="1">
            <a:spLocks/>
          </p:cNvSpPr>
          <p:nvPr/>
        </p:nvSpPr>
        <p:spPr>
          <a:xfrm>
            <a:off x="183786" y="4198969"/>
            <a:ext cx="9003202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23. Может ли педагог проводить психологическую диагностику?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270BDAA-67D1-1A70-9F64-3EB7820C8209}"/>
              </a:ext>
            </a:extLst>
          </p:cNvPr>
          <p:cNvSpPr txBox="1"/>
          <p:nvPr/>
        </p:nvSpPr>
        <p:spPr>
          <a:xfrm>
            <a:off x="274328" y="3701570"/>
            <a:ext cx="4297672" cy="36933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индивидуализации образования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78B6925-B532-4CFC-63FB-64C0F5EAA29F}"/>
              </a:ext>
            </a:extLst>
          </p:cNvPr>
          <p:cNvSpPr txBox="1"/>
          <p:nvPr/>
        </p:nvSpPr>
        <p:spPr>
          <a:xfrm>
            <a:off x="4700098" y="3701570"/>
            <a:ext cx="4260033" cy="36933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оптимизации работы с группой детей</a:t>
            </a:r>
          </a:p>
        </p:txBody>
      </p:sp>
    </p:spTree>
    <p:extLst>
      <p:ext uri="{BB962C8B-B14F-4D97-AF65-F5344CB8AC3E}">
        <p14:creationId xmlns:p14="http://schemas.microsoft.com/office/powerpoint/2010/main" val="33246666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65912"/>
            <a:ext cx="8229600" cy="1074448"/>
          </a:xfrm>
        </p:spPr>
        <p:txBody>
          <a:bodyPr>
            <a:noAutofit/>
          </a:bodyPr>
          <a:lstStyle/>
          <a:p>
            <a:r>
              <a:rPr lang="ru-RU" sz="2200" b="1" dirty="0"/>
              <a:t>РАЗДЕЛ 4. ПЛАНИРОВАНИЕ ОБРАЗОВАТЕЛЬНОЙ </a:t>
            </a:r>
            <a:br>
              <a:rPr lang="ru-RU" sz="2200" b="1" dirty="0"/>
            </a:br>
            <a:r>
              <a:rPr lang="ru-RU" sz="2200" b="1" dirty="0"/>
              <a:t>ДЕЯТЕЛЬНОСТИ В ДОШКОЛЬНОЙ ОБРАЗОВАТЕЛЬНОЙ ОРГАНИЗАЦИИ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323323"/>
            <a:ext cx="8667256" cy="224676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  <a:latin typeface="Candara"/>
              </a:rPr>
              <a:t>Планирование</a:t>
            </a:r>
            <a:r>
              <a:rPr lang="ru-RU" sz="2000" dirty="0">
                <a:solidFill>
                  <a:prstClr val="black"/>
                </a:solidFill>
                <a:latin typeface="Candara"/>
              </a:rPr>
              <a:t> образовательной деятельности в ДОО </a:t>
            </a:r>
            <a:r>
              <a:rPr lang="ru-RU" sz="2000" b="1" dirty="0">
                <a:solidFill>
                  <a:prstClr val="black"/>
                </a:solidFill>
                <a:latin typeface="Candara"/>
              </a:rPr>
              <a:t>призвано обеспечить</a:t>
            </a:r>
            <a:r>
              <a:rPr lang="ru-RU" sz="2000" dirty="0">
                <a:solidFill>
                  <a:prstClr val="black"/>
                </a:solidFill>
                <a:latin typeface="Candara"/>
              </a:rPr>
              <a:t>:  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Candara"/>
              </a:rPr>
              <a:t>✓интеграцию образовательных областей;  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Candara"/>
              </a:rPr>
              <a:t>✓разнообразие форм организации образовательной деятельности;  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Candara"/>
              </a:rPr>
              <a:t>✓сочетание образовательной деятельности с воспитательной работой;  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Candara"/>
              </a:rPr>
              <a:t>✓включение детей в разные виды детской деятельности;  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Candara"/>
              </a:rPr>
              <a:t>✓соблюдение требований к психолого-педагогическим, санитарно-гигиеническим условиям реализации образовательной программы.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46780" y="4077072"/>
            <a:ext cx="1944216" cy="36933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prstClr val="black"/>
                </a:solidFill>
                <a:latin typeface="Candara"/>
              </a:rPr>
              <a:t>стратегические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98476" y="3648686"/>
            <a:ext cx="1440160" cy="36933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prstClr val="black"/>
                </a:solidFill>
                <a:latin typeface="Candara"/>
              </a:rPr>
              <a:t>тактические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927981" y="3648686"/>
            <a:ext cx="1512168" cy="36933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prstClr val="black"/>
                </a:solidFill>
                <a:latin typeface="Candara"/>
              </a:rPr>
              <a:t>оперативные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3645024"/>
            <a:ext cx="1512168" cy="369332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prstClr val="black"/>
                </a:solidFill>
                <a:latin typeface="Candara"/>
              </a:rPr>
              <a:t>Виды планов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59832" y="4492570"/>
            <a:ext cx="2664296" cy="87716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solidFill>
                  <a:prstClr val="black"/>
                </a:solidFill>
                <a:latin typeface="Candara"/>
              </a:rPr>
              <a:t>годовой план </a:t>
            </a:r>
            <a:r>
              <a:rPr lang="ru-RU" sz="1700" dirty="0">
                <a:solidFill>
                  <a:prstClr val="black"/>
                </a:solidFill>
                <a:latin typeface="Candara"/>
              </a:rPr>
              <a:t>ДОО, определяет деятельность всей организации на год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4400" y="4077072"/>
            <a:ext cx="2808312" cy="140038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solidFill>
                  <a:prstClr val="black"/>
                </a:solidFill>
                <a:latin typeface="Candara"/>
              </a:rPr>
              <a:t>перспективные планы</a:t>
            </a:r>
            <a:r>
              <a:rPr lang="ru-RU" sz="1700" dirty="0">
                <a:solidFill>
                  <a:prstClr val="black"/>
                </a:solidFill>
                <a:latin typeface="Candara"/>
              </a:rPr>
              <a:t>, могут определять действия на более короткий срок, как правило, квартал или месяц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796137" y="4077072"/>
            <a:ext cx="3262430" cy="140038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solidFill>
                  <a:prstClr val="black"/>
                </a:solidFill>
                <a:latin typeface="Candara"/>
              </a:rPr>
              <a:t>календарные планы</a:t>
            </a:r>
            <a:r>
              <a:rPr lang="ru-RU" sz="1700" dirty="0">
                <a:solidFill>
                  <a:prstClr val="black"/>
                </a:solidFill>
                <a:latin typeface="Candara"/>
              </a:rPr>
              <a:t>, определяют текущую деятельность на достаточно короткий срок: от одного дня до одной-двух недель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4867" y="5483555"/>
            <a:ext cx="9022258" cy="1336776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113030" marR="34290" indent="449580" algn="just">
              <a:lnSpc>
                <a:spcPct val="107000"/>
              </a:lnSpc>
              <a:spcAft>
                <a:spcPts val="175"/>
              </a:spcAft>
            </a:pPr>
            <a:r>
              <a:rPr lang="ru-RU" sz="1200" b="1" i="1" dirty="0">
                <a:solidFill>
                  <a:srgbClr val="000000"/>
                </a:solidFill>
                <a:latin typeface="Times New Roman"/>
                <a:ea typeface="Times New Roman"/>
              </a:rPr>
              <a:t>До утверждения перечня документации, в том числе определяющей перспективную и текущую деятельность педагога ДО (воспитателя) можно использовать утвержденные конкретной ДОО формы планирования образовательной деятельности. </a:t>
            </a:r>
            <a:r>
              <a:rPr lang="ru-RU" sz="1200" b="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ru-RU" sz="12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113030" marR="45085" algn="just">
              <a:lnSpc>
                <a:spcPct val="113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В настоящее время </a:t>
            </a:r>
            <a:r>
              <a:rPr lang="ru-RU" sz="1200" dirty="0" err="1">
                <a:solidFill>
                  <a:srgbClr val="000000"/>
                </a:solidFill>
                <a:latin typeface="Times New Roman"/>
                <a:ea typeface="Times New Roman"/>
              </a:rPr>
              <a:t>Минпросвещения</a:t>
            </a: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 России, </a:t>
            </a:r>
            <a:r>
              <a:rPr lang="ru-RU" sz="1200" dirty="0" err="1">
                <a:solidFill>
                  <a:srgbClr val="000000"/>
                </a:solidFill>
                <a:latin typeface="Times New Roman"/>
                <a:ea typeface="Times New Roman"/>
              </a:rPr>
              <a:t>Минобрнауки</a:t>
            </a: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 России и </a:t>
            </a:r>
            <a:r>
              <a:rPr lang="ru-RU" sz="1200" dirty="0" err="1">
                <a:solidFill>
                  <a:srgbClr val="000000"/>
                </a:solidFill>
                <a:latin typeface="Times New Roman"/>
                <a:ea typeface="Times New Roman"/>
              </a:rPr>
              <a:t>Рособрнадзором</a:t>
            </a: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 решается задача по снижению бюрократической нагрузки, минимизации документальной нагрузки на педагогов, в том числе, педагогов ДО. Перечень обязательных документов и их макеты для педагогов ДОО будет представлен в скором времени. </a:t>
            </a:r>
            <a:endParaRPr lang="ru-RU" sz="1200" dirty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546285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2320" y="357960"/>
            <a:ext cx="8706478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5. РАЗВИВАЮЩАЯ ПРЕДМЕТНОПРОСТРАНСТВЕННАЯ СРЕДА И ИНФРАСТРУКТУРА ДОО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155113" y="1514498"/>
            <a:ext cx="8877603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  <a:defRPr/>
            </a:pPr>
            <a:r>
              <a:rPr lang="ru-RU" b="1" dirty="0">
                <a:solidFill>
                  <a:srgbClr val="002060"/>
                </a:solidFill>
              </a:rPr>
              <a:t>24.	Как в группах ДОО создать гибкую развивающую предметно-пространственную среду?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1962" y="2276872"/>
            <a:ext cx="8720814" cy="147732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>
                <a:solidFill>
                  <a:prstClr val="black"/>
                </a:solidFill>
              </a:rPr>
              <a:t>РППС ДОО направлена на </a:t>
            </a:r>
            <a:r>
              <a:rPr lang="ru-RU" b="1" dirty="0">
                <a:solidFill>
                  <a:prstClr val="black"/>
                </a:solidFill>
              </a:rPr>
              <a:t>создание условий разностороннего развития детей </a:t>
            </a:r>
            <a:r>
              <a:rPr lang="ru-RU" dirty="0">
                <a:solidFill>
                  <a:prstClr val="black"/>
                </a:solidFill>
              </a:rPr>
              <a:t>раннего и дошкольного возрастов. Такой подход предполагает гибкость среды, отсутствие жесткого зонирования, наличие возможностей для оперативной трансформации пространства, в соответствии со стоящими образовательными задачами, уровнем развития детей, их игровыми замыслами.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C151269-E356-CBA2-2E88-2AED781FB667}"/>
              </a:ext>
            </a:extLst>
          </p:cNvPr>
          <p:cNvSpPr txBox="1"/>
          <p:nvPr/>
        </p:nvSpPr>
        <p:spPr>
          <a:xfrm>
            <a:off x="219223" y="3933056"/>
            <a:ext cx="8693553" cy="175432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>
              <a:defRPr/>
            </a:pPr>
            <a:r>
              <a:rPr lang="ru-RU" dirty="0"/>
              <a:t>Для удобства зонирования среды в группах могут быть использованы </a:t>
            </a:r>
            <a:r>
              <a:rPr lang="ru-RU" b="1" dirty="0"/>
              <a:t>легкие передвижные ширмы, мягкие модул</a:t>
            </a:r>
            <a:r>
              <a:rPr lang="ru-RU" dirty="0"/>
              <a:t>и (крупные геометрические фигуры разной формы, выполненные из мягкого наполнителя и обтянутые искусственной кожей различных цветов). Они отвечают критерию нейтральности и могут быть использованы для различных видов деятельности детей: игровой, двигательной, познавательной.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7757" y="5805264"/>
            <a:ext cx="8720813" cy="92333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660066"/>
                </a:solidFill>
              </a:rPr>
              <a:t>Важно, чтобы наполнение среды не препятствовало передвижению детей, не создавало конфликтных ситуаций из-за пространства, а наоборот – способствовало разнообразной деятельности и общению.</a:t>
            </a:r>
          </a:p>
        </p:txBody>
      </p:sp>
    </p:spTree>
    <p:extLst>
      <p:ext uri="{BB962C8B-B14F-4D97-AF65-F5344CB8AC3E}">
        <p14:creationId xmlns:p14="http://schemas.microsoft.com/office/powerpoint/2010/main" val="1849620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6674" y="2132856"/>
            <a:ext cx="7876397" cy="4320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1. На каком языке осуществляется реализация ФОП ДО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РАЗДЕЛ 1. СОДЕРЖАНИЕ ОБРАЗОВАТЕЛЬНОЙ ДЕЯТЕЛЬНОСТИ В ДОШКОЛЬНОЙ ОБРАЗОВАТЕЛЬНОЙ ОРГАНИЗАЦИИ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6401" y="2492896"/>
            <a:ext cx="84969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/>
              <a:t>- в ДОО образовательная деятельность осуществляется на государственном языке Российской Федерации;</a:t>
            </a:r>
          </a:p>
          <a:p>
            <a:r>
              <a:rPr lang="ru-RU" sz="2700" dirty="0"/>
              <a:t>- может осуществляться на родном языке из числа языков народов РФ, в том числе на русском языке как родном языке, в соответствии с ОП ДО и </a:t>
            </a:r>
            <a:r>
              <a:rPr lang="ru-RU" sz="2700" b="1" i="1" dirty="0"/>
              <a:t>на основании заявления родителей </a:t>
            </a:r>
            <a:r>
              <a:rPr lang="ru-RU" sz="2700" dirty="0"/>
              <a:t>(законных представителей)</a:t>
            </a:r>
          </a:p>
          <a:p>
            <a:r>
              <a:rPr lang="ru-RU" sz="2700" dirty="0"/>
              <a:t>Язык, языки образования определяются </a:t>
            </a:r>
            <a:r>
              <a:rPr lang="ru-RU" sz="2700" b="1" i="1" dirty="0"/>
              <a:t>локальными нормативными актами образовательной организации</a:t>
            </a:r>
            <a:r>
              <a:rPr lang="ru-RU" sz="27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8169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5107" y="272227"/>
            <a:ext cx="8706478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5. РАЗВИВАЮЩАЯ ПРЕДМЕТНОПРОСТРАНСТВЕННАЯ СРЕДА И ИНФРАСТРУКТУРА ДОО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215107" y="1298474"/>
            <a:ext cx="8877603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  <a:defRPr/>
            </a:pPr>
            <a:r>
              <a:rPr lang="ru-RU" b="1" dirty="0">
                <a:solidFill>
                  <a:srgbClr val="002060"/>
                </a:solidFill>
              </a:rPr>
              <a:t>25.	Как корректно и безопасно использовать цифровые технологии в дошкольных группах?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107" y="2087608"/>
            <a:ext cx="8675019" cy="1138773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solidFill>
                  <a:prstClr val="black"/>
                </a:solidFill>
              </a:rPr>
              <a:t>Применение ЭСО в образовательной практике регулируется нормативными документами, согласно которым ЭСО не применяются в работе с детьми до достижения ими пяти лет. Начиная с пяти лет, они могут применяться, но время их использования строго регламентируется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3" y="3830563"/>
            <a:ext cx="4545053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61AB80C-9E00-2703-9EC0-9B9AE050233F}"/>
              </a:ext>
            </a:extLst>
          </p:cNvPr>
          <p:cNvSpPr txBox="1"/>
          <p:nvPr/>
        </p:nvSpPr>
        <p:spPr>
          <a:xfrm>
            <a:off x="4716016" y="3284984"/>
            <a:ext cx="4376694" cy="353943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just">
              <a:defRPr>
                <a:solidFill>
                  <a:prstClr val="black"/>
                </a:solidFill>
              </a:defRPr>
            </a:lvl1pPr>
          </a:lstStyle>
          <a:p>
            <a:r>
              <a:rPr lang="ru-RU" sz="1600" dirty="0"/>
              <a:t>В образовательной деятельности ДОО могут применяться:  </a:t>
            </a:r>
          </a:p>
          <a:p>
            <a:r>
              <a:rPr lang="ru-RU" sz="1600" dirty="0"/>
              <a:t>✓демонстрация мультимедийных презентаций;  </a:t>
            </a:r>
          </a:p>
          <a:p>
            <a:r>
              <a:rPr lang="ru-RU" sz="1600" dirty="0"/>
              <a:t>✓игры 	в дополненной реальности</a:t>
            </a:r>
            <a:r>
              <a:rPr lang="en-US" sz="1600" dirty="0"/>
              <a:t>                  </a:t>
            </a:r>
            <a:r>
              <a:rPr lang="ru-RU" sz="1600" dirty="0"/>
              <a:t>(интерактивные столы, интерактивный пол); </a:t>
            </a:r>
          </a:p>
          <a:p>
            <a:r>
              <a:rPr lang="ru-RU" sz="1600" dirty="0"/>
              <a:t>✓просмотр отрывков из м</a:t>
            </a:r>
            <a:r>
              <a:rPr lang="en-US" sz="1600" dirty="0"/>
              <a:t>\</a:t>
            </a:r>
            <a:r>
              <a:rPr lang="ru-RU" sz="1600" dirty="0"/>
              <a:t>фильмов; </a:t>
            </a:r>
          </a:p>
          <a:p>
            <a:r>
              <a:rPr lang="ru-RU" sz="1600" dirty="0"/>
              <a:t>✓создание вместе с детьми собственных м</a:t>
            </a:r>
            <a:r>
              <a:rPr lang="en-US" sz="1600" dirty="0"/>
              <a:t>\</a:t>
            </a:r>
            <a:r>
              <a:rPr lang="ru-RU" sz="1600" dirty="0"/>
              <a:t>фильмов с использованием </a:t>
            </a:r>
            <a:r>
              <a:rPr lang="ru-RU" sz="1600" dirty="0" err="1"/>
              <a:t>мультстудии</a:t>
            </a:r>
            <a:r>
              <a:rPr lang="ru-RU" sz="1600" dirty="0"/>
              <a:t>; </a:t>
            </a:r>
          </a:p>
          <a:p>
            <a:r>
              <a:rPr lang="ru-RU" sz="1600" dirty="0"/>
              <a:t>✓использование цифровых изображений для оформления игровых замыслов; </a:t>
            </a:r>
          </a:p>
          <a:p>
            <a:r>
              <a:rPr lang="ru-RU" sz="1600" dirty="0"/>
              <a:t>✓применение</a:t>
            </a:r>
            <a:r>
              <a:rPr lang="en-US" sz="1600" dirty="0"/>
              <a:t> </a:t>
            </a:r>
            <a:r>
              <a:rPr lang="ru-RU" sz="1600" dirty="0"/>
              <a:t>развивающих </a:t>
            </a:r>
            <a:r>
              <a:rPr lang="ru-RU" sz="1600" dirty="0" err="1"/>
              <a:t>компьют</a:t>
            </a:r>
            <a:r>
              <a:rPr lang="en-US" sz="1600" dirty="0"/>
              <a:t>.</a:t>
            </a:r>
            <a:r>
              <a:rPr lang="ru-RU" sz="1600" dirty="0"/>
              <a:t> игр;  </a:t>
            </a:r>
          </a:p>
          <a:p>
            <a:r>
              <a:rPr lang="ru-RU" sz="1600" dirty="0"/>
              <a:t>✓создание цифровых фотоколлажей из жизни группы или ДОО, семьи и другие. </a:t>
            </a:r>
          </a:p>
        </p:txBody>
      </p:sp>
    </p:spTree>
    <p:extLst>
      <p:ext uri="{BB962C8B-B14F-4D97-AF65-F5344CB8AC3E}">
        <p14:creationId xmlns:p14="http://schemas.microsoft.com/office/powerpoint/2010/main" val="31784698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3706" y="474879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5. РАЗВИВАЮЩАЯ ПРЕДМЕТНОПРОСТРАНСТВЕННАЯ СРЕДА И ИНФРАСТРУКТУРА ДОО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0" y="1589438"/>
            <a:ext cx="8877603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26.	Как организовывать развивающую среду для проведения в группах проектной деятельности?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6218" y="2450760"/>
            <a:ext cx="8720814" cy="147732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Организация образовательного процесса с помощью проектной деятельности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не требует глобальной трансформации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дошкольной группы.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Для ознакомления с тематикой проекта можно постепенно дополнить РППС группы необходимыми предметами, изображениями, детской литературой, связанными с темой проекта.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C151269-E356-CBA2-2E88-2AED781FB667}"/>
              </a:ext>
            </a:extLst>
          </p:cNvPr>
          <p:cNvSpPr txBox="1"/>
          <p:nvPr/>
        </p:nvSpPr>
        <p:spPr>
          <a:xfrm>
            <a:off x="246218" y="5085183"/>
            <a:ext cx="2597590" cy="120032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Избыток игрушек, игрового оборудования и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материалов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sp>
        <p:nvSpPr>
          <p:cNvPr id="2" name="Объект 1">
            <a:extLst>
              <a:ext uri="{FF2B5EF4-FFF2-40B4-BE49-F238E27FC236}">
                <a16:creationId xmlns="" xmlns:a16="http://schemas.microsoft.com/office/drawing/2014/main" id="{175C6015-0A8B-2878-3EE1-E04A2511BFA1}"/>
              </a:ext>
            </a:extLst>
          </p:cNvPr>
          <p:cNvSpPr txBox="1">
            <a:spLocks/>
          </p:cNvSpPr>
          <p:nvPr/>
        </p:nvSpPr>
        <p:spPr>
          <a:xfrm>
            <a:off x="142231" y="4014303"/>
            <a:ext cx="9003202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27.	Какие ошибки встречаются при организации развивающей предметно-пространственной среды?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AC00481-D6DE-6C38-D0BF-F89AF45F9817}"/>
              </a:ext>
            </a:extLst>
          </p:cNvPr>
          <p:cNvSpPr txBox="1"/>
          <p:nvPr/>
        </p:nvSpPr>
        <p:spPr>
          <a:xfrm>
            <a:off x="3076770" y="5085184"/>
            <a:ext cx="2376264" cy="64633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algn="ctr"/>
            <a:r>
              <a:rPr lang="ru-RU" dirty="0"/>
              <a:t>Излишняя стабильность среды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9187AC3-0A2E-ACCE-CA62-604A72247D6C}"/>
              </a:ext>
            </a:extLst>
          </p:cNvPr>
          <p:cNvSpPr txBox="1"/>
          <p:nvPr/>
        </p:nvSpPr>
        <p:spPr>
          <a:xfrm>
            <a:off x="5685996" y="5085184"/>
            <a:ext cx="3281036" cy="120032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algn="ctr"/>
            <a:r>
              <a:rPr lang="ru-RU" dirty="0"/>
              <a:t>Недостаточное внимание ближайшей зоне развития детей и отсутствие учета биологического </a:t>
            </a:r>
            <a:r>
              <a:rPr lang="ru-RU" dirty="0" smtClean="0"/>
              <a:t>возраста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25333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3706" y="326380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5. РАЗВИВАЮЩАЯ ПРЕДМЕТНОПРОСТРАНСТВЕННАЯ СРЕДА И ИНФРАСТРУКТУРА ДОО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0" y="1328077"/>
            <a:ext cx="9144000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28. В чем особенности конструирования развивающей предметно пространственной среды в разновозрастных группах?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8099" y="2117780"/>
            <a:ext cx="8720814" cy="90024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750" dirty="0">
                <a:solidFill>
                  <a:prstClr val="black"/>
                </a:solidFill>
                <a:latin typeface="Candara"/>
              </a:rPr>
              <a:t>С</a:t>
            </a:r>
            <a:r>
              <a:rPr lang="ru-RU" sz="1750" dirty="0" err="1">
                <a:solidFill>
                  <a:prstClr val="black"/>
                </a:solidFill>
                <a:latin typeface="Candara"/>
              </a:rPr>
              <a:t>пецифика</a:t>
            </a:r>
            <a:r>
              <a:rPr lang="ru-RU" sz="1750" dirty="0">
                <a:solidFill>
                  <a:prstClr val="black"/>
                </a:solidFill>
                <a:latin typeface="Candara"/>
              </a:rPr>
              <a:t> конструирования РППС в разновозрастной группе связана с разнообразными системами социального взаимодействия: «ребенок – взрослый», «ребенок – сверстник», «ребенок – младший ребенок», «ребенок – старший ребенок». </a:t>
            </a:r>
          </a:p>
        </p:txBody>
      </p:sp>
      <p:sp>
        <p:nvSpPr>
          <p:cNvPr id="2" name="Объект 1">
            <a:extLst>
              <a:ext uri="{FF2B5EF4-FFF2-40B4-BE49-F238E27FC236}">
                <a16:creationId xmlns="" xmlns:a16="http://schemas.microsoft.com/office/drawing/2014/main" id="{175C6015-0A8B-2878-3EE1-E04A2511BFA1}"/>
              </a:ext>
            </a:extLst>
          </p:cNvPr>
          <p:cNvSpPr txBox="1">
            <a:spLocks/>
          </p:cNvSpPr>
          <p:nvPr/>
        </p:nvSpPr>
        <p:spPr>
          <a:xfrm>
            <a:off x="96905" y="4206950"/>
            <a:ext cx="9003202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29.	Предполагает ли ФОП перечень необходимого оснащения и оборудования для реализации образовательной деятельности?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0B8CB95-2828-6AE4-5D0A-985908C717EF}"/>
              </a:ext>
            </a:extLst>
          </p:cNvPr>
          <p:cNvSpPr txBox="1"/>
          <p:nvPr/>
        </p:nvSpPr>
        <p:spPr>
          <a:xfrm>
            <a:off x="238099" y="3090829"/>
            <a:ext cx="8720814" cy="120032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prstClr val="black"/>
                </a:solidFill>
                <a:latin typeface="Candara"/>
              </a:defRPr>
            </a:lvl1pPr>
          </a:lstStyle>
          <a:p>
            <a:r>
              <a:rPr lang="ru-RU" sz="1750" dirty="0"/>
              <a:t>Педагог должен предусмотреть такую среду, в которой каждый ребенок сможет найти для себя интересную деятельность, независимо от возраста, пола и индивидуальных особенностей, ориентироваться на возрастные особенности развития детей и </a:t>
            </a:r>
            <a:r>
              <a:rPr lang="ru-RU" sz="1750" dirty="0" err="1"/>
              <a:t>сензитивные</a:t>
            </a:r>
            <a:r>
              <a:rPr lang="ru-RU" sz="1750" dirty="0"/>
              <a:t> периоды в их развитии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72E9CD2-D462-C20E-A472-F3C6E1E2F21B}"/>
              </a:ext>
            </a:extLst>
          </p:cNvPr>
          <p:cNvSpPr txBox="1"/>
          <p:nvPr/>
        </p:nvSpPr>
        <p:spPr>
          <a:xfrm>
            <a:off x="238099" y="4986839"/>
            <a:ext cx="8720814" cy="175432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prstClr val="black"/>
                </a:solidFill>
                <a:latin typeface="Candara"/>
              </a:defRPr>
            </a:lvl1pPr>
          </a:lstStyle>
          <a:p>
            <a:r>
              <a:rPr lang="ru-RU" sz="1750" dirty="0"/>
              <a:t>Федеральная программа не устанавливает жестких требований к организации пространства в ДОО, оставляя за каждой конкретной ДОО право проектирования такой РППС, которая бы в полной мере обеспечивала возможность освоения Программы, достижения целевых результатов, учета индивидуальных особенностей и интересов обучающихся, специфику национальных, социокультурных и иных условий, в которых осуществляется образовательная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7538995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1825" y="300353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5. РАЗВИВАЮЩАЯ ПРЕДМЕТНОПРОСТРАНСТВЕННАЯ СРЕДА И ИНФРАСТРУКТУРА ДОО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0" y="1313794"/>
            <a:ext cx="8877603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30.	На что необходимо обратить внимание при оснащении РППС ДОО?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6218" y="2070976"/>
            <a:ext cx="8792758" cy="197746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Она должна быть яркой, интересной, живой, разнообразной, растущей и изменяющейся вместе с ребенком.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РППС должна обеспечивать возможность реализации разных видов индивидуальной и коллективной деятельности: игровой, коммуникативной, познавательно-исследовательской, двигательной, продуктивной и прочих в соответствии с потребностями каждого возрастного этапа детей, охраны и укрепления их здоровья, возможностями учета особенностей и коррекции недостатков их развития.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C151269-E356-CBA2-2E88-2AED781FB667}"/>
              </a:ext>
            </a:extLst>
          </p:cNvPr>
          <p:cNvSpPr txBox="1"/>
          <p:nvPr/>
        </p:nvSpPr>
        <p:spPr>
          <a:xfrm>
            <a:off x="246218" y="4869160"/>
            <a:ext cx="2463446" cy="192360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Обучающиеся ДОО и их родители, наравне с педагогами – полноправные участники образовательных отношений</a:t>
            </a:r>
          </a:p>
        </p:txBody>
      </p:sp>
      <p:sp>
        <p:nvSpPr>
          <p:cNvPr id="2" name="Объект 1">
            <a:extLst>
              <a:ext uri="{FF2B5EF4-FFF2-40B4-BE49-F238E27FC236}">
                <a16:creationId xmlns="" xmlns:a16="http://schemas.microsoft.com/office/drawing/2014/main" id="{175C6015-0A8B-2878-3EE1-E04A2511BFA1}"/>
              </a:ext>
            </a:extLst>
          </p:cNvPr>
          <p:cNvSpPr txBox="1">
            <a:spLocks/>
          </p:cNvSpPr>
          <p:nvPr/>
        </p:nvSpPr>
        <p:spPr>
          <a:xfrm>
            <a:off x="105024" y="4014350"/>
            <a:ext cx="9003202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31. Учитывается ли мнение родителей и интересы детей при оснащении ДОО?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AC00481-D6DE-6C38-D0BF-F89AF45F9817}"/>
              </a:ext>
            </a:extLst>
          </p:cNvPr>
          <p:cNvSpPr txBox="1"/>
          <p:nvPr/>
        </p:nvSpPr>
        <p:spPr>
          <a:xfrm>
            <a:off x="2843808" y="4467526"/>
            <a:ext cx="6264417" cy="90024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sz="1750" dirty="0"/>
              <a:t>Именно поэтому их мнение должно учитываться при решении различных вопросов организации образовательного процесса ДОО, в том числе и в вопросах организации РППС.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9187AC3-0A2E-ACCE-CA62-604A72247D6C}"/>
              </a:ext>
            </a:extLst>
          </p:cNvPr>
          <p:cNvSpPr txBox="1"/>
          <p:nvPr/>
        </p:nvSpPr>
        <p:spPr>
          <a:xfrm>
            <a:off x="2840819" y="5433385"/>
            <a:ext cx="6264417" cy="116955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algn="ctr"/>
            <a:r>
              <a:rPr lang="ru-RU" sz="1750" dirty="0"/>
              <a:t>На основании  наблюдения за деятельностью детей и анализа полученной от родителей информации - опрос (беседа, анкетирование) конструируется среда, соответствующая интересам воспитанников</a:t>
            </a:r>
          </a:p>
        </p:txBody>
      </p:sp>
    </p:spTree>
    <p:extLst>
      <p:ext uri="{BB962C8B-B14F-4D97-AF65-F5344CB8AC3E}">
        <p14:creationId xmlns:p14="http://schemas.microsoft.com/office/powerpoint/2010/main" val="30127659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1825" y="300353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5. РАЗВИВАЮЩАЯ ПРЕДМЕТНОПРОСТРАНСТВЕННАЯ СРЕДА И ИНФРАСТРУКТУРА ДОО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0" y="1313794"/>
            <a:ext cx="8877603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32.	Где найти перечень того оснащения и оборудования, которое должно быть в ДОО?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0997" y="2070976"/>
            <a:ext cx="8897980" cy="143885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Министерством просвещения РФ разработаны 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«Рекомендации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по формированию инфраструктуры дошкольных образовательных организаций и комплектации учебно-методических материалов в целях реализации 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Программ», 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размещены на сайте Министерства просвещения РФ в разделе «Банк документов» на вкладке «Детсад». </a:t>
            </a:r>
          </a:p>
        </p:txBody>
      </p:sp>
      <p:sp>
        <p:nvSpPr>
          <p:cNvPr id="2" name="Объект 1">
            <a:extLst>
              <a:ext uri="{FF2B5EF4-FFF2-40B4-BE49-F238E27FC236}">
                <a16:creationId xmlns="" xmlns:a16="http://schemas.microsoft.com/office/drawing/2014/main" id="{175C6015-0A8B-2878-3EE1-E04A2511BFA1}"/>
              </a:ext>
            </a:extLst>
          </p:cNvPr>
          <p:cNvSpPr txBox="1">
            <a:spLocks/>
          </p:cNvSpPr>
          <p:nvPr/>
        </p:nvSpPr>
        <p:spPr>
          <a:xfrm>
            <a:off x="105024" y="4597519"/>
            <a:ext cx="9003202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33.	Что означает «инвариантная» и «вариативная» часть инфраструктуры ДОО?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AC00481-D6DE-6C38-D0BF-F89AF45F9817}"/>
              </a:ext>
            </a:extLst>
          </p:cNvPr>
          <p:cNvSpPr txBox="1"/>
          <p:nvPr/>
        </p:nvSpPr>
        <p:spPr>
          <a:xfrm>
            <a:off x="105024" y="5354489"/>
            <a:ext cx="3926948" cy="143885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sz="1750" b="1" i="1" dirty="0"/>
              <a:t>Инвариантная</a:t>
            </a:r>
            <a:r>
              <a:rPr lang="ru-RU" sz="1750" dirty="0"/>
              <a:t> часть инфраструктуры ДОО – оборудование и учебно-методические материалы, рекомендованные для реализации </a:t>
            </a:r>
            <a:r>
              <a:rPr lang="ru-RU" sz="1750" b="1" i="1" dirty="0"/>
              <a:t>обязательной части </a:t>
            </a:r>
            <a:r>
              <a:rPr lang="ru-RU" sz="1750" dirty="0"/>
              <a:t>ОП ДОО.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9187AC3-0A2E-ACCE-CA62-604A72247D6C}"/>
              </a:ext>
            </a:extLst>
          </p:cNvPr>
          <p:cNvSpPr txBox="1"/>
          <p:nvPr/>
        </p:nvSpPr>
        <p:spPr>
          <a:xfrm>
            <a:off x="4139952" y="5354489"/>
            <a:ext cx="4899024" cy="143885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algn="ctr"/>
            <a:r>
              <a:rPr lang="ru-RU" sz="1750" b="1" i="1" dirty="0"/>
              <a:t>Вариативная</a:t>
            </a:r>
            <a:r>
              <a:rPr lang="ru-RU" sz="1750" dirty="0"/>
              <a:t> часть инфраструктуры ДОО – оборудование и учебно-методические материалы, рекомендованные для реализации </a:t>
            </a:r>
            <a:r>
              <a:rPr lang="ru-RU" sz="1750" b="1" i="1" dirty="0"/>
              <a:t>части, реализуемой участниками образовательных отношений </a:t>
            </a:r>
            <a:r>
              <a:rPr lang="ru-RU" sz="1750" dirty="0"/>
              <a:t>ОП ДОО.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9B00B6F-6BF1-E563-DF23-43D96EF90C32}"/>
              </a:ext>
            </a:extLst>
          </p:cNvPr>
          <p:cNvSpPr txBox="1"/>
          <p:nvPr/>
        </p:nvSpPr>
        <p:spPr>
          <a:xfrm>
            <a:off x="123010" y="3573016"/>
            <a:ext cx="8897980" cy="1138773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algn="just"/>
            <a:r>
              <a:rPr lang="ru-RU" dirty="0"/>
              <a:t>Данный документ носит рекомендательный характер, не является обязательным к исполнению, может быть расширен или сокращен в вариативной части, исходя из актуальных потребностей обучающихся, социокультурной среды, климатических особенностей конкретного региона, опыта педагогического коллектива. </a:t>
            </a:r>
          </a:p>
        </p:txBody>
      </p:sp>
    </p:spTree>
    <p:extLst>
      <p:ext uri="{BB962C8B-B14F-4D97-AF65-F5344CB8AC3E}">
        <p14:creationId xmlns:p14="http://schemas.microsoft.com/office/powerpoint/2010/main" val="14468068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1825" y="300353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5. РАЗВИВАЮЩАЯ ПРЕДМЕТНОПРОСТРАНСТВЕННАЯ СРЕДА И ИНФРАСТРУКТУРА ДОО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0" y="1313794"/>
            <a:ext cx="8877603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34.	Как использовать Рекомендации по формированию инфраструктуры ДОО и комплектации УМ материалов для дооснащения группового помещения необходимым оборудованием?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0246" y="2319949"/>
            <a:ext cx="8792758" cy="224676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Инфраструктурный лист помещения ДОО составляется на основе анализа: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✓целей, задач, результатов освоения Программы для конкретного возрастного этапа;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✓возрастных психофизиологических особенностей;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✓индивидуальных потребностей обучающихся;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✓социокультурной ситуации;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✓запросов родителей;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✓имеющегося педагогического опыта;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✓ресурсов (кадровых, финансовых, материально-технических).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9187AC3-0A2E-ACCE-CA62-604A72247D6C}"/>
              </a:ext>
            </a:extLst>
          </p:cNvPr>
          <p:cNvSpPr txBox="1"/>
          <p:nvPr/>
        </p:nvSpPr>
        <p:spPr>
          <a:xfrm>
            <a:off x="210246" y="4617894"/>
            <a:ext cx="8792758" cy="90024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algn="ctr"/>
            <a:r>
              <a:rPr lang="ru-RU" sz="1750" dirty="0"/>
              <a:t>Данный документ может быть расширен позициями вариативной части Перечня или дополнен другими, необходимыми с точки зрения достижения результатов освоения Программы, наименованиями.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0A12951-1B25-D809-4D26-B1191E4ED8F6}"/>
              </a:ext>
            </a:extLst>
          </p:cNvPr>
          <p:cNvSpPr txBox="1"/>
          <p:nvPr/>
        </p:nvSpPr>
        <p:spPr>
          <a:xfrm>
            <a:off x="210246" y="5591047"/>
            <a:ext cx="8792758" cy="116955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После проведения закупки, включения приобретенных наименований в состав имеющейся РППС, использования их в процессе взаимодействия с детьми, принимается решение о внесении дальнейших изменений в инфраструктуру и комплектацию учебно-методических материалов в течение года</a:t>
            </a:r>
          </a:p>
        </p:txBody>
      </p:sp>
    </p:spTree>
    <p:extLst>
      <p:ext uri="{BB962C8B-B14F-4D97-AF65-F5344CB8AC3E}">
        <p14:creationId xmlns:p14="http://schemas.microsoft.com/office/powerpoint/2010/main" val="12445163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1825" y="300353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5. РАЗВИВАЮЩАЯ ПРЕДМЕТНОПРОСТРАНСТВЕННАЯ СРЕДА И ИНФРАСТРУКТУРА ДОО</a:t>
            </a:r>
          </a:p>
        </p:txBody>
      </p:sp>
      <p:sp>
        <p:nvSpPr>
          <p:cNvPr id="2" name="Объект 1">
            <a:extLst>
              <a:ext uri="{FF2B5EF4-FFF2-40B4-BE49-F238E27FC236}">
                <a16:creationId xmlns="" xmlns:a16="http://schemas.microsoft.com/office/drawing/2014/main" id="{175C6015-0A8B-2878-3EE1-E04A2511BFA1}"/>
              </a:ext>
            </a:extLst>
          </p:cNvPr>
          <p:cNvSpPr txBox="1">
            <a:spLocks/>
          </p:cNvSpPr>
          <p:nvPr/>
        </p:nvSpPr>
        <p:spPr>
          <a:xfrm>
            <a:off x="209153" y="1556792"/>
            <a:ext cx="8823492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35.	Как часто нужно обновлять компонент РППС?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AC00481-D6DE-6C38-D0BF-F89AF45F9817}"/>
              </a:ext>
            </a:extLst>
          </p:cNvPr>
          <p:cNvSpPr txBox="1"/>
          <p:nvPr/>
        </p:nvSpPr>
        <p:spPr>
          <a:xfrm>
            <a:off x="210978" y="2003591"/>
            <a:ext cx="8616400" cy="90024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sz="1750" dirty="0"/>
              <a:t>Материалы для организации самостоятельной творческой деятельности должны пополняться по мере необходимости, быть в количестве, достаточном для реализации творческой инициативы каждого обучающегося. </a:t>
            </a:r>
          </a:p>
        </p:txBody>
      </p:sp>
      <p:sp>
        <p:nvSpPr>
          <p:cNvPr id="4" name="Объект 1">
            <a:extLst>
              <a:ext uri="{FF2B5EF4-FFF2-40B4-BE49-F238E27FC236}">
                <a16:creationId xmlns="" xmlns:a16="http://schemas.microsoft.com/office/drawing/2014/main" id="{47CA901C-5E24-AD43-086E-EE03D00D8C7C}"/>
              </a:ext>
            </a:extLst>
          </p:cNvPr>
          <p:cNvSpPr txBox="1">
            <a:spLocks/>
          </p:cNvSpPr>
          <p:nvPr/>
        </p:nvSpPr>
        <p:spPr>
          <a:xfrm>
            <a:off x="109530" y="2921225"/>
            <a:ext cx="8823492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36.	Какие требования предъявляются к игрушкам и игровому оборудованию как элементам РППС?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E45A44D-4A0F-63B3-DEBD-DCC59F7E8768}"/>
              </a:ext>
            </a:extLst>
          </p:cNvPr>
          <p:cNvSpPr txBox="1"/>
          <p:nvPr/>
        </p:nvSpPr>
        <p:spPr>
          <a:xfrm>
            <a:off x="2286000" y="3789040"/>
            <a:ext cx="4572000" cy="369332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r>
              <a:rPr lang="ru-RU" dirty="0"/>
              <a:t>Требования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играм и игрушкам в ДОО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3C7146A-D67C-D300-76A5-0F517DED3C4C}"/>
              </a:ext>
            </a:extLst>
          </p:cNvPr>
          <p:cNvSpPr txBox="1"/>
          <p:nvPr/>
        </p:nvSpPr>
        <p:spPr>
          <a:xfrm>
            <a:off x="138186" y="4285658"/>
            <a:ext cx="2562647" cy="63094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должны быть сертифицированными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087A78D-B8BC-162E-736F-206133FA1A4B}"/>
              </a:ext>
            </a:extLst>
          </p:cNvPr>
          <p:cNvSpPr txBox="1"/>
          <p:nvPr/>
        </p:nvSpPr>
        <p:spPr>
          <a:xfrm>
            <a:off x="144947" y="5007760"/>
            <a:ext cx="4073774" cy="170816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должны соответствовать требованиям по обеспечению надежности и безопасность их использования, в том числе санитарно-эпидемиологическим правилам и нормам и правилам пожарной безопасности.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7BFB9D2-9F7B-7976-F7C8-E2D280BBF896}"/>
              </a:ext>
            </a:extLst>
          </p:cNvPr>
          <p:cNvSpPr txBox="1"/>
          <p:nvPr/>
        </p:nvSpPr>
        <p:spPr>
          <a:xfrm>
            <a:off x="2934006" y="4285658"/>
            <a:ext cx="6116828" cy="63094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должны обеспечивать условия для эмоционального благополучия детей и их психологического комфорта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C27A8E0-474E-63FA-6766-23B1373E9FA8}"/>
              </a:ext>
            </a:extLst>
          </p:cNvPr>
          <p:cNvSpPr txBox="1"/>
          <p:nvPr/>
        </p:nvSpPr>
        <p:spPr>
          <a:xfrm>
            <a:off x="4456291" y="5007760"/>
            <a:ext cx="4572000" cy="170816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должны соответствовать возрастным особенностям детей, стимулировать их активную познавательно-исследовательскую, игровую деятельность, любознательность, мотивировать к участию в подвижных и сюжетно-ролевых играх</a:t>
            </a:r>
          </a:p>
        </p:txBody>
      </p:sp>
    </p:spTree>
    <p:extLst>
      <p:ext uri="{BB962C8B-B14F-4D97-AF65-F5344CB8AC3E}">
        <p14:creationId xmlns:p14="http://schemas.microsoft.com/office/powerpoint/2010/main" val="9421807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1825" y="300353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5. РАЗВИВАЮЩАЯ ПРЕДМЕТНОПРОСТРАНСТВЕННАЯ СРЕДА И ИНФРАСТРУКТУРА ДОО</a:t>
            </a:r>
          </a:p>
        </p:txBody>
      </p:sp>
      <p:sp>
        <p:nvSpPr>
          <p:cNvPr id="4" name="Объект 1">
            <a:extLst>
              <a:ext uri="{FF2B5EF4-FFF2-40B4-BE49-F238E27FC236}">
                <a16:creationId xmlns="" xmlns:a16="http://schemas.microsoft.com/office/drawing/2014/main" id="{47CA901C-5E24-AD43-086E-EE03D00D8C7C}"/>
              </a:ext>
            </a:extLst>
          </p:cNvPr>
          <p:cNvSpPr txBox="1">
            <a:spLocks/>
          </p:cNvSpPr>
          <p:nvPr/>
        </p:nvSpPr>
        <p:spPr>
          <a:xfrm>
            <a:off x="160254" y="1583471"/>
            <a:ext cx="8823492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37. Какие требования предъявляются к использованию различных учебно-методических комплектов в ДОО?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E45A44D-4A0F-63B3-DEBD-DCC59F7E8768}"/>
              </a:ext>
            </a:extLst>
          </p:cNvPr>
          <p:cNvSpPr txBox="1"/>
          <p:nvPr/>
        </p:nvSpPr>
        <p:spPr>
          <a:xfrm>
            <a:off x="1331640" y="2420206"/>
            <a:ext cx="6696743" cy="369332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r>
              <a:rPr lang="ru-RU" dirty="0"/>
              <a:t>Требования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учебно-методическим комплектам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ДОО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3C7146A-D67C-D300-76A5-0F517DED3C4C}"/>
              </a:ext>
            </a:extLst>
          </p:cNvPr>
          <p:cNvSpPr txBox="1"/>
          <p:nvPr/>
        </p:nvSpPr>
        <p:spPr>
          <a:xfrm>
            <a:off x="150422" y="2975704"/>
            <a:ext cx="4572000" cy="197746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Учебные издания, используемые при реализации ОП ДО, определяются организацией, осуществляющей образовательную деятельность, с учетом требований ФГОС, а также ФОП дошкольного образования и ФОП начального общего образования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C27A8E0-474E-63FA-6766-23B1373E9FA8}"/>
              </a:ext>
            </a:extLst>
          </p:cNvPr>
          <p:cNvSpPr txBox="1"/>
          <p:nvPr/>
        </p:nvSpPr>
        <p:spPr>
          <a:xfrm>
            <a:off x="5292080" y="2975704"/>
            <a:ext cx="3592195" cy="197746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Учебно-методические комплекты могут включать все виды учебных изданий, обеспечивающие реализацию Программы и созданные в соответствии с ГОСТ (</a:t>
            </a:r>
            <a:r>
              <a:rPr lang="ru-RU" sz="1200" dirty="0"/>
              <a:t>ГОСТ Р 7.0.60-2020 Издания. Основные виды. Термины и определения </a:t>
            </a:r>
            <a:r>
              <a:rPr lang="ru-RU" dirty="0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DDD1E29-92CC-CD82-DDF9-E6FA0E78C4F9}"/>
              </a:ext>
            </a:extLst>
          </p:cNvPr>
          <p:cNvSpPr txBox="1"/>
          <p:nvPr/>
        </p:nvSpPr>
        <p:spPr>
          <a:xfrm>
            <a:off x="160254" y="5274529"/>
            <a:ext cx="4572000" cy="116955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В ДОО должен быть издан локальный акт, содержащий перечень учебных изданий, использующихся для реализации Программы, определенный организацией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5B99D75-F2F2-5A2E-CBE0-EDEA5E0E0759}"/>
              </a:ext>
            </a:extLst>
          </p:cNvPr>
          <p:cNvSpPr txBox="1"/>
          <p:nvPr/>
        </p:nvSpPr>
        <p:spPr>
          <a:xfrm>
            <a:off x="5292080" y="5274528"/>
            <a:ext cx="3592452" cy="143885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УМК могут быть дополнены развивающими дидактическими пособиями для детей – рабочими тетрадями, альбомами, раздаточным материалом. </a:t>
            </a:r>
          </a:p>
        </p:txBody>
      </p:sp>
    </p:spTree>
    <p:extLst>
      <p:ext uri="{BB962C8B-B14F-4D97-AF65-F5344CB8AC3E}">
        <p14:creationId xmlns:p14="http://schemas.microsoft.com/office/powerpoint/2010/main" val="11393646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588080"/>
            <a:ext cx="9144000" cy="1074448"/>
          </a:xfrm>
        </p:spPr>
        <p:txBody>
          <a:bodyPr>
            <a:noAutofit/>
          </a:bodyPr>
          <a:lstStyle/>
          <a:p>
            <a:r>
              <a:rPr lang="ru-RU" sz="2800" b="1" dirty="0"/>
              <a:t>РАЗДЕЛ 6. ВЗАИМОДЕЙСТВИЕ ДОО С РОДИТЕЛЯМИ </a:t>
            </a:r>
            <a:br>
              <a:rPr lang="ru-RU" sz="2800" b="1" dirty="0"/>
            </a:br>
            <a:r>
              <a:rPr lang="ru-RU" sz="2800" b="1" dirty="0"/>
              <a:t>ДЕТЕЙ МЛАДЕНЧЕСКОГО, РАННЕГО И ДОШКОЛЬНОГО ВОЗРАСТОВ </a:t>
            </a:r>
          </a:p>
        </p:txBody>
      </p:sp>
      <p:sp>
        <p:nvSpPr>
          <p:cNvPr id="4" name="Объект 1">
            <a:extLst>
              <a:ext uri="{FF2B5EF4-FFF2-40B4-BE49-F238E27FC236}">
                <a16:creationId xmlns="" xmlns:a16="http://schemas.microsoft.com/office/drawing/2014/main" id="{47CA901C-5E24-AD43-086E-EE03D00D8C7C}"/>
              </a:ext>
            </a:extLst>
          </p:cNvPr>
          <p:cNvSpPr txBox="1">
            <a:spLocks/>
          </p:cNvSpPr>
          <p:nvPr/>
        </p:nvSpPr>
        <p:spPr>
          <a:xfrm>
            <a:off x="160254" y="2113716"/>
            <a:ext cx="8823492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38.  Каких ошибок во взаимодействии с родителями рекомендуется избегать?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E4AD594-735B-17F7-EA35-A02357FB710B}"/>
              </a:ext>
            </a:extLst>
          </p:cNvPr>
          <p:cNvSpPr/>
          <p:nvPr/>
        </p:nvSpPr>
        <p:spPr>
          <a:xfrm>
            <a:off x="611560" y="2996952"/>
            <a:ext cx="8136904" cy="378565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	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Приятельских отношений с родителями обучающихся, где стираются официальные правила делового общения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	Оценивания действий родителей с фокусированием на ошибках и проблемах родительской позиции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	Формализма в отношениях с родителями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	Дублирования родительской ответственности и подмены собой родителя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	Проявления оценочной позиции в отношении родителей. </a:t>
            </a:r>
          </a:p>
        </p:txBody>
      </p:sp>
    </p:spTree>
    <p:extLst>
      <p:ext uri="{BB962C8B-B14F-4D97-AF65-F5344CB8AC3E}">
        <p14:creationId xmlns:p14="http://schemas.microsoft.com/office/powerpoint/2010/main" val="39245863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77" y="332656"/>
            <a:ext cx="9144000" cy="1074448"/>
          </a:xfrm>
        </p:spPr>
        <p:txBody>
          <a:bodyPr>
            <a:noAutofit/>
          </a:bodyPr>
          <a:lstStyle/>
          <a:p>
            <a:r>
              <a:rPr lang="ru-RU" sz="2800" b="1" dirty="0"/>
              <a:t>РАЗДЕЛ 6. ВЗАИМОДЕЙСТВИЕ ДОО С РОДИТЕЛЯМИ </a:t>
            </a:r>
            <a:br>
              <a:rPr lang="ru-RU" sz="2800" b="1" dirty="0"/>
            </a:br>
            <a:r>
              <a:rPr lang="ru-RU" sz="2800" b="1" dirty="0"/>
              <a:t>ДЕТЕЙ МЛАДЕНЧЕСКОГО, РАННЕГО И ДОШКОЛЬНОГО ВОЗРАСТОВ </a:t>
            </a:r>
          </a:p>
        </p:txBody>
      </p:sp>
      <p:sp>
        <p:nvSpPr>
          <p:cNvPr id="4" name="Объект 1">
            <a:extLst>
              <a:ext uri="{FF2B5EF4-FFF2-40B4-BE49-F238E27FC236}">
                <a16:creationId xmlns="" xmlns:a16="http://schemas.microsoft.com/office/drawing/2014/main" id="{47CA901C-5E24-AD43-086E-EE03D00D8C7C}"/>
              </a:ext>
            </a:extLst>
          </p:cNvPr>
          <p:cNvSpPr txBox="1">
            <a:spLocks/>
          </p:cNvSpPr>
          <p:nvPr/>
        </p:nvSpPr>
        <p:spPr>
          <a:xfrm>
            <a:off x="0" y="1625964"/>
            <a:ext cx="898374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39. На какие правила взаимодействия с родителями можно опираться?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E4AD594-735B-17F7-EA35-A02357FB710B}"/>
              </a:ext>
            </a:extLst>
          </p:cNvPr>
          <p:cNvSpPr/>
          <p:nvPr/>
        </p:nvSpPr>
        <p:spPr>
          <a:xfrm>
            <a:off x="268079" y="2420888"/>
            <a:ext cx="8732226" cy="230832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	Реализация личностно ориентированного стиля общения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	Ориентация на конкретные задачи в отношении к конкретным детям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	Индивидуализация взаимодействия с родителями.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	Партнерство и совместная деятельность с родителями.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	Вовлечение родителей в образовательный процесс, которое возможно на всех этапах и в самых разных формах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	Реализация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психолого-педагогической поддержки семьи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	Повышение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родительской компетентности</a:t>
            </a:r>
          </a:p>
        </p:txBody>
      </p:sp>
      <p:sp>
        <p:nvSpPr>
          <p:cNvPr id="5" name="Объект 1">
            <a:extLst>
              <a:ext uri="{FF2B5EF4-FFF2-40B4-BE49-F238E27FC236}">
                <a16:creationId xmlns="" xmlns:a16="http://schemas.microsoft.com/office/drawing/2014/main" id="{FA04F7A0-4520-C538-594D-B3817B989489}"/>
              </a:ext>
            </a:extLst>
          </p:cNvPr>
          <p:cNvSpPr txBox="1">
            <a:spLocks/>
          </p:cNvSpPr>
          <p:nvPr/>
        </p:nvSpPr>
        <p:spPr>
          <a:xfrm>
            <a:off x="-23206" y="4728204"/>
            <a:ext cx="898374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41. 	Обязательно ли планировать работу с родителями?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27B16EC-1C92-7607-D58D-F77970B5902B}"/>
              </a:ext>
            </a:extLst>
          </p:cNvPr>
          <p:cNvSpPr txBox="1"/>
          <p:nvPr/>
        </p:nvSpPr>
        <p:spPr>
          <a:xfrm>
            <a:off x="268079" y="5092088"/>
            <a:ext cx="8732226" cy="63094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Для достижения задач взаимодействия педагогического коллектива ДОО с семьями обучающихся </a:t>
            </a:r>
            <a:r>
              <a:rPr lang="ru-RU" b="1" dirty="0"/>
              <a:t>рекомендуется планировать</a:t>
            </a:r>
            <a:r>
              <a:rPr lang="ru-RU" dirty="0"/>
              <a:t> данную работу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1794C77-4AA4-2FFA-BF92-9F72AD4850C9}"/>
              </a:ext>
            </a:extLst>
          </p:cNvPr>
          <p:cNvSpPr txBox="1"/>
          <p:nvPr/>
        </p:nvSpPr>
        <p:spPr>
          <a:xfrm>
            <a:off x="250728" y="5805264"/>
            <a:ext cx="8732226" cy="961482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113030" marR="34290" indent="449580" algn="just">
              <a:lnSpc>
                <a:spcPct val="107000"/>
              </a:lnSpc>
              <a:spcAft>
                <a:spcPts val="175"/>
              </a:spcAft>
              <a:defRPr sz="1200" b="1" i="1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r>
              <a:rPr lang="ru-RU" sz="1800" dirty="0"/>
              <a:t>! Запланированные мероприятия могут быть отражены в общем плане Организации и не требуют фиксации в отдельном документе, если в организации не оформлено другое решение локальным актом</a:t>
            </a:r>
          </a:p>
        </p:txBody>
      </p:sp>
    </p:spTree>
    <p:extLst>
      <p:ext uri="{BB962C8B-B14F-4D97-AF65-F5344CB8AC3E}">
        <p14:creationId xmlns:p14="http://schemas.microsoft.com/office/powerpoint/2010/main" val="3955267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1256" y="1772816"/>
            <a:ext cx="8856984" cy="13295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2. Как усложняется содержание образовательной деятельности по образовательным областям в зависимости от возраста обучающихся? 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РАЗДЕЛ 1. СОДЕРЖАНИЕ ОБРАЗОВАТЕЛЬНОЙ ДЕЯТЕЛЬНОСТИ В ДОШКОЛЬНОЙ ОБРАЗОВАТЕЛЬНОЙ ОРГАНИЗАЦИИ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613666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198168"/>
            <a:ext cx="3528392" cy="1569660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800080"/>
                </a:solidFill>
              </a:rPr>
              <a:t>«Социально-коммуникативное развитие»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750" y="5013176"/>
            <a:ext cx="4315297" cy="70788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«Формирование основ гражданственности и патриотизма»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39845" y="5017233"/>
            <a:ext cx="4153325" cy="70788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«Формирование основ безопасного поведения»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39952" y="2700828"/>
            <a:ext cx="4878288" cy="224676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формирование представлений ребенка о себе, окружающих людях, </a:t>
            </a:r>
          </a:p>
          <a:p>
            <a:pPr algn="ctr"/>
            <a:r>
              <a:rPr lang="ru-RU" sz="2000" dirty="0"/>
              <a:t>развитие эмоционального интеллекта, освоение навыков культуры общения и поведения, </a:t>
            </a:r>
          </a:p>
          <a:p>
            <a:pPr algn="ctr"/>
            <a:r>
              <a:rPr lang="ru-RU" sz="2000" dirty="0"/>
              <a:t>формирование опыта социального взаимодействия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751" y="5775785"/>
            <a:ext cx="4315296" cy="969496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900" dirty="0"/>
              <a:t>формирование основ элементарных экономических представлений в </a:t>
            </a:r>
            <a:r>
              <a:rPr lang="ru-RU" sz="1900" b="1" dirty="0"/>
              <a:t>старшем дошкольном </a:t>
            </a:r>
            <a:r>
              <a:rPr lang="ru-RU" sz="1900" dirty="0"/>
              <a:t>возрасте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39846" y="5867727"/>
            <a:ext cx="4178394" cy="707886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в быту, природе, социуме, сети Интернет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3779912" y="3798332"/>
            <a:ext cx="360040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2062350" y="4792401"/>
            <a:ext cx="256884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149871" flipV="1">
            <a:off x="3727130" y="4851114"/>
            <a:ext cx="1176335" cy="189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22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6559" y="188640"/>
            <a:ext cx="9144000" cy="1074448"/>
          </a:xfrm>
        </p:spPr>
        <p:txBody>
          <a:bodyPr>
            <a:noAutofit/>
          </a:bodyPr>
          <a:lstStyle/>
          <a:p>
            <a:r>
              <a:rPr lang="ru-RU" sz="2400" b="1" dirty="0"/>
              <a:t>РАЗДЕЛ 6. ВЗАИМОДЕЙСТВИЕ ДОО С РОДИТЕЛЯМИ </a:t>
            </a:r>
            <a:br>
              <a:rPr lang="ru-RU" sz="2400" b="1" dirty="0"/>
            </a:br>
            <a:r>
              <a:rPr lang="ru-RU" sz="2400" b="1" dirty="0"/>
              <a:t>ДЕТЕЙ МЛАДЕНЧЕСКОГО, РАННЕГО И ДОШКОЛЬНОГО ВОЗРАСТОВ </a:t>
            </a:r>
          </a:p>
        </p:txBody>
      </p:sp>
      <p:sp>
        <p:nvSpPr>
          <p:cNvPr id="4" name="Объект 1">
            <a:extLst>
              <a:ext uri="{FF2B5EF4-FFF2-40B4-BE49-F238E27FC236}">
                <a16:creationId xmlns="" xmlns:a16="http://schemas.microsoft.com/office/drawing/2014/main" id="{47CA901C-5E24-AD43-086E-EE03D00D8C7C}"/>
              </a:ext>
            </a:extLst>
          </p:cNvPr>
          <p:cNvSpPr txBox="1">
            <a:spLocks/>
          </p:cNvSpPr>
          <p:nvPr/>
        </p:nvSpPr>
        <p:spPr>
          <a:xfrm>
            <a:off x="0" y="1162121"/>
            <a:ext cx="898374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40. Какие приемы, методы и способы эффективного взаимодействия с родителями можно использовать?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E4AD594-735B-17F7-EA35-A02357FB710B}"/>
              </a:ext>
            </a:extLst>
          </p:cNvPr>
          <p:cNvSpPr/>
          <p:nvPr/>
        </p:nvSpPr>
        <p:spPr>
          <a:xfrm>
            <a:off x="80127" y="1916832"/>
            <a:ext cx="8983746" cy="483209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400" dirty="0">
                <a:solidFill>
                  <a:prstClr val="black"/>
                </a:solidFill>
                <a:latin typeface="Candara"/>
              </a:rPr>
              <a:t>✓ Формировать систему «Мы», объединение с родителями в интересах развития ребенка</a:t>
            </a:r>
          </a:p>
          <a:p>
            <a:pPr algn="just">
              <a:defRPr/>
            </a:pPr>
            <a:r>
              <a:rPr lang="ru-RU" sz="1400" dirty="0">
                <a:solidFill>
                  <a:prstClr val="black"/>
                </a:solidFill>
                <a:latin typeface="Candara"/>
              </a:rPr>
              <a:t>✓ Активизировать творческие процессы, которые способствуют развитию личности, открывают потенциал конструктивного взаимодействия </a:t>
            </a:r>
          </a:p>
          <a:p>
            <a:pPr algn="just">
              <a:defRPr/>
            </a:pPr>
            <a:r>
              <a:rPr lang="ru-RU" sz="1400" dirty="0">
                <a:solidFill>
                  <a:prstClr val="black"/>
                </a:solidFill>
                <a:latin typeface="Candara"/>
              </a:rPr>
              <a:t>✓ Предлагать детям совместную деятельность с родителями, направленную на общение, а не на создание трудоемких, сложных продуктов</a:t>
            </a:r>
          </a:p>
          <a:p>
            <a:pPr algn="just">
              <a:defRPr/>
            </a:pPr>
            <a:r>
              <a:rPr lang="ru-RU" sz="1400" dirty="0">
                <a:solidFill>
                  <a:prstClr val="black"/>
                </a:solidFill>
                <a:latin typeface="Candara"/>
              </a:rPr>
              <a:t>✓ Записывать короткие, эмоционально выразительные тематические ролики, в том числе с участием детей, направленные на повышение уровня компетентности их родителей</a:t>
            </a:r>
          </a:p>
          <a:p>
            <a:pPr algn="just">
              <a:defRPr/>
            </a:pPr>
            <a:r>
              <a:rPr lang="ru-RU" sz="1400" dirty="0">
                <a:solidFill>
                  <a:prstClr val="black"/>
                </a:solidFill>
                <a:latin typeface="Candara"/>
              </a:rPr>
              <a:t>✓ Организовывать практические мероприятия, направленные на формирование навыков воспитания и регуляции поведения детей</a:t>
            </a:r>
          </a:p>
          <a:p>
            <a:pPr algn="just">
              <a:defRPr/>
            </a:pPr>
            <a:r>
              <a:rPr lang="ru-RU" sz="1400" dirty="0">
                <a:solidFill>
                  <a:prstClr val="black"/>
                </a:solidFill>
                <a:latin typeface="Candara"/>
              </a:rPr>
              <a:t>✓ Активизировать и обогащать воспитательные навыки родителей</a:t>
            </a:r>
          </a:p>
          <a:p>
            <a:pPr algn="just">
              <a:defRPr/>
            </a:pPr>
            <a:r>
              <a:rPr lang="ru-RU" sz="1400" dirty="0">
                <a:solidFill>
                  <a:prstClr val="black"/>
                </a:solidFill>
                <a:latin typeface="Candara"/>
              </a:rPr>
              <a:t>✓ Использовать техники активного слушания, которые являются универсальными стратегиями эффективного общения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 </a:t>
            </a:r>
            <a:r>
              <a:rPr lang="ru-RU" sz="1400" dirty="0">
                <a:solidFill>
                  <a:prstClr val="black"/>
                </a:solidFill>
                <a:latin typeface="Candara"/>
              </a:rPr>
              <a:t>Использовать техники Я-высказывания (сообщения от первого лица), которые позволяют обозначить собственный взгляд на ситуацию, не оказывая давления на партнера по общению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Candara"/>
              </a:rPr>
              <a:t>✓ Определять потребности, которые мотивируют поведение партнера по общению в данной конкретной (возможно конфликтной) ситуации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Candara"/>
              </a:rPr>
              <a:t>✓ Переключать собеседника на информационные сообщения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Candara"/>
              </a:rPr>
              <a:t>✓ Формулировать правила общения с родителями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Candara"/>
              </a:rPr>
              <a:t>✓ Уметь выдержать паузу, прежде чем высказывать свое мнение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Candara"/>
              </a:rPr>
              <a:t>✓ Переключать на отдаленные перспективы, уметь представить позитивный образ будущего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Candara"/>
              </a:rPr>
              <a:t>✓ Удерживать позицию профессионала, уметь отстраниться от эмоциональных реакций и реализовывать профессиональные задачи независимо от обстоятельств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4847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9814" y="332656"/>
            <a:ext cx="9144000" cy="1074448"/>
          </a:xfrm>
        </p:spPr>
        <p:txBody>
          <a:bodyPr>
            <a:noAutofit/>
          </a:bodyPr>
          <a:lstStyle/>
          <a:p>
            <a:r>
              <a:rPr lang="ru-RU" sz="2800" b="1" dirty="0"/>
              <a:t>РАЗДЕЛ 7. ОРГАНИЗАЦИЯ КОРРЕКЦИОННО-</a:t>
            </a:r>
            <a:br>
              <a:rPr lang="ru-RU" sz="2800" b="1" dirty="0"/>
            </a:br>
            <a:r>
              <a:rPr lang="ru-RU" sz="2800" b="1" dirty="0"/>
              <a:t>РАЗВИВАЮЩЕЙ РАБОТЫ В ДОШКОЛЬНОЙ ОБРАЗОВАТЕЛЬНОЙ ОРГАНИЗАЦИИ </a:t>
            </a:r>
          </a:p>
        </p:txBody>
      </p:sp>
      <p:sp>
        <p:nvSpPr>
          <p:cNvPr id="4" name="Объект 1">
            <a:extLst>
              <a:ext uri="{FF2B5EF4-FFF2-40B4-BE49-F238E27FC236}">
                <a16:creationId xmlns="" xmlns:a16="http://schemas.microsoft.com/office/drawing/2014/main" id="{47CA901C-5E24-AD43-086E-EE03D00D8C7C}"/>
              </a:ext>
            </a:extLst>
          </p:cNvPr>
          <p:cNvSpPr txBox="1">
            <a:spLocks/>
          </p:cNvSpPr>
          <p:nvPr/>
        </p:nvSpPr>
        <p:spPr>
          <a:xfrm>
            <a:off x="80127" y="1427889"/>
            <a:ext cx="898374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42.	Как понимается коррекционно-развивающая работа в Федеральной программе, и что она в себя включает?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E4AD594-735B-17F7-EA35-A02357FB710B}"/>
              </a:ext>
            </a:extLst>
          </p:cNvPr>
          <p:cNvSpPr/>
          <p:nvPr/>
        </p:nvSpPr>
        <p:spPr>
          <a:xfrm>
            <a:off x="80127" y="4543385"/>
            <a:ext cx="8923931" cy="224676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КРР  и/или  инклюзивное образование в Федеральной программе носит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целостный характер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и направлены на сохранение психического и психологического здоровья детей всех целевых групп обучающихся, оказание им квалифицированной помощи в освоении Программы, их разностороннее развитие с учетом возрастных и индивидуальных особенностей, обеспечение условий для их успешной социализации в условиях ДОО.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6ACEEB6-51D9-BE0A-2EBC-C8F469340649}"/>
              </a:ext>
            </a:extLst>
          </p:cNvPr>
          <p:cNvSpPr txBox="1"/>
          <p:nvPr/>
        </p:nvSpPr>
        <p:spPr>
          <a:xfrm>
            <a:off x="80127" y="2459504"/>
            <a:ext cx="8923931" cy="193899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sz="2000" dirty="0"/>
              <a:t>В отличие от коррекционной работы, осуществляемой в рамках ФАОП ДО  коррекционно-развивающая работа в Федеральной программе охватывает детей всех целевых групп, включая детей с особыми образовательными потребностями, в т.ч. детей с ограниченными возможностями здоровья и детей-инвалидов, образовательные потребности которых подразумевают не только коррекцию, но и развитие. </a:t>
            </a:r>
          </a:p>
        </p:txBody>
      </p:sp>
    </p:spTree>
    <p:extLst>
      <p:ext uri="{BB962C8B-B14F-4D97-AF65-F5344CB8AC3E}">
        <p14:creationId xmlns:p14="http://schemas.microsoft.com/office/powerpoint/2010/main" val="16751834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77" y="332656"/>
            <a:ext cx="9144000" cy="1074448"/>
          </a:xfrm>
        </p:spPr>
        <p:txBody>
          <a:bodyPr>
            <a:noAutofit/>
          </a:bodyPr>
          <a:lstStyle/>
          <a:p>
            <a:r>
              <a:rPr lang="ru-RU" sz="2800" b="1" dirty="0"/>
              <a:t>РАЗДЕЛ 7. ОРГАНИЗАЦИЯ КОРРЕКЦИОННО-</a:t>
            </a:r>
            <a:br>
              <a:rPr lang="ru-RU" sz="2800" b="1" dirty="0"/>
            </a:br>
            <a:r>
              <a:rPr lang="ru-RU" sz="2800" b="1" dirty="0"/>
              <a:t>РАЗВИВАЮЩЕЙ РАБОТЫ В ДОШКОЛЬНОЙ ОБРАЗОВАТЕЛЬНОЙ ОРГАНИЗАЦИИ </a:t>
            </a:r>
          </a:p>
        </p:txBody>
      </p:sp>
      <p:sp>
        <p:nvSpPr>
          <p:cNvPr id="5" name="Объект 1">
            <a:extLst>
              <a:ext uri="{FF2B5EF4-FFF2-40B4-BE49-F238E27FC236}">
                <a16:creationId xmlns="" xmlns:a16="http://schemas.microsoft.com/office/drawing/2014/main" id="{FA04F7A0-4520-C538-594D-B3817B989489}"/>
              </a:ext>
            </a:extLst>
          </p:cNvPr>
          <p:cNvSpPr txBox="1">
            <a:spLocks/>
          </p:cNvSpPr>
          <p:nvPr/>
        </p:nvSpPr>
        <p:spPr>
          <a:xfrm>
            <a:off x="2614" y="1605998"/>
            <a:ext cx="898374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43.Какие целевые группы нуждаются в оказании им адресной психологической помощи и включении их в программы КРР?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27B16EC-1C92-7607-D58D-F77970B5902B}"/>
              </a:ext>
            </a:extLst>
          </p:cNvPr>
          <p:cNvSpPr txBox="1"/>
          <p:nvPr/>
        </p:nvSpPr>
        <p:spPr>
          <a:xfrm>
            <a:off x="104906" y="2344045"/>
            <a:ext cx="7195340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1) </a:t>
            </a:r>
            <a:r>
              <a:rPr kumimoji="0" lang="ru-RU" sz="17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нормотипичные</a:t>
            </a: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дети с нормативным кризисом развития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12FE25D-4EB2-EADE-0328-0358A68D694F}"/>
              </a:ext>
            </a:extLst>
          </p:cNvPr>
          <p:cNvSpPr txBox="1"/>
          <p:nvPr/>
        </p:nvSpPr>
        <p:spPr>
          <a:xfrm>
            <a:off x="73779" y="2776468"/>
            <a:ext cx="3326402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2) </a:t>
            </a: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обучающиеся с Особыми ОП: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9EBD909-AEE6-BC98-C953-338D1B80D2AC}"/>
              </a:ext>
            </a:extLst>
          </p:cNvPr>
          <p:cNvSpPr txBox="1"/>
          <p:nvPr/>
        </p:nvSpPr>
        <p:spPr>
          <a:xfrm>
            <a:off x="88858" y="4958645"/>
            <a:ext cx="2239630" cy="1869743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3) </a:t>
            </a: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дети и (или) семьи, находящиеся в трудной жизненной ситуации,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признанные таковыми в нормативно установленном порядке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86D7578-7503-2E52-08EE-544E0CFF7CCA}"/>
              </a:ext>
            </a:extLst>
          </p:cNvPr>
          <p:cNvSpPr txBox="1"/>
          <p:nvPr/>
        </p:nvSpPr>
        <p:spPr>
          <a:xfrm>
            <a:off x="2389213" y="4906080"/>
            <a:ext cx="3591128" cy="192360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4)дети и(или) семьи, находящиеся в социально опасном положении (безнадзорные, беспризорные, склонные к бродяжничеству),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признанные таковыми в нормативно установленном порядке </a:t>
            </a:r>
            <a:r>
              <a:rPr kumimoji="0" lang="ru-RU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(практически не встречается)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F6F6747-0D32-C7A3-BEC1-11E9A47C0E45}"/>
              </a:ext>
            </a:extLst>
          </p:cNvPr>
          <p:cNvSpPr txBox="1"/>
          <p:nvPr/>
        </p:nvSpPr>
        <p:spPr>
          <a:xfrm>
            <a:off x="6069430" y="4850924"/>
            <a:ext cx="2973220" cy="197746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5)обучающиеся «группы риска»: проявляющие комплекс выраженных факторов риска негативных проявлений (</a:t>
            </a:r>
            <a:r>
              <a:rPr lang="ru-RU" dirty="0" err="1"/>
              <a:t>импульсив-ность</a:t>
            </a:r>
            <a:r>
              <a:rPr lang="ru-RU" dirty="0"/>
              <a:t>, агрессивность, тревожность).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B444B6B-07DA-2613-321C-B1FDD41CF735}"/>
              </a:ext>
            </a:extLst>
          </p:cNvPr>
          <p:cNvSpPr txBox="1"/>
          <p:nvPr/>
        </p:nvSpPr>
        <p:spPr>
          <a:xfrm>
            <a:off x="56523" y="3349623"/>
            <a:ext cx="2595990" cy="140038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700">
                <a:solidFill>
                  <a:prstClr val="black"/>
                </a:solidFill>
              </a:defRPr>
            </a:lvl1pPr>
          </a:lstStyle>
          <a:p>
            <a:pPr algn="just"/>
            <a:r>
              <a:rPr lang="ru-RU" dirty="0"/>
              <a:t>✓с OBЗ и (или) инвалидностью, получившие статус в порядке, установленном законодательством РФ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C923856-85C3-1E87-7905-2A148725E373}"/>
              </a:ext>
            </a:extLst>
          </p:cNvPr>
          <p:cNvSpPr txBox="1"/>
          <p:nvPr/>
        </p:nvSpPr>
        <p:spPr>
          <a:xfrm>
            <a:off x="2721867" y="3334183"/>
            <a:ext cx="2079109" cy="140038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just">
              <a:defRPr sz="1700">
                <a:solidFill>
                  <a:prstClr val="black"/>
                </a:solidFill>
              </a:defRPr>
            </a:lvl1pPr>
          </a:lstStyle>
          <a:p>
            <a:r>
              <a:rPr lang="ru-RU" dirty="0"/>
              <a:t>✓обучающиеся по индивидуальному плану на основании медицинского заключения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FE314FB-C65E-14E8-60CE-A5C86B3AAA84}"/>
              </a:ext>
            </a:extLst>
          </p:cNvPr>
          <p:cNvSpPr txBox="1"/>
          <p:nvPr/>
        </p:nvSpPr>
        <p:spPr>
          <a:xfrm>
            <a:off x="4887586" y="3334662"/>
            <a:ext cx="2239574" cy="140038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just">
              <a:defRPr sz="1700">
                <a:solidFill>
                  <a:prstClr val="black"/>
                </a:solidFill>
              </a:defRPr>
            </a:lvl1pPr>
          </a:lstStyle>
          <a:p>
            <a:r>
              <a:rPr lang="ru-RU" dirty="0"/>
              <a:t>✓часто болеющие дети, (большое количество пропусков ребенком в посещении ДОО 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6DBCC45-CD08-EA0F-C88F-993C6AD4E101}"/>
              </a:ext>
            </a:extLst>
          </p:cNvPr>
          <p:cNvSpPr txBox="1"/>
          <p:nvPr/>
        </p:nvSpPr>
        <p:spPr>
          <a:xfrm>
            <a:off x="7213770" y="2811441"/>
            <a:ext cx="1780367" cy="1923604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just">
              <a:defRPr sz="1700">
                <a:solidFill>
                  <a:prstClr val="black"/>
                </a:solidFill>
              </a:defRPr>
            </a:lvl1pPr>
          </a:lstStyle>
          <a:p>
            <a:r>
              <a:rPr lang="ru-RU" dirty="0"/>
              <a:t>✓обучающиеся, испытывающие трудности в освоении ОП, развитии, социальной адаптации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7FD94EA-CEDB-BF4F-0F6A-5D257703702C}"/>
              </a:ext>
            </a:extLst>
          </p:cNvPr>
          <p:cNvSpPr txBox="1"/>
          <p:nvPr/>
        </p:nvSpPr>
        <p:spPr>
          <a:xfrm>
            <a:off x="3548111" y="2791451"/>
            <a:ext cx="3517729" cy="35394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just">
              <a:defRPr sz="1700">
                <a:solidFill>
                  <a:prstClr val="black"/>
                </a:solidFill>
              </a:defRPr>
            </a:lvl1pPr>
          </a:lstStyle>
          <a:p>
            <a:r>
              <a:rPr lang="ru-RU" dirty="0"/>
              <a:t>✓ одаренные обучающиеся </a:t>
            </a:r>
          </a:p>
        </p:txBody>
      </p:sp>
    </p:spTree>
    <p:extLst>
      <p:ext uri="{BB962C8B-B14F-4D97-AF65-F5344CB8AC3E}">
        <p14:creationId xmlns:p14="http://schemas.microsoft.com/office/powerpoint/2010/main" val="21951930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28350"/>
            <a:ext cx="9144000" cy="1074448"/>
          </a:xfrm>
        </p:spPr>
        <p:txBody>
          <a:bodyPr>
            <a:noAutofit/>
          </a:bodyPr>
          <a:lstStyle/>
          <a:p>
            <a:r>
              <a:rPr lang="ru-RU" sz="2800" b="1" dirty="0"/>
              <a:t>РАЗДЕЛ 7. ОРГАНИЗАЦИЯ КОРРЕКЦИОННО-</a:t>
            </a:r>
            <a:br>
              <a:rPr lang="ru-RU" sz="2800" b="1" dirty="0"/>
            </a:br>
            <a:r>
              <a:rPr lang="ru-RU" sz="2800" b="1" dirty="0"/>
              <a:t>РАЗВИВАЮЩЕЙ РАБОТЫ В ДОШКОЛЬНОЙ ОБРАЗОВАТЕЛЬНОЙ ОРГАНИЗАЦИИ </a:t>
            </a:r>
          </a:p>
        </p:txBody>
      </p:sp>
      <p:sp>
        <p:nvSpPr>
          <p:cNvPr id="4" name="Объект 1">
            <a:extLst>
              <a:ext uri="{FF2B5EF4-FFF2-40B4-BE49-F238E27FC236}">
                <a16:creationId xmlns="" xmlns:a16="http://schemas.microsoft.com/office/drawing/2014/main" id="{47CA901C-5E24-AD43-086E-EE03D00D8C7C}"/>
              </a:ext>
            </a:extLst>
          </p:cNvPr>
          <p:cNvSpPr txBox="1">
            <a:spLocks/>
          </p:cNvSpPr>
          <p:nvPr/>
        </p:nvSpPr>
        <p:spPr>
          <a:xfrm>
            <a:off x="34857" y="1490860"/>
            <a:ext cx="898374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44. Какие меры психолого-педагогического сопровождения включает КРР, и кто их реализует?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E4AD594-735B-17F7-EA35-A02357FB710B}"/>
              </a:ext>
            </a:extLst>
          </p:cNvPr>
          <p:cNvSpPr/>
          <p:nvPr/>
        </p:nvSpPr>
        <p:spPr>
          <a:xfrm>
            <a:off x="265702" y="3033318"/>
            <a:ext cx="6034490" cy="129266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педагогическое и психологическое обследование;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 проведение индивидуальных и групповых коррекционно-развивающих занятий;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 мониторинг динамики их развития.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0A71AEB-64F9-E7BC-EFF7-526A6EF6E130}"/>
              </a:ext>
            </a:extLst>
          </p:cNvPr>
          <p:cNvSpPr txBox="1"/>
          <p:nvPr/>
        </p:nvSpPr>
        <p:spPr>
          <a:xfrm>
            <a:off x="265702" y="2249714"/>
            <a:ext cx="6034490" cy="707886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2000" b="1">
                <a:solidFill>
                  <a:prstClr val="black"/>
                </a:solidFill>
              </a:defRPr>
            </a:lvl1pPr>
          </a:lstStyle>
          <a:p>
            <a:r>
              <a:rPr lang="ru-RU" b="0" dirty="0"/>
              <a:t>КРР объединяет комплекс мер по психолого-педагогическому сопровождению обучающихся: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3DD2984-5803-1A18-5205-577BB0A67B1D}"/>
              </a:ext>
            </a:extLst>
          </p:cNvPr>
          <p:cNvSpPr txBox="1"/>
          <p:nvPr/>
        </p:nvSpPr>
        <p:spPr>
          <a:xfrm>
            <a:off x="34857" y="4465983"/>
            <a:ext cx="4331907" cy="1323439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just">
              <a:defRPr sz="1700">
                <a:solidFill>
                  <a:prstClr val="black"/>
                </a:solidFill>
              </a:defRPr>
            </a:lvl1pPr>
          </a:lstStyle>
          <a:p>
            <a:r>
              <a:rPr lang="ru-RU" sz="1600" i="1" dirty="0"/>
              <a:t>Поддержка</a:t>
            </a:r>
            <a:r>
              <a:rPr lang="ru-RU" sz="1600" dirty="0"/>
              <a:t> направлена на профилактику и предупреждение трудностей в освоении ОП, развитие личности и успешную социализацию детей разных целевых групп. (педагоги и педагог-психолог (при необходимости).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B84E075-0C0B-4DBB-365A-95B53BF43D9E}"/>
              </a:ext>
            </a:extLst>
          </p:cNvPr>
          <p:cNvSpPr txBox="1"/>
          <p:nvPr/>
        </p:nvSpPr>
        <p:spPr>
          <a:xfrm>
            <a:off x="4426649" y="4454198"/>
            <a:ext cx="2311853" cy="1323439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just">
              <a:defRPr sz="1700">
                <a:solidFill>
                  <a:prstClr val="black"/>
                </a:solidFill>
              </a:defRPr>
            </a:lvl1pPr>
          </a:lstStyle>
          <a:p>
            <a:r>
              <a:rPr lang="ru-RU" sz="1600" dirty="0"/>
              <a:t>Содержание, объем и структура оказания коррекционной помощи определяется ПП консилиумом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1476029-005D-A875-5925-22BF2BDCFA6E}"/>
              </a:ext>
            </a:extLst>
          </p:cNvPr>
          <p:cNvSpPr txBox="1"/>
          <p:nvPr/>
        </p:nvSpPr>
        <p:spPr>
          <a:xfrm>
            <a:off x="34857" y="5830834"/>
            <a:ext cx="9151529" cy="99892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113030" marR="34290" indent="449580" algn="just">
              <a:lnSpc>
                <a:spcPct val="107000"/>
              </a:lnSpc>
              <a:spcAft>
                <a:spcPts val="175"/>
              </a:spcAft>
              <a:defRPr b="1" i="1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r>
              <a:rPr lang="ru-RU" sz="1400" dirty="0"/>
              <a:t>! Коррекционная помощь осуществляется педагогом-психологом, учителем-дефектологом, учителем-логопедом. Роль воспитателя в реализации коррекционной работы заключается в обеспечении индивидуального подхода (</a:t>
            </a:r>
            <a:r>
              <a:rPr lang="ru-RU" sz="1400" dirty="0" err="1"/>
              <a:t>инд.работы</a:t>
            </a:r>
            <a:r>
              <a:rPr lang="ru-RU" sz="1400" dirty="0"/>
              <a:t>) с ребенком, включая выполнение рекомендаций, полученных от специалистов. </a:t>
            </a:r>
            <a:r>
              <a:rPr lang="ru-RU" sz="1400" dirty="0">
                <a:latin typeface="Times New Roman" panose="02020603050405020304" pitchFamily="18" charset="0"/>
              </a:rPr>
              <a:t>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огут привлекаться музыкальный руководитель, инструктор по физической культуре </a:t>
            </a:r>
            <a:endParaRPr lang="ru-RU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A0CBA37-1D9C-6118-3A05-B6BB80F629A3}"/>
              </a:ext>
            </a:extLst>
          </p:cNvPr>
          <p:cNvSpPr txBox="1"/>
          <p:nvPr/>
        </p:nvSpPr>
        <p:spPr>
          <a:xfrm>
            <a:off x="6798388" y="2976870"/>
            <a:ext cx="2227653" cy="2800767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just">
              <a:defRPr sz="1700">
                <a:solidFill>
                  <a:prstClr val="black"/>
                </a:solidFill>
              </a:defRPr>
            </a:lvl1pPr>
          </a:lstStyle>
          <a:p>
            <a:r>
              <a:rPr lang="ru-RU" sz="1600" dirty="0"/>
              <a:t>Для детей </a:t>
            </a:r>
            <a:r>
              <a:rPr lang="ru-RU" sz="1600" dirty="0" err="1"/>
              <a:t>др.целевых</a:t>
            </a:r>
            <a:r>
              <a:rPr lang="ru-RU" sz="1600" dirty="0"/>
              <a:t> групп, работа может реализовываться </a:t>
            </a:r>
            <a:r>
              <a:rPr lang="ru-RU" sz="1600" b="1" i="1" dirty="0"/>
              <a:t>в рамках ФП </a:t>
            </a:r>
            <a:r>
              <a:rPr lang="ru-RU" sz="1600" dirty="0"/>
              <a:t>(см. раздел по КРР). Предусмотрен ИОМ, позволяющий реализацию КРР в рамках ОП </a:t>
            </a:r>
            <a:r>
              <a:rPr lang="ru-RU" sz="1600" b="1" i="1" dirty="0"/>
              <a:t>без увеличения нагрузки </a:t>
            </a:r>
            <a:r>
              <a:rPr lang="ru-RU" sz="1600" dirty="0"/>
              <a:t>для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13277786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089" y="476672"/>
            <a:ext cx="9144000" cy="1074448"/>
          </a:xfrm>
        </p:spPr>
        <p:txBody>
          <a:bodyPr>
            <a:noAutofit/>
          </a:bodyPr>
          <a:lstStyle/>
          <a:p>
            <a:r>
              <a:rPr lang="ru-RU" sz="2800" b="1" dirty="0"/>
              <a:t>РАЗДЕЛ 7. ОРГАНИЗАЦИЯ КОРРЕКЦИОННО-</a:t>
            </a:r>
            <a:br>
              <a:rPr lang="ru-RU" sz="2800" b="1" dirty="0"/>
            </a:br>
            <a:r>
              <a:rPr lang="ru-RU" sz="2800" b="1" dirty="0"/>
              <a:t>РАЗВИВАЮЩЕЙ РАБОТЫ В ДОШКОЛЬНОЙ ОБРАЗОВАТЕЛЬНОЙ ОРГАНИЗАЦИИ </a:t>
            </a:r>
          </a:p>
        </p:txBody>
      </p:sp>
      <p:sp>
        <p:nvSpPr>
          <p:cNvPr id="4" name="Объект 1">
            <a:extLst>
              <a:ext uri="{FF2B5EF4-FFF2-40B4-BE49-F238E27FC236}">
                <a16:creationId xmlns="" xmlns:a16="http://schemas.microsoft.com/office/drawing/2014/main" id="{47CA901C-5E24-AD43-086E-EE03D00D8C7C}"/>
              </a:ext>
            </a:extLst>
          </p:cNvPr>
          <p:cNvSpPr txBox="1">
            <a:spLocks/>
          </p:cNvSpPr>
          <p:nvPr/>
        </p:nvSpPr>
        <p:spPr>
          <a:xfrm>
            <a:off x="312373" y="2436690"/>
            <a:ext cx="8479690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45.	Кто осуществляет КРР в условиях ДОО?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6ACEEB6-51D9-BE0A-2EBC-C8F469340649}"/>
              </a:ext>
            </a:extLst>
          </p:cNvPr>
          <p:cNvSpPr txBox="1"/>
          <p:nvPr/>
        </p:nvSpPr>
        <p:spPr>
          <a:xfrm>
            <a:off x="312373" y="3362216"/>
            <a:ext cx="8580107" cy="70788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КРР осуществляют п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едагоги-психологи, учителя-дефектологи, учителя-логопеды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и другие квалифицированные специалисты.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4CA1DD2-1A34-8BBD-2C2C-5B2302B001B3}"/>
              </a:ext>
            </a:extLst>
          </p:cNvPr>
          <p:cNvSpPr txBox="1"/>
          <p:nvPr/>
        </p:nvSpPr>
        <p:spPr>
          <a:xfrm>
            <a:off x="312373" y="4293096"/>
            <a:ext cx="8580107" cy="163121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Если в ДОО нет педагога-психолога, учителя-дефектолога, учителя- логопеда , то образовательная организация может использовать </a:t>
            </a:r>
            <a:r>
              <a:rPr lang="ru-RU" b="1" i="1" dirty="0"/>
              <a:t>сетевую форму </a:t>
            </a:r>
            <a:r>
              <a:rPr lang="ru-RU" dirty="0"/>
              <a:t>реализации образовательных программ ДО на основании </a:t>
            </a:r>
            <a:r>
              <a:rPr lang="ru-RU" b="1" i="1" dirty="0"/>
              <a:t>договора</a:t>
            </a:r>
            <a:r>
              <a:rPr lang="ru-RU" dirty="0"/>
              <a:t> между организациями (могут быть привлечены из других организаций учителя-логопеды, педагоги-психологи, учителя-дефектологи). </a:t>
            </a:r>
          </a:p>
        </p:txBody>
      </p:sp>
    </p:spTree>
    <p:extLst>
      <p:ext uri="{BB962C8B-B14F-4D97-AF65-F5344CB8AC3E}">
        <p14:creationId xmlns:p14="http://schemas.microsoft.com/office/powerpoint/2010/main" val="36842019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77" y="332656"/>
            <a:ext cx="9144000" cy="1074448"/>
          </a:xfrm>
        </p:spPr>
        <p:txBody>
          <a:bodyPr>
            <a:noAutofit/>
          </a:bodyPr>
          <a:lstStyle/>
          <a:p>
            <a:r>
              <a:rPr lang="ru-RU" sz="2800" b="1" dirty="0"/>
              <a:t>РАЗДЕЛ 7. ОРГАНИЗАЦИЯ КОРРЕКЦИОННО-</a:t>
            </a:r>
            <a:br>
              <a:rPr lang="ru-RU" sz="2800" b="1" dirty="0"/>
            </a:br>
            <a:r>
              <a:rPr lang="ru-RU" sz="2800" b="1" dirty="0"/>
              <a:t>РАЗВИВАЮЩЕЙ РАБОТЫ В ДОО</a:t>
            </a:r>
          </a:p>
        </p:txBody>
      </p:sp>
      <p:sp>
        <p:nvSpPr>
          <p:cNvPr id="4" name="Объект 1">
            <a:extLst>
              <a:ext uri="{FF2B5EF4-FFF2-40B4-BE49-F238E27FC236}">
                <a16:creationId xmlns="" xmlns:a16="http://schemas.microsoft.com/office/drawing/2014/main" id="{47CA901C-5E24-AD43-086E-EE03D00D8C7C}"/>
              </a:ext>
            </a:extLst>
          </p:cNvPr>
          <p:cNvSpPr txBox="1">
            <a:spLocks/>
          </p:cNvSpPr>
          <p:nvPr/>
        </p:nvSpPr>
        <p:spPr>
          <a:xfrm>
            <a:off x="-16713" y="1307383"/>
            <a:ext cx="898374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46.	Что такое психолого-педагогический консилиум ДОО, и какие задачи он решает?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1794C77-4AA4-2FFA-BF92-9F72AD4850C9}"/>
              </a:ext>
            </a:extLst>
          </p:cNvPr>
          <p:cNvSpPr txBox="1"/>
          <p:nvPr/>
        </p:nvSpPr>
        <p:spPr>
          <a:xfrm>
            <a:off x="66446" y="6167640"/>
            <a:ext cx="8982786" cy="601511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113030" marR="34290" indent="449580" algn="just">
              <a:lnSpc>
                <a:spcPct val="107000"/>
              </a:lnSpc>
              <a:spcAft>
                <a:spcPts val="175"/>
              </a:spcAft>
              <a:defRPr sz="1200" b="1" i="1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marL="113030" marR="34290" lvl="0" indent="44958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75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+mn-cs"/>
              </a:rPr>
              <a:t>! На основе данного документа ОО может разработать и утвердить локальным актом свое Положение о </a:t>
            </a:r>
            <a:r>
              <a:rPr kumimoji="0" lang="ru-RU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+mn-cs"/>
              </a:rPr>
              <a:t>ППк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+mn-cs"/>
              </a:rPr>
              <a:t>, адаптированном под условия организации КРР в конкретном ДОО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26E46E3-AA2F-4AC6-E58D-850C6F290C6E}"/>
              </a:ext>
            </a:extLst>
          </p:cNvPr>
          <p:cNvSpPr txBox="1"/>
          <p:nvPr/>
        </p:nvSpPr>
        <p:spPr>
          <a:xfrm>
            <a:off x="55377" y="2632818"/>
            <a:ext cx="8911656" cy="233140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sz="1600" dirty="0"/>
              <a:t>✓ Выявление трудностей в освоении образовательных программ, особенностей развития, социальной адаптации и поведении обучающихся для последующего принятия решений об организации психолого-педагогического сопровождения; </a:t>
            </a:r>
          </a:p>
          <a:p>
            <a:r>
              <a:rPr lang="ru-RU" sz="1600" dirty="0"/>
              <a:t>✓ разработка 	рекомендаций 	по 	организации 	психолого-</a:t>
            </a:r>
          </a:p>
          <a:p>
            <a:r>
              <a:rPr lang="ru-RU" sz="1600" dirty="0"/>
              <a:t>педагогического сопровождения обучающихся; </a:t>
            </a:r>
          </a:p>
          <a:p>
            <a:r>
              <a:rPr lang="ru-RU" sz="1600" dirty="0"/>
              <a:t>✓ консультирование участников образовательных отношений по вопросам актуального психофизического состояния и возможностей обучающихся; содержания и оказания им психолого-педагогической  помощи, создания специальных условий получения образования; </a:t>
            </a:r>
          </a:p>
          <a:p>
            <a:r>
              <a:rPr lang="ru-RU" sz="1600" dirty="0"/>
              <a:t>✓  контроль за выполнением рекомендаций </a:t>
            </a:r>
            <a:r>
              <a:rPr lang="ru-RU" sz="1600" dirty="0" smtClean="0"/>
              <a:t>ППК</a:t>
            </a:r>
            <a:endParaRPr lang="ru-RU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F9A7E31-CB35-2979-A4BB-98CC2E8CCA1F}"/>
              </a:ext>
            </a:extLst>
          </p:cNvPr>
          <p:cNvSpPr txBox="1"/>
          <p:nvPr/>
        </p:nvSpPr>
        <p:spPr>
          <a:xfrm>
            <a:off x="55377" y="2176880"/>
            <a:ext cx="8911656" cy="3616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b="1" dirty="0"/>
              <a:t>Задачи</a:t>
            </a:r>
            <a:r>
              <a:rPr lang="ru-RU" dirty="0"/>
              <a:t> ППК обозначены в п. 1.2. Положения о психолого-педагогическом консилиуме ОО: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0AFA1E9-8AE4-F2C3-B65C-93C6C01411B1}"/>
              </a:ext>
            </a:extLst>
          </p:cNvPr>
          <p:cNvSpPr txBox="1"/>
          <p:nvPr/>
        </p:nvSpPr>
        <p:spPr>
          <a:xfrm>
            <a:off x="56336" y="5130782"/>
            <a:ext cx="8910697" cy="95410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sz="1400" dirty="0"/>
              <a:t>В Приложениях 1-5 к Примерному положению о ППК ОО дан перечень документов ППК, а также формы протоколов заседаний ППК и представления на обучающегося для предоставления на ПМПК, коллегиального заключения ППК, согласия родителей на проведение психолого-педагогического обследования специалистами ППК </a:t>
            </a:r>
          </a:p>
        </p:txBody>
      </p:sp>
    </p:spTree>
    <p:extLst>
      <p:ext uri="{BB962C8B-B14F-4D97-AF65-F5344CB8AC3E}">
        <p14:creationId xmlns:p14="http://schemas.microsoft.com/office/powerpoint/2010/main" val="28693697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089" y="476672"/>
            <a:ext cx="9144000" cy="1074448"/>
          </a:xfrm>
        </p:spPr>
        <p:txBody>
          <a:bodyPr>
            <a:noAutofit/>
          </a:bodyPr>
          <a:lstStyle/>
          <a:p>
            <a:r>
              <a:rPr lang="ru-RU" sz="2800" b="1" dirty="0"/>
              <a:t>РАЗДЕЛ 7. ОРГАНИЗАЦИЯ КОРРЕКЦИОННО-</a:t>
            </a:r>
            <a:br>
              <a:rPr lang="ru-RU" sz="2800" b="1" dirty="0"/>
            </a:br>
            <a:r>
              <a:rPr lang="ru-RU" sz="2800" b="1" dirty="0"/>
              <a:t>РАЗВИВАЮЩЕЙ РАБОТЫ В ДОШКОЛЬНОЙ ОБРАЗОВАТЕЛЬНОЙ ОРГАНИЗАЦИИ </a:t>
            </a:r>
          </a:p>
        </p:txBody>
      </p:sp>
      <p:sp>
        <p:nvSpPr>
          <p:cNvPr id="4" name="Объект 1">
            <a:extLst>
              <a:ext uri="{FF2B5EF4-FFF2-40B4-BE49-F238E27FC236}">
                <a16:creationId xmlns="" xmlns:a16="http://schemas.microsoft.com/office/drawing/2014/main" id="{47CA901C-5E24-AD43-086E-EE03D00D8C7C}"/>
              </a:ext>
            </a:extLst>
          </p:cNvPr>
          <p:cNvSpPr txBox="1">
            <a:spLocks/>
          </p:cNvSpPr>
          <p:nvPr/>
        </p:nvSpPr>
        <p:spPr>
          <a:xfrm>
            <a:off x="-180528" y="2420888"/>
            <a:ext cx="898374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47.	Каковы направления работы в рамках КРР каждой из целевых групп?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6ACEEB6-51D9-BE0A-2EBC-C8F469340649}"/>
              </a:ext>
            </a:extLst>
          </p:cNvPr>
          <p:cNvSpPr txBox="1"/>
          <p:nvPr/>
        </p:nvSpPr>
        <p:spPr>
          <a:xfrm>
            <a:off x="134880" y="3703672"/>
            <a:ext cx="8983745" cy="224676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Выделяются четыре направления работы в рамках КРР: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 диагностика,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 КРР,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 консультативная работа,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 информационно-просветительская работа. </a:t>
            </a:r>
          </a:p>
        </p:txBody>
      </p:sp>
    </p:spTree>
    <p:extLst>
      <p:ext uri="{BB962C8B-B14F-4D97-AF65-F5344CB8AC3E}">
        <p14:creationId xmlns:p14="http://schemas.microsoft.com/office/powerpoint/2010/main" val="29556100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672" y="121521"/>
            <a:ext cx="9144000" cy="1074448"/>
          </a:xfrm>
        </p:spPr>
        <p:txBody>
          <a:bodyPr>
            <a:noAutofit/>
          </a:bodyPr>
          <a:lstStyle/>
          <a:p>
            <a:r>
              <a:rPr lang="ru-RU" sz="2800" b="1" dirty="0"/>
              <a:t>РАЗДЕЛ 7. ОРГАНИЗАЦИЯ КОРРЕКЦИОННО-</a:t>
            </a:r>
            <a:br>
              <a:rPr lang="ru-RU" sz="2800" b="1" dirty="0"/>
            </a:br>
            <a:r>
              <a:rPr lang="ru-RU" sz="2800" b="1" dirty="0"/>
              <a:t>РАЗВИВАЮЩЕЙ РАБОТЫ В ДОО</a:t>
            </a:r>
          </a:p>
        </p:txBody>
      </p:sp>
      <p:sp>
        <p:nvSpPr>
          <p:cNvPr id="4" name="Объект 1">
            <a:extLst>
              <a:ext uri="{FF2B5EF4-FFF2-40B4-BE49-F238E27FC236}">
                <a16:creationId xmlns="" xmlns:a16="http://schemas.microsoft.com/office/drawing/2014/main" id="{47CA901C-5E24-AD43-086E-EE03D00D8C7C}"/>
              </a:ext>
            </a:extLst>
          </p:cNvPr>
          <p:cNvSpPr txBox="1">
            <a:spLocks/>
          </p:cNvSpPr>
          <p:nvPr/>
        </p:nvSpPr>
        <p:spPr>
          <a:xfrm>
            <a:off x="62973" y="1045332"/>
            <a:ext cx="898374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48.	Какие направления включает диагностическая работа?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26E46E3-AA2F-4AC6-E58D-850C6F290C6E}"/>
              </a:ext>
            </a:extLst>
          </p:cNvPr>
          <p:cNvSpPr txBox="1"/>
          <p:nvPr/>
        </p:nvSpPr>
        <p:spPr>
          <a:xfrm>
            <a:off x="62973" y="1927020"/>
            <a:ext cx="8982788" cy="107721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 Диагностическая работа направлена на выявление обучающихся, нуждающихся в КРР, анализ эффективности реализации КРР и представляет собой комплексный сбор сведений об обучающемся на основании диагностической информации от специалистов разного профиля (воспитателя, учителя-логопеда, учителя-дефектолога, педагога-психолога и др. специалистов).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0AFA1E9-8AE4-F2C3-B65C-93C6C01411B1}"/>
              </a:ext>
            </a:extLst>
          </p:cNvPr>
          <p:cNvSpPr txBox="1"/>
          <p:nvPr/>
        </p:nvSpPr>
        <p:spPr>
          <a:xfrm>
            <a:off x="69914" y="3117750"/>
            <a:ext cx="8982787" cy="132343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5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Педагогическая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диагностика осуществляется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педагогом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(воспитателем),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психологическая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диагностика осуществляется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педагогом-психологом,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</a:t>
            </a:r>
            <a:r>
              <a:rPr kumimoji="0" lang="ru-RU" sz="1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комплексная психолого-педагогическая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диагностика может осуществляться 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разными специалистами,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включая педагога (воспитателя), педагога-психолога, учителя-логопеда и учителя-дефектолога в рамках социально-психологической службы ОО, либо в рамках сетевого взаимодействия.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8CE4434-D34F-8530-54A3-AB2CB3F97223}"/>
              </a:ext>
            </a:extLst>
          </p:cNvPr>
          <p:cNvSpPr txBox="1"/>
          <p:nvPr/>
        </p:nvSpPr>
        <p:spPr>
          <a:xfrm>
            <a:off x="395536" y="4534699"/>
            <a:ext cx="8280920" cy="400110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2000" b="0">
                <a:solidFill>
                  <a:prstClr val="black"/>
                </a:solidFill>
              </a:defRPr>
            </a:lvl1pPr>
          </a:lstStyle>
          <a:p>
            <a:r>
              <a:rPr lang="ru-RU" dirty="0"/>
              <a:t>Диагностическая работа осуществляется по следующим направлениям: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E977EF5-CA93-2E9F-53AB-E33953364038}"/>
              </a:ext>
            </a:extLst>
          </p:cNvPr>
          <p:cNvSpPr txBox="1"/>
          <p:nvPr/>
        </p:nvSpPr>
        <p:spPr>
          <a:xfrm>
            <a:off x="98590" y="5028319"/>
            <a:ext cx="8985881" cy="170816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sz="1500" dirty="0"/>
              <a:t>✓ изучение особенностей освоения обучающимся ОП (трудности освоения, опережение и т.д.); </a:t>
            </a:r>
          </a:p>
          <a:p>
            <a:r>
              <a:rPr lang="ru-RU" sz="1500" dirty="0"/>
              <a:t>✓ изучение особенностей развития личности и социализации обучающегося (трудности адаптации, индивидуальные особенности и потребности т.д.); </a:t>
            </a:r>
          </a:p>
          <a:p>
            <a:r>
              <a:rPr lang="ru-RU" sz="1500" dirty="0"/>
              <a:t>✓ изучение и анализ внешних факторов и условий развития обучающегося (особенности социального контекста развития, особенности семейного воспитания, стиль общения педагога (воспитателя)), способствующих или препятствующих освоению ОП и успешной социализации; </a:t>
            </a:r>
          </a:p>
          <a:p>
            <a:r>
              <a:rPr lang="ru-RU" sz="1500" dirty="0"/>
              <a:t>✓ определение эффективности хода реализации и результата КРР.  </a:t>
            </a:r>
          </a:p>
        </p:txBody>
      </p:sp>
    </p:spTree>
    <p:extLst>
      <p:ext uri="{BB962C8B-B14F-4D97-AF65-F5344CB8AC3E}">
        <p14:creationId xmlns:p14="http://schemas.microsoft.com/office/powerpoint/2010/main" val="17684234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530" y="332656"/>
            <a:ext cx="9144000" cy="1074448"/>
          </a:xfrm>
        </p:spPr>
        <p:txBody>
          <a:bodyPr>
            <a:noAutofit/>
          </a:bodyPr>
          <a:lstStyle/>
          <a:p>
            <a:r>
              <a:rPr lang="ru-RU" sz="2800" b="1" dirty="0"/>
              <a:t>РАЗДЕЛ 7. ОРГАНИЗАЦИЯ КОРРЕКЦИОННО-</a:t>
            </a:r>
            <a:br>
              <a:rPr lang="ru-RU" sz="2800" b="1" dirty="0"/>
            </a:br>
            <a:r>
              <a:rPr lang="ru-RU" sz="2800" b="1" dirty="0"/>
              <a:t>РАЗВИВАЮЩЕЙ РАБОТЫ В ДОО</a:t>
            </a:r>
          </a:p>
        </p:txBody>
      </p:sp>
      <p:sp>
        <p:nvSpPr>
          <p:cNvPr id="4" name="Объект 1">
            <a:extLst>
              <a:ext uri="{FF2B5EF4-FFF2-40B4-BE49-F238E27FC236}">
                <a16:creationId xmlns="" xmlns:a16="http://schemas.microsoft.com/office/drawing/2014/main" id="{47CA901C-5E24-AD43-086E-EE03D00D8C7C}"/>
              </a:ext>
            </a:extLst>
          </p:cNvPr>
          <p:cNvSpPr txBox="1">
            <a:spLocks/>
          </p:cNvSpPr>
          <p:nvPr/>
        </p:nvSpPr>
        <p:spPr>
          <a:xfrm>
            <a:off x="99466" y="1279966"/>
            <a:ext cx="898374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49. По каким основным направлениям осуществляется консультативная и информационно-просветительская работа?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E977EF5-CA93-2E9F-53AB-E33953364038}"/>
              </a:ext>
            </a:extLst>
          </p:cNvPr>
          <p:cNvSpPr txBox="1"/>
          <p:nvPr/>
        </p:nvSpPr>
        <p:spPr>
          <a:xfrm>
            <a:off x="132737" y="2573025"/>
            <a:ext cx="8878525" cy="147732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	</a:t>
            </a:r>
            <a:r>
              <a:rPr kumimoji="0" lang="ru-RU" sz="15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разработку рекомендаций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по основным направлениям работы с обучающимся с трудностями в освоении ОП и социализации, единых для всех участников образовательных отношений;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	</a:t>
            </a:r>
            <a:r>
              <a:rPr kumimoji="0" lang="ru-RU" sz="15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консультирование 	специалистами 	педагогов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	по 	выбору индивидуально ориентированных методов и приемов работы с обучающимся;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✓	</a:t>
            </a:r>
            <a:r>
              <a:rPr kumimoji="0" lang="ru-RU" sz="15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консультативную помощь семье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в вопросах выбора оптимальной стратегии воспитания и приемов КРР с ребенком.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FA1B1FA-1940-4298-F811-93DCEC9BC904}"/>
              </a:ext>
            </a:extLst>
          </p:cNvPr>
          <p:cNvSpPr txBox="1"/>
          <p:nvPr/>
        </p:nvSpPr>
        <p:spPr>
          <a:xfrm>
            <a:off x="2411760" y="2060848"/>
            <a:ext cx="4581426" cy="400110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2000" b="0">
                <a:solidFill>
                  <a:prstClr val="black"/>
                </a:solidFill>
              </a:defRPr>
            </a:lvl1pPr>
          </a:lstStyle>
          <a:p>
            <a:r>
              <a:rPr lang="ru-RU" dirty="0"/>
              <a:t>Консультативная работа включает: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3441D7C-99F0-2887-1B82-5D1CAACF119F}"/>
              </a:ext>
            </a:extLst>
          </p:cNvPr>
          <p:cNvSpPr txBox="1"/>
          <p:nvPr/>
        </p:nvSpPr>
        <p:spPr>
          <a:xfrm>
            <a:off x="1066069" y="4165049"/>
            <a:ext cx="7272808" cy="400110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2000" b="0">
                <a:solidFill>
                  <a:prstClr val="black"/>
                </a:solidFill>
              </a:defRPr>
            </a:lvl1pPr>
          </a:lstStyle>
          <a:p>
            <a:r>
              <a:rPr lang="ru-RU" dirty="0"/>
              <a:t>Информационно-просветительская работа предусматривает: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2DFA31B-8822-4129-98CD-6929CE2A9FAF}"/>
              </a:ext>
            </a:extLst>
          </p:cNvPr>
          <p:cNvSpPr txBox="1"/>
          <p:nvPr/>
        </p:nvSpPr>
        <p:spPr>
          <a:xfrm>
            <a:off x="99466" y="4725144"/>
            <a:ext cx="8911796" cy="2062103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r>
              <a:rPr lang="ru-RU" dirty="0"/>
              <a:t>✓	</a:t>
            </a:r>
            <a:r>
              <a:rPr lang="ru-RU" sz="1600" dirty="0"/>
              <a:t>различные формы просветительской деятельности, направленные на разъяснение участникам образовательных отношений вопросов, связанных с особенностями образовательного процесса и психолого-педагогического сопровождения обучающихся, в том числе с ОВЗ и инвалидностью, трудностями в освоении ОП и социализации; </a:t>
            </a:r>
          </a:p>
          <a:p>
            <a:r>
              <a:rPr lang="ru-RU" sz="1600" dirty="0"/>
              <a:t>✓	проведение тематических выступлений, онлайн-консультаций для педагогов и родителей по разъяснению возрастных и индивидуально-типологических особенностей различных категорий обучающихся, в том числе с ОВЗ и инвалидностью, трудностями в освоении ОП и социализации.  </a:t>
            </a:r>
          </a:p>
        </p:txBody>
      </p:sp>
    </p:spTree>
    <p:extLst>
      <p:ext uri="{BB962C8B-B14F-4D97-AF65-F5344CB8AC3E}">
        <p14:creationId xmlns:p14="http://schemas.microsoft.com/office/powerpoint/2010/main" val="30781540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089" y="476672"/>
            <a:ext cx="9144000" cy="1074448"/>
          </a:xfrm>
        </p:spPr>
        <p:txBody>
          <a:bodyPr>
            <a:noAutofit/>
          </a:bodyPr>
          <a:lstStyle/>
          <a:p>
            <a:r>
              <a:rPr lang="ru-RU" sz="2800" b="1" dirty="0"/>
              <a:t>РАЗДЕЛ 7. ОРГАНИЗАЦИЯ КОРРЕКЦИОННО-</a:t>
            </a:r>
            <a:br>
              <a:rPr lang="ru-RU" sz="2800" b="1" dirty="0"/>
            </a:br>
            <a:r>
              <a:rPr lang="ru-RU" sz="2800" b="1" dirty="0"/>
              <a:t>РАЗВИВАЮЩЕЙ РАБОТЫ В ДОШКОЛЬНОЙ ОБРАЗОВАТЕЛЬНОЙ ОРГАНИЗАЦИИ </a:t>
            </a:r>
          </a:p>
        </p:txBody>
      </p:sp>
      <p:sp>
        <p:nvSpPr>
          <p:cNvPr id="4" name="Объект 1">
            <a:extLst>
              <a:ext uri="{FF2B5EF4-FFF2-40B4-BE49-F238E27FC236}">
                <a16:creationId xmlns="" xmlns:a16="http://schemas.microsoft.com/office/drawing/2014/main" id="{47CA901C-5E24-AD43-086E-EE03D00D8C7C}"/>
              </a:ext>
            </a:extLst>
          </p:cNvPr>
          <p:cNvSpPr txBox="1">
            <a:spLocks/>
          </p:cNvSpPr>
          <p:nvPr/>
        </p:nvSpPr>
        <p:spPr>
          <a:xfrm>
            <a:off x="0" y="2384697"/>
            <a:ext cx="898374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50. Содержание и формы коррекционно-развивающей работы с детьми в ДОО?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6ACEEB6-51D9-BE0A-2EBC-C8F469340649}"/>
              </a:ext>
            </a:extLst>
          </p:cNvPr>
          <p:cNvSpPr txBox="1"/>
          <p:nvPr/>
        </p:nvSpPr>
        <p:spPr>
          <a:xfrm>
            <a:off x="395536" y="3356992"/>
            <a:ext cx="8338731" cy="304698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Выбор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конкретных коррекционно-развивающих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мероприятий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, их количество, форма организации, методы и технологии реализации, содержание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определяются ДОО самостоятельно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для каждого обучающегося/групп обучающихся, исходя из запроса и с учетом согласия родителей, возрастных и индивидуальных особенностей детей, их образовательных потребностей, рекомендаций ППК ОО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79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3508" y="872089"/>
            <a:ext cx="8856984" cy="13295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2. Как усложняется содержание образовательной деятельности по образовательным областям в зависимости от возраста обучающихся? 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14408"/>
          </a:xfrm>
        </p:spPr>
        <p:txBody>
          <a:bodyPr>
            <a:noAutofit/>
          </a:bodyPr>
          <a:lstStyle/>
          <a:p>
            <a:r>
              <a:rPr lang="ru-RU" sz="2000" b="1" dirty="0"/>
              <a:t>РАЗДЕЛ 1. СОДЕРЖАНИЕ ОБРАЗОВАТЕЛЬНОЙ ДЕЯТЕЛЬНОСТИ В ДОШКОЛЬНОЙ ОБРАЗОВАТЕЛЬНОЙ ОРГАНИЗАЦИИ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450" y="2021273"/>
            <a:ext cx="4649331" cy="523220"/>
          </a:xfrm>
          <a:prstGeom prst="rect">
            <a:avLst/>
          </a:prstGeom>
          <a:ln w="508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00080"/>
                </a:solidFill>
              </a:rPr>
              <a:t>«Познавательное развитие»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662" y="2787049"/>
            <a:ext cx="3580234" cy="707886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</a:rPr>
              <a:t>«Сенсорные эталоны и познавательные действия»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662" y="5342160"/>
            <a:ext cx="3591609" cy="400110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</a:rPr>
              <a:t>«Математическое развитие»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7036" y="3561720"/>
            <a:ext cx="3580235" cy="1708160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dirty="0">
                <a:solidFill>
                  <a:prstClr val="black"/>
                </a:solidFill>
              </a:rPr>
              <a:t>со </a:t>
            </a:r>
            <a:r>
              <a:rPr lang="ru-RU" sz="1750" b="1" dirty="0">
                <a:solidFill>
                  <a:prstClr val="black"/>
                </a:solidFill>
              </a:rPr>
              <a:t>старшего</a:t>
            </a:r>
            <a:r>
              <a:rPr lang="ru-RU" sz="1750" dirty="0">
                <a:solidFill>
                  <a:prstClr val="black"/>
                </a:solidFill>
              </a:rPr>
              <a:t> дошкольного возраста, уделяется особое внимание исследовательской активности и предусмотрено ознакомление с цифровыми средствами познания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363" y="5830812"/>
            <a:ext cx="3591609" cy="923330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базируется на традиционном для отечественного дошкольного образования содержании</a:t>
            </a:r>
          </a:p>
        </p:txBody>
      </p:sp>
      <p:sp>
        <p:nvSpPr>
          <p:cNvPr id="12" name="Стрелка вправо 11"/>
          <p:cNvSpPr/>
          <p:nvPr/>
        </p:nvSpPr>
        <p:spPr>
          <a:xfrm rot="21015190">
            <a:off x="4756743" y="1897202"/>
            <a:ext cx="641539" cy="2113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1871784" y="2561390"/>
            <a:ext cx="211029" cy="240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3363367">
            <a:off x="3675686" y="2996284"/>
            <a:ext cx="1373473" cy="2751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11543" y="1644367"/>
            <a:ext cx="3456384" cy="400110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</a:rPr>
              <a:t>«Окружающий мир»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773183" y="2161337"/>
            <a:ext cx="4228339" cy="1400383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формирование представлений ребенка о себе, семье, предметном мире, явлениях общественной жизни, исторических событиях в стране, инфраструктуре города, традициях народов нашей страны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759794" y="3667104"/>
            <a:ext cx="4234289" cy="400110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</a:rPr>
              <a:t>«Природа»</a:t>
            </a:r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2375720" y="3836197"/>
            <a:ext cx="2760643" cy="240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28262" y="4157219"/>
            <a:ext cx="4972230" cy="1323439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формирование целостных представлений об объектах живой и неживой природы ближайшего окружения и разных природных зон, где в </a:t>
            </a:r>
            <a:r>
              <a:rPr lang="ru-RU" sz="1600" b="1" dirty="0">
                <a:solidFill>
                  <a:prstClr val="black"/>
                </a:solidFill>
              </a:rPr>
              <a:t>старшем</a:t>
            </a:r>
            <a:r>
              <a:rPr lang="ru-RU" sz="1600" dirty="0">
                <a:solidFill>
                  <a:prstClr val="black"/>
                </a:solidFill>
              </a:rPr>
              <a:t> дошкольным возрасте они рассматриваются во взаимосвязи со средой обитания.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029292" y="5597294"/>
            <a:ext cx="4972230" cy="1077218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В </a:t>
            </a:r>
            <a:r>
              <a:rPr lang="ru-RU" sz="1600" b="1" dirty="0">
                <a:solidFill>
                  <a:prstClr val="black"/>
                </a:solidFill>
              </a:rPr>
              <a:t>подготовительной</a:t>
            </a:r>
            <a:r>
              <a:rPr lang="ru-RU" sz="1600" dirty="0">
                <a:solidFill>
                  <a:prstClr val="black"/>
                </a:solidFill>
              </a:rPr>
              <a:t> к школе группе делается акцент на понимании взаимосвязи человека и природы, его роли и деятельности в природной среде, профессиях, связанных с природой и ее охраной</a:t>
            </a:r>
          </a:p>
        </p:txBody>
      </p:sp>
    </p:spTree>
    <p:extLst>
      <p:ext uri="{BB962C8B-B14F-4D97-AF65-F5344CB8AC3E}">
        <p14:creationId xmlns:p14="http://schemas.microsoft.com/office/powerpoint/2010/main" val="395165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3508" y="872089"/>
            <a:ext cx="8856984" cy="13295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2. Как усложняется содержание образовательной деятельности по образовательным областям в зависимости от возраста обучающихся? 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14408"/>
          </a:xfrm>
        </p:spPr>
        <p:txBody>
          <a:bodyPr>
            <a:noAutofit/>
          </a:bodyPr>
          <a:lstStyle/>
          <a:p>
            <a:r>
              <a:rPr lang="ru-RU" sz="2000" b="1" dirty="0"/>
              <a:t>РАЗДЕЛ 1. СОДЕРЖАНИЕ ОБРАЗОВАТЕЛЬНОЙ ДЕЯТЕЛЬНОСТИ В ДОШКОЛЬНОЙ ОБРАЗОВАТЕЛЬНОЙ ОРГАНИЗАЦИИ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2006015"/>
            <a:ext cx="6667337" cy="523220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00080"/>
                </a:solidFill>
              </a:rPr>
              <a:t>«Речевое развитие»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78525" y="3824924"/>
            <a:ext cx="5812482" cy="400110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</a:rPr>
              <a:t>«Подготовка детей к обучению грамоте»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805370"/>
            <a:ext cx="5956498" cy="63094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dirty="0">
                <a:solidFill>
                  <a:prstClr val="black"/>
                </a:solidFill>
              </a:rPr>
              <a:t>представлено подразделами в соответствии с отечественной классической методикой развития речи</a:t>
            </a:r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2051177" y="2597053"/>
            <a:ext cx="256884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5857153" y="3068485"/>
            <a:ext cx="1235601" cy="2055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112357" y="4767603"/>
            <a:ext cx="7344816" cy="523220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00080"/>
                </a:solidFill>
              </a:rPr>
              <a:t>«Художественно-эстетическое развитие»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0054" y="5553782"/>
            <a:ext cx="8947288" cy="83099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Особое внимание уделяется развитию творчества, импровизации и самостоятельности детей, ознакомлению с театром и театральной культурой, делается акцент на формировании интереса к музыке, живописи, архитектуре, народному искусству</a:t>
            </a:r>
          </a:p>
        </p:txBody>
      </p:sp>
      <p:sp>
        <p:nvSpPr>
          <p:cNvPr id="28" name="Стрелка вправо 27"/>
          <p:cNvSpPr/>
          <p:nvPr/>
        </p:nvSpPr>
        <p:spPr>
          <a:xfrm rot="5400000">
            <a:off x="4784163" y="5306742"/>
            <a:ext cx="212444" cy="2085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33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3508" y="872089"/>
            <a:ext cx="8856984" cy="13295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2. Как усложняется содержание образовательной деятельности по образовательным областям в зависимости от возраста обучающихся? 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14408"/>
          </a:xfrm>
        </p:spPr>
        <p:txBody>
          <a:bodyPr>
            <a:noAutofit/>
          </a:bodyPr>
          <a:lstStyle/>
          <a:p>
            <a:r>
              <a:rPr lang="ru-RU" sz="2000" b="1" dirty="0"/>
              <a:t>РАЗДЕЛ 1. СОДЕРЖАНИЕ ОБРАЗОВАТЕЛЬНОЙ ДЕЯТЕЛЬНОСТИ В ДОШКОЛЬНОЙ ОБРАЗОВАТЕЛЬНОЙ ОРГАНИЗАЦИИ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420964" y="3148801"/>
            <a:ext cx="2755623" cy="38472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prstClr val="black"/>
                </a:solidFill>
              </a:rPr>
              <a:t>«Основная гимнастика»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11561" y="2399362"/>
            <a:ext cx="7953572" cy="523220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00080"/>
                </a:solidFill>
              </a:rPr>
              <a:t>«Физическое развитие»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318803" y="3130734"/>
            <a:ext cx="2556792" cy="38472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prstClr val="black"/>
                </a:solidFill>
              </a:rPr>
              <a:t>«Подвижные игры»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771402" y="3717032"/>
            <a:ext cx="3672408" cy="38472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prstClr val="black"/>
                </a:solidFill>
              </a:rPr>
              <a:t>«Формирование основ ЗОЖ»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06959" y="4421097"/>
            <a:ext cx="3130559" cy="38472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prstClr val="black"/>
                </a:solidFill>
              </a:rPr>
              <a:t>«Спортивные упражнения»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342524" y="4396319"/>
            <a:ext cx="2222609" cy="38472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prstClr val="black"/>
                </a:solidFill>
              </a:rPr>
              <a:t>«Активный отдых»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629001" y="4411708"/>
            <a:ext cx="2437319" cy="369332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С 3-4 лет</a:t>
            </a:r>
          </a:p>
        </p:txBody>
      </p:sp>
      <p:sp>
        <p:nvSpPr>
          <p:cNvPr id="27" name="Стрелка вправо 26"/>
          <p:cNvSpPr/>
          <p:nvPr/>
        </p:nvSpPr>
        <p:spPr>
          <a:xfrm rot="5400000">
            <a:off x="4206173" y="3218344"/>
            <a:ext cx="764347" cy="2456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Стрелка вправо 29"/>
          <p:cNvSpPr/>
          <p:nvPr/>
        </p:nvSpPr>
        <p:spPr>
          <a:xfrm rot="5400000">
            <a:off x="2809457" y="4984184"/>
            <a:ext cx="535285" cy="178557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782288" y="5342533"/>
            <a:ext cx="4130747" cy="107721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организуются в зависимости от наличия необходимых для этого условий, оборудования, региональных и климатических </a:t>
            </a:r>
            <a:r>
              <a:rPr lang="ru-RU" sz="1600" dirty="0" smtClean="0">
                <a:solidFill>
                  <a:prstClr val="black"/>
                </a:solidFill>
              </a:rPr>
              <a:t>особенностей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32" name="Стрелка вправо 31"/>
          <p:cNvSpPr/>
          <p:nvPr/>
        </p:nvSpPr>
        <p:spPr>
          <a:xfrm rot="5400000">
            <a:off x="6230880" y="4976216"/>
            <a:ext cx="536712" cy="195926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020272" y="4879440"/>
            <a:ext cx="1800200" cy="923330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С5-6лет – туристические прогулки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79512" y="4879440"/>
            <a:ext cx="2448272" cy="1754326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Катание на санках , лыжах, на 3-х и 2- колесном велосипеде, самокате, плавание.</a:t>
            </a: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>С 6-7 лет – катание на коньках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5" name="Стрелка вправо 34"/>
          <p:cNvSpPr/>
          <p:nvPr/>
        </p:nvSpPr>
        <p:spPr>
          <a:xfrm rot="5400000">
            <a:off x="1856996" y="2900737"/>
            <a:ext cx="211029" cy="240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Стрелка вправо 35"/>
          <p:cNvSpPr/>
          <p:nvPr/>
        </p:nvSpPr>
        <p:spPr>
          <a:xfrm rot="5400000">
            <a:off x="6237009" y="2905073"/>
            <a:ext cx="211029" cy="240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Стрелка вправо 36"/>
          <p:cNvSpPr/>
          <p:nvPr/>
        </p:nvSpPr>
        <p:spPr>
          <a:xfrm rot="5400000">
            <a:off x="497713" y="3563955"/>
            <a:ext cx="1443632" cy="2078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8" name="Стрелка вправо 37"/>
          <p:cNvSpPr/>
          <p:nvPr/>
        </p:nvSpPr>
        <p:spPr>
          <a:xfrm rot="5400000">
            <a:off x="7475734" y="3563955"/>
            <a:ext cx="1443632" cy="2078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57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3366" y="836712"/>
            <a:ext cx="8640960" cy="432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3. Какие виды детской деятельности организуются в ДОО?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9046" y="116632"/>
            <a:ext cx="8229600" cy="936104"/>
          </a:xfrm>
        </p:spPr>
        <p:txBody>
          <a:bodyPr>
            <a:noAutofit/>
          </a:bodyPr>
          <a:lstStyle/>
          <a:p>
            <a:r>
              <a:rPr lang="ru-RU" sz="2400" b="1" dirty="0"/>
              <a:t>РАЗДЕЛ 2. ВИДЫ ДЕТСКОЙ ДЕЯТЕЛЬНОСТИ И СПОСОБЫ ИХ ОРГАНИЗАЦИИ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3366" y="1268760"/>
            <a:ext cx="864096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Общение, предметная, игровая, двигательная, речевая, </a:t>
            </a:r>
            <a:r>
              <a:rPr lang="ru-RU" sz="2200" dirty="0" err="1">
                <a:solidFill>
                  <a:prstClr val="black"/>
                </a:solidFill>
              </a:rPr>
              <a:t>эксперимен-тирование</a:t>
            </a:r>
            <a:r>
              <a:rPr lang="ru-RU" sz="2200" dirty="0">
                <a:solidFill>
                  <a:prstClr val="black"/>
                </a:solidFill>
              </a:rPr>
              <a:t> и познавательно-исследовательская, изобразительная деятельность и конструирование, музыкальная, трудовая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219674" y="2321036"/>
            <a:ext cx="8704652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Font typeface="Symbol" pitchFamily="18" charset="2"/>
              <a:buNone/>
            </a:pPr>
            <a:r>
              <a:rPr lang="ru-RU" sz="2200" b="1" dirty="0">
                <a:solidFill>
                  <a:srgbClr val="002060"/>
                </a:solidFill>
              </a:rPr>
              <a:t>4.    Каковы особенности детских видов деятельности                                                                 на разных этапах развития ребенка?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93089" y="3054728"/>
            <a:ext cx="1944215" cy="461665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80"/>
                </a:solidFill>
              </a:rPr>
              <a:t>Общение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5693" y="3140968"/>
            <a:ext cx="1869934" cy="64633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младенческом возрасте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0027" y="3985261"/>
            <a:ext cx="2761265" cy="2708434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направлено на установление </a:t>
            </a:r>
            <a:r>
              <a:rPr lang="ru-RU" sz="1700" b="1" dirty="0">
                <a:solidFill>
                  <a:prstClr val="black"/>
                </a:solidFill>
              </a:rPr>
              <a:t>эмоционально-положительных контактов </a:t>
            </a:r>
            <a:r>
              <a:rPr lang="ru-RU" sz="1700" dirty="0">
                <a:solidFill>
                  <a:prstClr val="black"/>
                </a:solidFill>
              </a:rPr>
              <a:t>ребенка со взрослым, формирование общения, опосредованного предметами, овладение социальными способами общения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63324" y="3669790"/>
            <a:ext cx="1656184" cy="63094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раннем возрасте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51255" y="4365828"/>
            <a:ext cx="2880321" cy="2446824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развитие ребенка осуществляется в процессе </a:t>
            </a:r>
            <a:r>
              <a:rPr lang="ru-RU" sz="1700" b="1" dirty="0">
                <a:solidFill>
                  <a:prstClr val="black"/>
                </a:solidFill>
              </a:rPr>
              <a:t>ситуативно-делового общения </a:t>
            </a:r>
            <a:r>
              <a:rPr lang="ru-RU" sz="1700" dirty="0">
                <a:solidFill>
                  <a:prstClr val="black"/>
                </a:solidFill>
              </a:rPr>
              <a:t>со взрослым и эмоционально-практического со сверстниками, которое реализуется под руководством взрослого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945547" y="3081433"/>
            <a:ext cx="1656184" cy="63094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50" b="1" dirty="0">
                <a:solidFill>
                  <a:prstClr val="black"/>
                </a:solidFill>
              </a:rPr>
              <a:t>в дошкольном возрасте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940152" y="3790172"/>
            <a:ext cx="3134040" cy="2885405"/>
          </a:xfrm>
          <a:prstGeom prst="rect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50" dirty="0">
                <a:solidFill>
                  <a:prstClr val="black"/>
                </a:solidFill>
              </a:rPr>
              <a:t>общение со взрослым, помимо ситуативно-деловой формы, реализуется во </a:t>
            </a:r>
          </a:p>
          <a:p>
            <a:pPr algn="ctr"/>
            <a:r>
              <a:rPr lang="ru-RU" sz="1600" b="1" dirty="0" err="1">
                <a:solidFill>
                  <a:prstClr val="black"/>
                </a:solidFill>
              </a:rPr>
              <a:t>внеситуативно</a:t>
            </a:r>
            <a:r>
              <a:rPr lang="ru-RU" sz="1600" b="1" dirty="0">
                <a:solidFill>
                  <a:prstClr val="black"/>
                </a:solidFill>
              </a:rPr>
              <a:t>-познавательной, </a:t>
            </a:r>
            <a:r>
              <a:rPr lang="ru-RU" sz="1600" b="1" dirty="0" err="1">
                <a:solidFill>
                  <a:prstClr val="black"/>
                </a:solidFill>
              </a:rPr>
              <a:t>внеситуативно</a:t>
            </a:r>
            <a:r>
              <a:rPr lang="ru-RU" sz="1600" b="1" dirty="0">
                <a:solidFill>
                  <a:prstClr val="black"/>
                </a:solidFill>
              </a:rPr>
              <a:t>-личностной </a:t>
            </a:r>
            <a:r>
              <a:rPr lang="ru-RU" sz="1650" dirty="0">
                <a:solidFill>
                  <a:prstClr val="black"/>
                </a:solidFill>
              </a:rPr>
              <a:t>формах; </a:t>
            </a:r>
          </a:p>
          <a:p>
            <a:pPr algn="ctr"/>
            <a:r>
              <a:rPr lang="ru-RU" sz="1650" dirty="0">
                <a:solidFill>
                  <a:prstClr val="black"/>
                </a:solidFill>
              </a:rPr>
              <a:t>формы общения со сверстниками –</a:t>
            </a:r>
          </a:p>
          <a:p>
            <a:pPr algn="ctr"/>
            <a:r>
              <a:rPr lang="ru-RU" sz="1650" dirty="0">
                <a:solidFill>
                  <a:prstClr val="black"/>
                </a:solidFill>
              </a:rPr>
              <a:t>ситуативно-деловое и </a:t>
            </a:r>
            <a:r>
              <a:rPr lang="ru-RU" sz="1650" dirty="0" err="1">
                <a:solidFill>
                  <a:prstClr val="black"/>
                </a:solidFill>
              </a:rPr>
              <a:t>внеситуативно</a:t>
            </a:r>
            <a:r>
              <a:rPr lang="ru-RU" sz="1650" dirty="0">
                <a:solidFill>
                  <a:prstClr val="black"/>
                </a:solidFill>
              </a:rPr>
              <a:t>-деловое общение</a:t>
            </a:r>
          </a:p>
        </p:txBody>
      </p:sp>
      <p:sp>
        <p:nvSpPr>
          <p:cNvPr id="15" name="Стрелка вправо 14"/>
          <p:cNvSpPr/>
          <p:nvPr/>
        </p:nvSpPr>
        <p:spPr>
          <a:xfrm rot="358666">
            <a:off x="5445113" y="3407374"/>
            <a:ext cx="1492625" cy="2278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10278568">
            <a:off x="2405667" y="3464488"/>
            <a:ext cx="1111441" cy="2334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4319858" y="3500548"/>
            <a:ext cx="143117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8706" y="116632"/>
            <a:ext cx="8229600" cy="1074448"/>
          </a:xfrm>
        </p:spPr>
        <p:txBody>
          <a:bodyPr>
            <a:noAutofit/>
          </a:bodyPr>
          <a:lstStyle/>
          <a:p>
            <a:r>
              <a:rPr lang="ru-RU" sz="2600" b="1" dirty="0"/>
              <a:t>РАЗДЕЛ 2. ВИДЫ ДЕТСКОЙ ДЕЯТЕЛЬНОСТИ И СПОСОБЫ ИХ ОРГАНИЗАЦИИ 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228260" y="1069639"/>
            <a:ext cx="8637715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200" b="1" dirty="0">
                <a:solidFill>
                  <a:srgbClr val="002060"/>
                </a:solidFill>
              </a:rPr>
              <a:t>4</a:t>
            </a:r>
            <a:r>
              <a:rPr lang="ru-RU" b="1" dirty="0">
                <a:solidFill>
                  <a:srgbClr val="002060"/>
                </a:solidFill>
              </a:rPr>
              <a:t>.     Каковы особенности детских видов деятельности                                                                                  на разных этапах развития ребенка?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60685" y="1990706"/>
            <a:ext cx="5616624" cy="461665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80"/>
                </a:solidFill>
              </a:rPr>
              <a:t>Предметная деятельность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11354" y="3645024"/>
            <a:ext cx="4996950" cy="461665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80"/>
                </a:solidFill>
              </a:rPr>
              <a:t>Игровая деятельность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91714" y="2628915"/>
            <a:ext cx="7923584" cy="92333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направлена на овладение предметно-орудийными действиями, усвоение свойств предметов (величина, форма, цвет, движение и другие), пространственных отношений (далеко, близко), части и целого и другие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28260" y="4283017"/>
            <a:ext cx="4176464" cy="230832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В раннем возрасте педагог мотивирует ребенка к воспроизведению отдельных простых событий повседневной жизни с помощью предметов-заместителей (кубиков, палочек, лоскутов ткани, коробок разного размера и других  безопасных и многофункциональных предметов)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778761" y="4283017"/>
            <a:ext cx="4088026" cy="230832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С возрастом усложняются сюжет и содержание игры,  способы ее построения; формы организации; продолжительность игры; состав играющих.</a:t>
            </a:r>
          </a:p>
          <a:p>
            <a:pPr algn="ctr"/>
            <a:r>
              <a:rPr lang="ru-RU" dirty="0">
                <a:solidFill>
                  <a:prstClr val="black"/>
                </a:solidFill>
              </a:rPr>
              <a:t> Именно </a:t>
            </a:r>
            <a:r>
              <a:rPr lang="ru-RU" b="1" i="1" dirty="0">
                <a:solidFill>
                  <a:prstClr val="black"/>
                </a:solidFill>
              </a:rPr>
              <a:t>эти изменения учитывает педагог, определяя способы организации игровой деятельности</a:t>
            </a:r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4505105" y="2465023"/>
            <a:ext cx="143117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3785354" y="4085914"/>
            <a:ext cx="143117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5111028" y="4088348"/>
            <a:ext cx="143117" cy="18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5430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1405</TotalTime>
  <Words>5202</Words>
  <Application>Microsoft Office PowerPoint</Application>
  <PresentationFormat>Экран (4:3)</PresentationFormat>
  <Paragraphs>442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Волна</vt:lpstr>
      <vt:lpstr>«ФОП ДО: методические рекомендации по реализации программы в условиях формирования единого образовательного пространства»</vt:lpstr>
      <vt:lpstr>Презентация PowerPoint</vt:lpstr>
      <vt:lpstr>РАЗДЕЛ 1. СОДЕРЖАНИЕ ОБРАЗОВАТЕЛЬНОЙ ДЕЯТЕЛЬНОСТИ В ДОШКОЛЬНОЙ ОБРАЗОВАТЕЛЬНОЙ ОРГАНИЗАЦИИ </vt:lpstr>
      <vt:lpstr>РАЗДЕЛ 1. СОДЕРЖАНИЕ ОБРАЗОВАТЕЛЬНОЙ ДЕЯТЕЛЬНОСТИ В ДОШКОЛЬНОЙ ОБРАЗОВАТЕЛЬНОЙ ОРГАНИЗАЦИИ </vt:lpstr>
      <vt:lpstr>РАЗДЕЛ 1. СОДЕРЖАНИЕ ОБРАЗОВАТЕЛЬНОЙ ДЕЯТЕЛЬНОСТИ В ДОШКОЛЬНОЙ ОБРАЗОВАТЕЛЬНОЙ ОРГАНИЗАЦИИ </vt:lpstr>
      <vt:lpstr>РАЗДЕЛ 1. СОДЕРЖАНИЕ ОБРАЗОВАТЕЛЬНОЙ ДЕЯТЕЛЬНОСТИ В ДОШКОЛЬНОЙ ОБРАЗОВАТЕЛЬНОЙ ОРГАНИЗАЦИИ </vt:lpstr>
      <vt:lpstr>РАЗДЕЛ 1. СОДЕРЖАНИЕ ОБРАЗОВАТЕЛЬНОЙ ДЕЯТЕЛЬНОСТИ В ДОШКОЛЬНОЙ ОБРАЗОВАТЕЛЬНОЙ ОРГАНИЗАЦИИ </vt:lpstr>
      <vt:lpstr>РАЗДЕЛ 2. ВИДЫ ДЕТСКОЙ ДЕЯТЕЛЬНОСТИ И СПОСОБЫ ИХ ОРГАНИЗАЦИИ </vt:lpstr>
      <vt:lpstr>РАЗДЕЛ 2. ВИДЫ ДЕТСКОЙ ДЕЯТЕЛЬНОСТИ И СПОСОБЫ ИХ ОРГАНИЗАЦИИ </vt:lpstr>
      <vt:lpstr>РАЗДЕЛ 2. ВИДЫ ДЕТСКОЙ ДЕЯТЕЛЬНОСТИ И СПОСОБЫ ИХ ОРГАНИЗАЦИИ </vt:lpstr>
      <vt:lpstr>РАЗДЕЛ 2. ВИДЫ ДЕТСКОЙ ДЕЯТЕЛЬНОСТИ И СПОСОБЫ ИХ ОРГАНИЗАЦИИ </vt:lpstr>
      <vt:lpstr>РАЗДЕЛ 2. ВИДЫ ДЕТСКОЙ ДЕЯТЕЛЬНОСТИ И СПОСОБЫ ИХ ОРГАНИЗАЦИИ </vt:lpstr>
      <vt:lpstr>РАЗДЕЛ 2. ВИДЫ ДЕТСКОЙ ДЕЯТЕЛЬНОСТИ И СПОСОБЫ ИХ ОРГАНИЗАЦИИ </vt:lpstr>
      <vt:lpstr>РАЗДЕЛ 2. ВИДЫ ДЕТСКОЙ ДЕЯТЕЛЬНОСТИ И СПОСОБЫ ИХ ОРГАНИЗАЦИИ </vt:lpstr>
      <vt:lpstr>РАЗДЕЛ 2. ВИДЫ ДЕТСКОЙ ДЕЯТЕЛЬНОСТИ И СПОСОБЫ ИХ ОРГАНИЗАЦИИ </vt:lpstr>
      <vt:lpstr>РАЗДЕЛ 2. ВИДЫ ДЕТСКОЙ ДЕЯТЕЛЬНОСТИ И СПОСОБЫ ИХ ОРГАНИЗАЦИИ </vt:lpstr>
      <vt:lpstr>РАЗДЕЛ 2. ВИДЫ ДЕТСКОЙ ДЕЯТЕЛЬНОСТИ И СПОСОБЫ ИХ ОРГАНИЗАЦИИ </vt:lpstr>
      <vt:lpstr>РАЗДЕЛ 3. ПЕДАГОГИЧЕСКАЯ ДИАГНОСТИКА В  ДОШКОЛЬНОЙ ОБРАЗОВАТЕЛЬНОЙ ОРГАНИЗАЦИИ </vt:lpstr>
      <vt:lpstr>РАЗДЕЛ 3. ПЕДАГОГИЧЕСКАЯ ДИАГНОСТИКА В  ДОШКОЛЬНОЙ ОБРАЗОВАТЕЛЬНОЙ ОРГАНИЗАЦИИ </vt:lpstr>
      <vt:lpstr>РАЗДЕЛ 3. ПЕДАГОГИЧЕСКАЯ ДИАГНОСТИКА В  ДОШКОЛЬНОЙ ОБРАЗОВАТЕЛЬНОЙ ОРГАНИЗАЦИИ </vt:lpstr>
      <vt:lpstr>РАЗДЕЛ 3. ПЕДАГОГИЧЕСКАЯ ДИАГНОСТИКА В  ДОШКОЛЬНОЙ ОБРАЗОВАТЕЛЬНОЙ ОРГАНИЗАЦИИ </vt:lpstr>
      <vt:lpstr>РАЗДЕЛ 3. ПЕДАГОГИЧЕСКАЯ ДИАГНОСТИКА В  ДОШКОЛЬНОЙ ОБРАЗОВАТЕЛЬНОЙ ОРГАНИЗАЦИИ </vt:lpstr>
      <vt:lpstr>РАЗДЕЛ 3. ПЕДАГОГИЧЕСКАЯ ДИАГНОСТИКА В  ДОШКОЛЬНОЙ ОБРАЗОВАТЕЛЬНОЙ ОРГАНИЗАЦИИ </vt:lpstr>
      <vt:lpstr>РАЗДЕЛ 3. ПЕДАГОГИЧЕСКАЯ ДИАГНОСТИКА В  ДОШКОЛЬНОЙ ОБРАЗОВАТЕЛЬНОЙ ОРГАНИЗАЦИИ </vt:lpstr>
      <vt:lpstr>РАЗДЕЛ 3. ПЕДАГОГИЧЕСКАЯ ДИАГНОСТИКА В  ДОШКОЛЬНОЙ ОБРАЗОВАТЕЛЬНОЙ ОРГАНИЗАЦИИ </vt:lpstr>
      <vt:lpstr>РАЗДЕЛ 3. ПЕДАГОГИЧЕСКАЯ ДИАГНОСТИКА В  ДОШКОЛЬНОЙ ОБРАЗОВАТЕЛЬНОЙ ОРГАНИЗАЦИИ </vt:lpstr>
      <vt:lpstr>РАЗДЕЛ 3. ПЕДАГОГИЧЕСКАЯ ДИАГНОСТИКА В  ДОШКОЛЬНОЙ ОБРАЗОВАТЕЛЬНОЙ ОРГАНИЗАЦИИ </vt:lpstr>
      <vt:lpstr>РАЗДЕЛ 4. ПЛАНИРОВАНИЕ ОБРАЗОВАТЕЛЬНОЙ  ДЕЯТЕЛЬНОСТИ В ДОШКОЛЬНОЙ ОБРАЗОВАТЕЛЬНОЙ ОРГАНИЗАЦИИ </vt:lpstr>
      <vt:lpstr>РАЗДЕЛ 5. РАЗВИВАЮЩАЯ ПРЕДМЕТНОПРОСТРАНСТВЕННАЯ СРЕДА И ИНФРАСТРУКТУРА ДОО</vt:lpstr>
      <vt:lpstr>РАЗДЕЛ 5. РАЗВИВАЮЩАЯ ПРЕДМЕТНОПРОСТРАНСТВЕННАЯ СРЕДА И ИНФРАСТРУКТУРА ДОО</vt:lpstr>
      <vt:lpstr>РАЗДЕЛ 5. РАЗВИВАЮЩАЯ ПРЕДМЕТНОПРОСТРАНСТВЕННАЯ СРЕДА И ИНФРАСТРУКТУРА ДОО</vt:lpstr>
      <vt:lpstr>РАЗДЕЛ 5. РАЗВИВАЮЩАЯ ПРЕДМЕТНОПРОСТРАНСТВЕННАЯ СРЕДА И ИНФРАСТРУКТУРА ДОО</vt:lpstr>
      <vt:lpstr>РАЗДЕЛ 5. РАЗВИВАЮЩАЯ ПРЕДМЕТНОПРОСТРАНСТВЕННАЯ СРЕДА И ИНФРАСТРУКТУРА ДОО</vt:lpstr>
      <vt:lpstr>РАЗДЕЛ 5. РАЗВИВАЮЩАЯ ПРЕДМЕТНОПРОСТРАНСТВЕННАЯ СРЕДА И ИНФРАСТРУКТУРА ДОО</vt:lpstr>
      <vt:lpstr>РАЗДЕЛ 5. РАЗВИВАЮЩАЯ ПРЕДМЕТНОПРОСТРАНСТВЕННАЯ СРЕДА И ИНФРАСТРУКТУРА ДОО</vt:lpstr>
      <vt:lpstr>РАЗДЕЛ 5. РАЗВИВАЮЩАЯ ПРЕДМЕТНОПРОСТРАНСТВЕННАЯ СРЕДА И ИНФРАСТРУКТУРА ДОО</vt:lpstr>
      <vt:lpstr>РАЗДЕЛ 5. РАЗВИВАЮЩАЯ ПРЕДМЕТНОПРОСТРАНСТВЕННАЯ СРЕДА И ИНФРАСТРУКТУРА ДОО</vt:lpstr>
      <vt:lpstr>РАЗДЕЛ 6. ВЗАИМОДЕЙСТВИЕ ДОО С РОДИТЕЛЯМИ  ДЕТЕЙ МЛАДЕНЧЕСКОГО, РАННЕГО И ДОШКОЛЬНОГО ВОЗРАСТОВ </vt:lpstr>
      <vt:lpstr>РАЗДЕЛ 6. ВЗАИМОДЕЙСТВИЕ ДОО С РОДИТЕЛЯМИ  ДЕТЕЙ МЛАДЕНЧЕСКОГО, РАННЕГО И ДОШКОЛЬНОГО ВОЗРАСТОВ </vt:lpstr>
      <vt:lpstr>РАЗДЕЛ 6. ВЗАИМОДЕЙСТВИЕ ДОО С РОДИТЕЛЯМИ  ДЕТЕЙ МЛАДЕНЧЕСКОГО, РАННЕГО И ДОШКОЛЬНОГО ВОЗРАСТОВ </vt:lpstr>
      <vt:lpstr>РАЗДЕЛ 7. ОРГАНИЗАЦИЯ КОРРЕКЦИОННО- РАЗВИВАЮЩЕЙ РАБОТЫ В ДОШКОЛЬНОЙ ОБРАЗОВАТЕЛЬНОЙ ОРГАНИЗАЦИИ </vt:lpstr>
      <vt:lpstr>РАЗДЕЛ 7. ОРГАНИЗАЦИЯ КОРРЕКЦИОННО- РАЗВИВАЮЩЕЙ РАБОТЫ В ДОШКОЛЬНОЙ ОБРАЗОВАТЕЛЬНОЙ ОРГАНИЗАЦИИ </vt:lpstr>
      <vt:lpstr>РАЗДЕЛ 7. ОРГАНИЗАЦИЯ КОРРЕКЦИОННО- РАЗВИВАЮЩЕЙ РАБОТЫ В ДОШКОЛЬНОЙ ОБРАЗОВАТЕЛЬНОЙ ОРГАНИЗАЦИИ </vt:lpstr>
      <vt:lpstr>РАЗДЕЛ 7. ОРГАНИЗАЦИЯ КОРРЕКЦИОННО- РАЗВИВАЮЩЕЙ РАБОТЫ В ДОШКОЛЬНОЙ ОБРАЗОВАТЕЛЬНОЙ ОРГАНИЗАЦИИ </vt:lpstr>
      <vt:lpstr>РАЗДЕЛ 7. ОРГАНИЗАЦИЯ КОРРЕКЦИОННО- РАЗВИВАЮЩЕЙ РАБОТЫ В ДОО</vt:lpstr>
      <vt:lpstr>РАЗДЕЛ 7. ОРГАНИЗАЦИЯ КОРРЕКЦИОННО- РАЗВИВАЮЩЕЙ РАБОТЫ В ДОШКОЛЬНОЙ ОБРАЗОВАТЕЛЬНОЙ ОРГАНИЗАЦИИ </vt:lpstr>
      <vt:lpstr>РАЗДЕЛ 7. ОРГАНИЗАЦИЯ КОРРЕКЦИОННО- РАЗВИВАЮЩЕЙ РАБОТЫ В ДОО</vt:lpstr>
      <vt:lpstr>РАЗДЕЛ 7. ОРГАНИЗАЦИЯ КОРРЕКЦИОННО- РАЗВИВАЮЩЕЙ РАБОТЫ В ДОО</vt:lpstr>
      <vt:lpstr>РАЗДЕЛ 7. ОРГАНИЗАЦИЯ КОРРЕКЦИОННО- РАЗВИВАЮЩЕЙ РАБОТЫ В ДОШКОЛЬНОЙ ОБРАЗОВАТЕЛЬНОЙ ОРГАНИЗАЦИИ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«ФОП ДО: методические рекомендации по реализации программы в условиях формирования единого образовательного пространства»</dc:title>
  <dc:creator>User</dc:creator>
  <cp:lastModifiedBy>User</cp:lastModifiedBy>
  <cp:revision>88</cp:revision>
  <dcterms:created xsi:type="dcterms:W3CDTF">2023-09-19T07:49:53Z</dcterms:created>
  <dcterms:modified xsi:type="dcterms:W3CDTF">2023-10-12T06:18:51Z</dcterms:modified>
</cp:coreProperties>
</file>