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8"/>
  </p:notesMasterIdLst>
  <p:sldIdLst>
    <p:sldId id="258" r:id="rId2"/>
    <p:sldId id="259" r:id="rId3"/>
    <p:sldId id="260" r:id="rId4"/>
    <p:sldId id="278" r:id="rId5"/>
    <p:sldId id="261" r:id="rId6"/>
    <p:sldId id="257" r:id="rId7"/>
    <p:sldId id="262" r:id="rId8"/>
    <p:sldId id="263" r:id="rId9"/>
    <p:sldId id="266" r:id="rId10"/>
    <p:sldId id="264" r:id="rId11"/>
    <p:sldId id="265" r:id="rId12"/>
    <p:sldId id="274" r:id="rId13"/>
    <p:sldId id="267" r:id="rId14"/>
    <p:sldId id="268" r:id="rId15"/>
    <p:sldId id="273" r:id="rId16"/>
    <p:sldId id="271" r:id="rId17"/>
    <p:sldId id="269" r:id="rId18"/>
    <p:sldId id="270" r:id="rId19"/>
    <p:sldId id="272" r:id="rId20"/>
    <p:sldId id="277" r:id="rId21"/>
    <p:sldId id="275" r:id="rId22"/>
    <p:sldId id="276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D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35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BB320-0212-4948-897E-D3770E6D1D9A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D3190-56AE-416D-8C0A-6E423F8253A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43CAFAF-F440-4BEA-83C0-06215780B219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43CAFAF-F440-4BEA-83C0-06215780B219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43CAFAF-F440-4BEA-83C0-06215780B219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43CAFAF-F440-4BEA-83C0-06215780B219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43CAFAF-F440-4BEA-83C0-06215780B219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43CAFAF-F440-4BEA-83C0-06215780B219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43CAFAF-F440-4BEA-83C0-06215780B219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corowina.ucoz.com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 userDrawn="1"/>
        </p:nvSpPr>
        <p:spPr>
          <a:xfrm>
            <a:off x="357158" y="285728"/>
            <a:ext cx="8501122" cy="6215106"/>
          </a:xfrm>
          <a:prstGeom prst="roundRect">
            <a:avLst>
              <a:gd name="adj" fmla="val 9106"/>
            </a:avLst>
          </a:prstGeom>
          <a:noFill/>
          <a:ln>
            <a:solidFill>
              <a:srgbClr val="57D3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 descr="0_75c96_b715e7d3_XL.jpeg"/>
          <p:cNvPicPr>
            <a:picLocks noChangeAspect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63" t="8363"/>
          <a:stretch>
            <a:fillRect/>
          </a:stretch>
        </p:blipFill>
        <p:spPr>
          <a:xfrm>
            <a:off x="71406" y="71414"/>
            <a:ext cx="2000264" cy="200026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1643050"/>
            <a:ext cx="272832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005064"/>
            <a:ext cx="2625918" cy="2198858"/>
          </a:xfrm>
          <a:prstGeom prst="ellipse">
            <a:avLst/>
          </a:prstGeom>
          <a:solidFill>
            <a:srgbClr val="FFFF00"/>
          </a:solidFill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259632" y="836712"/>
            <a:ext cx="7056784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ln w="11430"/>
                <a:solidFill>
                  <a:schemeClr val="bg1">
                    <a:lumMod val="2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Основная </a:t>
            </a:r>
          </a:p>
          <a:p>
            <a:pPr algn="ctr"/>
            <a:r>
              <a:rPr lang="ru-RU" sz="3200" b="1" i="1" dirty="0" smtClean="0">
                <a:ln w="11430"/>
                <a:solidFill>
                  <a:schemeClr val="bg1">
                    <a:lumMod val="2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образовательная </a:t>
            </a:r>
          </a:p>
          <a:p>
            <a:pPr algn="ctr"/>
            <a:r>
              <a:rPr lang="ru-RU" sz="3200" b="1" i="1" dirty="0" smtClean="0">
                <a:ln w="11430"/>
                <a:solidFill>
                  <a:schemeClr val="bg1">
                    <a:lumMod val="2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программа </a:t>
            </a:r>
          </a:p>
          <a:p>
            <a:pPr algn="ctr"/>
            <a:r>
              <a:rPr lang="ru-RU" sz="3200" b="1" i="1" dirty="0" smtClean="0">
                <a:ln w="11430"/>
                <a:solidFill>
                  <a:schemeClr val="bg1">
                    <a:lumMod val="2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МБДОУ </a:t>
            </a:r>
            <a:r>
              <a:rPr lang="ru-RU" sz="3200" b="1" i="1" smtClean="0">
                <a:ln w="11430"/>
                <a:solidFill>
                  <a:schemeClr val="bg1">
                    <a:lumMod val="2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«Билингвальный детский </a:t>
            </a:r>
            <a:r>
              <a:rPr lang="ru-RU" sz="3200" b="1" i="1" dirty="0" smtClean="0">
                <a:ln w="11430"/>
                <a:solidFill>
                  <a:schemeClr val="bg1">
                    <a:lumMod val="2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сад №168 комбинированного вида» Советского района г.Казани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500042"/>
            <a:ext cx="8208912" cy="5521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</a:t>
            </a:r>
            <a:r>
              <a:rPr lang="ru-RU" sz="2800" b="1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Основные принципы ООП:</a:t>
            </a:r>
          </a:p>
          <a:p>
            <a:endParaRPr lang="ru-RU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1) поддержка разнообразия детства; сохранение уникальности и</a:t>
            </a: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самоценности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детства как важного этапа в общем развитии человека, </a:t>
            </a:r>
            <a:r>
              <a:rPr lang="ru-RU" sz="14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самоценность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детства - понимание (рассмотрение) детства как периода жизни значимого самого по себе, без всяких условий; значимого тем, что происходит с ребенком сейчас, а не тем, что этот период есть период подготовки к следующему периоду;</a:t>
            </a:r>
          </a:p>
          <a:p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2) личностно-развивающий и гуманистический характер взаимодействия взрослых (родителей (законных представителей), педагогических и иных работников МАДОУ) и детей;</a:t>
            </a:r>
          </a:p>
          <a:p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3) уважение личности ребенка;</a:t>
            </a:r>
          </a:p>
          <a:p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4) реализация Программы в формах, специфических для детей данной возрастной группы, прежде всего в форме игры, познавательной и исследовательской деятельности, в форме творческой активности, обеспечивающей художественно-эстетическое развитие ребенка;</a:t>
            </a:r>
          </a:p>
          <a:p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5) индивидуальные потребности ребенка, связанные с его жизненной ситуацией и состоянием здоровья, определяющие особые условия получения им образования, индивидуальные потребности отдельных категорий детей, в том числе с ограниченными возможностями здоровья;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124744"/>
            <a:ext cx="8424936" cy="5472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6) возможности освоения ребенком Программы на разных этапах ее реализации;</a:t>
            </a:r>
          </a:p>
          <a:p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7) полноценное проживание ребенком всех этапов детства (раннего и дошкольного возраста), обогащение (амплификация) детского развития;</a:t>
            </a:r>
          </a:p>
          <a:p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8) 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образования;</a:t>
            </a:r>
          </a:p>
          <a:p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9) содействие и сотрудничество детей и взрослых, признание ребенка полноценным участником (субъектом) образовательных отношений;</a:t>
            </a:r>
          </a:p>
          <a:p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10) поддержка инициативы детей в различных видах деятельности;</a:t>
            </a:r>
          </a:p>
          <a:p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11) сотрудничество МАДОУ с семьей;</a:t>
            </a:r>
          </a:p>
          <a:p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12) приобщение детей к </a:t>
            </a:r>
            <a:r>
              <a:rPr lang="ru-RU" sz="14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социокультурным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нормам, традициям семьи, общества и государства;</a:t>
            </a:r>
          </a:p>
          <a:p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13) формирование познавательных интересов и познавательных действий ребенка в различных видах деятельности;</a:t>
            </a:r>
          </a:p>
          <a:p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14) возрастная адекватность дошкольного образования (соответствие условий, требований, методов возрасту и особенностям развития);</a:t>
            </a:r>
          </a:p>
          <a:p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15) учет этнокультурной ситуации развития детей.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85918" y="285728"/>
            <a:ext cx="53783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Основные принципы ООП: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899592" y="1412776"/>
            <a:ext cx="7744374" cy="1224136"/>
            <a:chOff x="0" y="11575"/>
            <a:chExt cx="8229599" cy="1589006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0" y="11575"/>
              <a:ext cx="8229599" cy="158900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Скругленный прямоугольник 4"/>
            <p:cNvSpPr/>
            <p:nvPr/>
          </p:nvSpPr>
          <p:spPr>
            <a:xfrm>
              <a:off x="77569" y="89144"/>
              <a:ext cx="8074461" cy="14338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l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i="1" kern="1200" dirty="0" smtClean="0"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Обязательную часть</a:t>
              </a:r>
              <a:endParaRPr lang="ru-RU" sz="2800" b="1" i="1" kern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857224" y="2564905"/>
            <a:ext cx="78128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bg1">
                    <a:lumMod val="25000"/>
                  </a:schemeClr>
                </a:solidFill>
              </a:rPr>
              <a:t>  </a:t>
            </a:r>
            <a:r>
              <a:rPr lang="ru-RU" sz="2400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Не менее 60 % от ее общего объема</a:t>
            </a:r>
            <a:endParaRPr lang="ru-RU" sz="2400" i="1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611560" y="3645024"/>
            <a:ext cx="8032406" cy="1800200"/>
            <a:chOff x="0" y="2262981"/>
            <a:chExt cx="8229599" cy="1589006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0" y="2262981"/>
              <a:ext cx="8229599" cy="158900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Скругленный прямоугольник 4"/>
            <p:cNvSpPr/>
            <p:nvPr/>
          </p:nvSpPr>
          <p:spPr>
            <a:xfrm>
              <a:off x="77569" y="2340550"/>
              <a:ext cx="8074461" cy="14338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l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i="1" kern="1200" dirty="0" smtClean="0"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Часть, формируемая участниками образовательных отношений</a:t>
              </a:r>
              <a:endParaRPr lang="ru-RU" sz="2800" b="1" i="1" kern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857224" y="5517232"/>
            <a:ext cx="26175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itchFamily="34" charset="0"/>
              <a:buChar char="•"/>
            </a:pPr>
            <a:r>
              <a:rPr lang="ru-RU" sz="2400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Не более 40%</a:t>
            </a:r>
            <a:endParaRPr lang="ru-RU" sz="2400" i="1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57356" y="357166"/>
            <a:ext cx="57418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200" b="1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Программа  предполагает</a:t>
            </a:r>
            <a:endParaRPr lang="ru-RU" sz="3200" b="1" i="1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259632" y="336271"/>
            <a:ext cx="72008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Целевые ориентиры как результат возможных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достижений освоения воспитанниками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Программы</a:t>
            </a:r>
            <a:endParaRPr kumimoji="0" lang="ru-RU" sz="2200" b="0" i="1" u="none" strike="noStrike" cap="none" normalizeH="0" baseline="0" dirty="0" smtClean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1556792"/>
            <a:ext cx="7819802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</a:t>
            </a:r>
          </a:p>
          <a:p>
            <a:endParaRPr lang="ru-RU" sz="1400" b="1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</a:p>
          <a:p>
            <a:pPr>
              <a:buFont typeface="Wingdings" pitchFamily="2" charset="2"/>
              <a:buChar char="§"/>
            </a:pPr>
            <a:endParaRPr lang="ru-RU" sz="1400" b="1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</a:t>
            </a:r>
          </a:p>
          <a:p>
            <a:pPr>
              <a:buFont typeface="Wingdings" pitchFamily="2" charset="2"/>
              <a:buChar char="§"/>
            </a:pPr>
            <a:endParaRPr lang="ru-RU" sz="1400" b="1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  <a:endParaRPr lang="ru-RU" sz="1400" b="1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1484784"/>
            <a:ext cx="7572412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у 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</a:p>
          <a:p>
            <a:pPr>
              <a:buFont typeface="Wingdings" pitchFamily="2" charset="2"/>
              <a:buChar char="§"/>
            </a:pPr>
            <a:endParaRPr lang="ru-RU" sz="1400" b="1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</a:p>
          <a:p>
            <a:pPr>
              <a:buFont typeface="Wingdings" pitchFamily="2" charset="2"/>
              <a:buChar char="§"/>
            </a:pPr>
            <a:endParaRPr lang="ru-RU" sz="1400" b="1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</a:t>
            </a:r>
          </a:p>
          <a:p>
            <a:pPr>
              <a:buFont typeface="Wingdings" pitchFamily="2" charset="2"/>
              <a:buChar char="§"/>
            </a:pPr>
            <a:endParaRPr lang="ru-RU" sz="1400" b="1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ребенок способен к принятию собственных решений, опираясь на свои знания и умения в различных видах деятельности.</a:t>
            </a:r>
            <a:endParaRPr lang="ru-RU" sz="1400" b="1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404664"/>
            <a:ext cx="741682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200" b="1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Целевые ориентиры как результат возможных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достижений освоения воспитанниками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Программы</a:t>
            </a:r>
            <a:endParaRPr lang="ru-RU" sz="22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5468" t="18880" r="4687" b="14583"/>
          <a:stretch>
            <a:fillRect/>
          </a:stretch>
        </p:blipFill>
        <p:spPr>
          <a:xfrm>
            <a:off x="899592" y="1412776"/>
            <a:ext cx="7632848" cy="48737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071670" y="357166"/>
            <a:ext cx="5572164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n w="11430"/>
                <a:solidFill>
                  <a:schemeClr val="bg1">
                    <a:lumMod val="2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Оценка  индивидуального развития детей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971600" y="1086887"/>
            <a:ext cx="7743804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Содержание Программы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обеспечивает  развитие личности, мотивацию  и способности детей в различных видах деятельности и охватывает следующие структурные единицы, представляющие определенные направления развития и образования детей (образовательные области):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социально-коммуникативное развитие;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познавательное развитие;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речевое развитие;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художественно-эстетическое развитие;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физическое развитие.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71670" y="548680"/>
            <a:ext cx="635798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 w="11430"/>
                <a:solidFill>
                  <a:schemeClr val="bg1">
                    <a:lumMod val="2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Возрастные категории детей, на которых ориентирована  </a:t>
            </a:r>
          </a:p>
          <a:p>
            <a:pPr algn="ctr"/>
            <a:r>
              <a:rPr lang="ru-RU" sz="2800" b="1" i="1" dirty="0" smtClean="0">
                <a:ln w="11430"/>
                <a:solidFill>
                  <a:schemeClr val="bg1">
                    <a:lumMod val="2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ООП   МБДОУ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57290" y="2428868"/>
            <a:ext cx="66710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  МБДОУ  функционирует 12 групп,  из  них:</a:t>
            </a:r>
          </a:p>
          <a:p>
            <a:endParaRPr lang="ru-RU" sz="2000" i="1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2000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10 групп -ОБЩЕОБРАЗОВАТЕЛЬНЫЕ:</a:t>
            </a:r>
          </a:p>
          <a:p>
            <a:endParaRPr lang="ru-RU" sz="2000" i="1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2 группы – КОМПЕНСИРУЮЩИЕ (ДЛЯ ДЕТЕЙ</a:t>
            </a:r>
          </a:p>
          <a:p>
            <a:r>
              <a:rPr lang="ru-RU" sz="2000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 НАРУШЕНИЯМИ РЕЧИ)</a:t>
            </a:r>
            <a:endParaRPr lang="ru-RU" sz="2000" i="1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0232" y="285728"/>
            <a:ext cx="664371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 w="11430"/>
                <a:solidFill>
                  <a:schemeClr val="bg1">
                    <a:lumMod val="2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Примерные  и парциальные программы, используемые при реализации  ООП  МАДОУ</a:t>
            </a:r>
          </a:p>
        </p:txBody>
      </p:sp>
      <p:pic>
        <p:nvPicPr>
          <p:cNvPr id="26628" name="Picture 4" descr="ФГОС Веракса,Комарова Примерная общеобразовательная программа дошкольного образования &quot;От рождения до школы&quot;, (Мозаика-Синтез,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2071678"/>
            <a:ext cx="1714512" cy="2487309"/>
          </a:xfrm>
          <a:prstGeom prst="rect">
            <a:avLst/>
          </a:prstGeom>
          <a:noFill/>
        </p:spPr>
      </p:pic>
      <p:pic>
        <p:nvPicPr>
          <p:cNvPr id="5" name="Picture 2" descr="C:\Users\Зарипова\Мои документы\ГОСУДАРСТВЕННАЯ СТРАТЕГИЯ 2010-2015гг\!СТРАТЕГИЯ реализация\Издание УМК\Обложки  УМК по обуч.тат.рус.яз\Обрезанные\тат3g методич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916832"/>
            <a:ext cx="1670749" cy="2072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Зарипова\Мои документы\ГОСУДАРСТВЕННАЯ СТРАТЕГИЯ 2010-2015гг\!СТРАТЕГИЯ реализация\Издание УМК\Обложки  УМК по обуч.тат.рус.яз\Обрезанные\шаехова_метод_обложк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2132856"/>
            <a:ext cx="1670209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6" descr="БУДЕМ ЗНАКОМЫ!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2492896"/>
            <a:ext cx="1571636" cy="221876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067944" y="4797152"/>
            <a:ext cx="446449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Национально-региональный</a:t>
            </a:r>
          </a:p>
          <a:p>
            <a:pPr algn="ctr"/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компонент </a:t>
            </a:r>
          </a:p>
          <a:p>
            <a:pPr algn="ctr"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Учебно-методический комплект по </a:t>
            </a:r>
          </a:p>
          <a:p>
            <a:pPr algn="ctr"/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обучению детей  двум государственным </a:t>
            </a:r>
          </a:p>
          <a:p>
            <a:pPr algn="ctr"/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языкам Республики Татарстан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5720" y="4797152"/>
            <a:ext cx="38576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Проект УМК</a:t>
            </a:r>
          </a:p>
          <a:p>
            <a:pPr algn="ctr"/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общеобразовательной</a:t>
            </a:r>
          </a:p>
          <a:p>
            <a:pPr algn="ctr"/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программы</a:t>
            </a:r>
          </a:p>
          <a:p>
            <a:pPr algn="ctr"/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дошкольного образования</a:t>
            </a:r>
            <a:endParaRPr lang="ru-RU" sz="1400" b="1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screen"/>
          <a:srcRect l="1562" t="11458" r="1562" b="9375"/>
          <a:stretch>
            <a:fillRect/>
          </a:stretch>
        </p:blipFill>
        <p:spPr>
          <a:xfrm>
            <a:off x="1043608" y="1340768"/>
            <a:ext cx="7572428" cy="4714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071670" y="692696"/>
            <a:ext cx="62447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 w="11430"/>
                <a:solidFill>
                  <a:schemeClr val="bg1">
                    <a:lumMod val="2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Условия  реализации  ООП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42976" y="1556792"/>
            <a:ext cx="717344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Основная образовательная программа разработана рабочей группой МБДОУ «Билингвальный Детский сад №168» в соответствии с Федеральным  государственным образовательным стандартом дошкольного образования (Приказ Министерства образования и науки РФ от 31 мая 2021 г. №287) и с Федеральной Образовательной программой, утвержденной Приказом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Минпросвещения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России 25.11.2022года.</a:t>
            </a:r>
          </a:p>
          <a:p>
            <a:pPr algn="just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algn="just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Принята  на заседании педагогического совета №1 от 29.09.2023 года.</a:t>
            </a:r>
          </a:p>
          <a:p>
            <a:pPr algn="just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algn="just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Утверждена приказом заведующего №54 от 29.09.2023 года.</a:t>
            </a:r>
          </a:p>
          <a:p>
            <a:pPr algn="just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285728"/>
            <a:ext cx="74888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 w="11430"/>
                <a:solidFill>
                  <a:schemeClr val="bg1">
                    <a:lumMod val="2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Взаимодействие  педагогического коллектива  с  семьями детей</a:t>
            </a:r>
            <a:endParaRPr lang="ru-RU" sz="2800" i="1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02" y="1556792"/>
            <a:ext cx="8248462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Цель: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сделать родителей активными участниками педагогического процесса, оказав им помощь в реализации ответственности за воспитание и обучение детей.</a:t>
            </a: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Задачи, решаемые в процессе организации взаимодействия педагогического коллектива МБДОУ  с родителями воспитанников: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Приобщение родителей к участию в жизни детского сада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Изучение и обобщение лучшего опыта семейного воспитания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Возрождение традиций семейного воспитания.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Повышение педагогической культуры родителей.</a:t>
            </a:r>
          </a:p>
          <a:p>
            <a:pPr marL="342900" indent="-342900"/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Вариативная часть</a:t>
            </a: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1. Повышение педагогической культуры родителей в обучении детей  татарскому языку;</a:t>
            </a: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2. Пропаганда качественного  обучения татарскому языку;</a:t>
            </a: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3. Природоохранные акции, направленные на  сохранение объектов природы,</a:t>
            </a: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    улучшение условий  жизни людей.</a:t>
            </a: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4. Признание приоритета семейного воспитания (Семейный кодекс, статья 63, пункт 1; Федеральный закон от 29 декабря 2012 г. № 273-Ф3, статья 44, пункт 1) потребует совершенно иных отношений семьи и дошкольного учреждения. </a:t>
            </a:r>
          </a:p>
          <a:p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620688"/>
            <a:ext cx="71287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 w="11430"/>
                <a:solidFill>
                  <a:schemeClr val="bg1">
                    <a:lumMod val="2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Взаимодействие  педагогического коллектива  с  семьями детей</a:t>
            </a:r>
            <a:endParaRPr lang="ru-RU" sz="2800" i="1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85852" y="2143116"/>
            <a:ext cx="7643866" cy="310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</a:p>
          <a:p>
            <a:pPr lvl="0">
              <a:lnSpc>
                <a:spcPct val="114000"/>
              </a:lnSpc>
              <a:buFont typeface="Arial" pitchFamily="34" charset="0"/>
              <a:buChar char="•"/>
            </a:pPr>
            <a:r>
              <a:rPr lang="ru-RU" sz="2000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Первичное знакомство, беседа, анкетирование</a:t>
            </a:r>
          </a:p>
          <a:p>
            <a:pPr lvl="0">
              <a:lnSpc>
                <a:spcPct val="114000"/>
              </a:lnSpc>
              <a:buFont typeface="Arial" pitchFamily="34" charset="0"/>
              <a:buChar char="•"/>
            </a:pPr>
            <a:r>
              <a:rPr lang="ru-RU" sz="2000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Родительские собрания</a:t>
            </a:r>
          </a:p>
          <a:p>
            <a:pPr lvl="0">
              <a:lnSpc>
                <a:spcPct val="114000"/>
              </a:lnSpc>
              <a:buFont typeface="Arial" pitchFamily="34" charset="0"/>
              <a:buChar char="•"/>
            </a:pPr>
            <a:r>
              <a:rPr lang="ru-RU" sz="2000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Индивидуальные беседы с родителями об особенностях развития их ребенка</a:t>
            </a:r>
          </a:p>
          <a:p>
            <a:pPr lvl="0">
              <a:lnSpc>
                <a:spcPct val="114000"/>
              </a:lnSpc>
              <a:buFont typeface="Arial" pitchFamily="34" charset="0"/>
              <a:buChar char="•"/>
            </a:pPr>
            <a:r>
              <a:rPr lang="ru-RU" sz="2000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Групповые консультации</a:t>
            </a:r>
          </a:p>
          <a:p>
            <a:pPr lvl="0">
              <a:lnSpc>
                <a:spcPct val="114000"/>
              </a:lnSpc>
              <a:buFont typeface="Arial" pitchFamily="34" charset="0"/>
              <a:buChar char="•"/>
            </a:pPr>
            <a:r>
              <a:rPr lang="ru-RU" sz="2000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Проведение совместных мероприятий</a:t>
            </a:r>
          </a:p>
          <a:p>
            <a:pPr lvl="0">
              <a:lnSpc>
                <a:spcPct val="114000"/>
              </a:lnSpc>
              <a:buFont typeface="Arial" pitchFamily="34" charset="0"/>
              <a:buChar char="•"/>
            </a:pPr>
            <a:r>
              <a:rPr lang="ru-RU" sz="2000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Наглядная информация для родителей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4" y="548680"/>
            <a:ext cx="7272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 w="11430"/>
                <a:solidFill>
                  <a:schemeClr val="bg1">
                    <a:lumMod val="2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Взаимодействие  педагогического коллектива  с  семьями детей</a:t>
            </a:r>
            <a:endParaRPr lang="ru-RU" sz="2800" i="1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57290" y="4000504"/>
            <a:ext cx="62151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.</a:t>
            </a:r>
            <a:endParaRPr lang="ru-RU" b="1" dirty="0" smtClean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39552" y="2060848"/>
          <a:ext cx="8136904" cy="3168352"/>
        </p:xfrm>
        <a:graphic>
          <a:graphicData uri="http://schemas.openxmlformats.org/drawingml/2006/table">
            <a:tbl>
              <a:tblPr/>
              <a:tblGrid>
                <a:gridCol w="2330045"/>
                <a:gridCol w="3159834"/>
                <a:gridCol w="2647025"/>
              </a:tblGrid>
              <a:tr h="1118242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43430" algn="l"/>
                        </a:tabLs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43430" algn="l"/>
                        </a:tabLst>
                      </a:pPr>
                      <a:r>
                        <a:rPr lang="ru-RU" sz="2000" i="1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Планируемые результаты сотрудничества детского сада с семьями воспитанников</a:t>
                      </a:r>
                    </a:p>
                  </a:txBody>
                  <a:tcPr marL="67139" marR="6713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50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43430" algn="l"/>
                        </a:tabLst>
                      </a:pPr>
                      <a:r>
                        <a:rPr lang="ru-RU" sz="1600" dirty="0" err="1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Сформированность</a:t>
                      </a:r>
                      <a:r>
                        <a:rPr lang="ru-RU" sz="16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у родителей представлений о сфере педагогической деятельности</a:t>
                      </a:r>
                    </a:p>
                  </a:txBody>
                  <a:tcPr marL="67139" marR="6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43430" algn="l"/>
                        </a:tabLst>
                      </a:pPr>
                      <a:r>
                        <a:rPr lang="ru-RU" sz="16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Овладение родителями практическими умениями и навыками воспитания и обучения детей дошкольного возраста</a:t>
                      </a:r>
                    </a:p>
                  </a:txBody>
                  <a:tcPr marL="67139" marR="6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43430" algn="l"/>
                        </a:tabLst>
                      </a:pPr>
                      <a:r>
                        <a:rPr lang="ru-RU" sz="16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Формирование устойчивого интереса родителей к активному включению в общественную. деятельность</a:t>
                      </a:r>
                    </a:p>
                  </a:txBody>
                  <a:tcPr marL="67139" marR="6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548680"/>
            <a:ext cx="7560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ru-RU" sz="2400" b="1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Программа коррекционно-развивающей работы с детьми нарушением речи</a:t>
            </a:r>
            <a:endParaRPr lang="ru-RU" sz="2400" b="1" i="1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556792"/>
            <a:ext cx="8352928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 основе коррекции нарушений речи лежат принципы систематичности и взаимосвязи речевого материала, его конкретности и доступности, постепенности, концентрического наращивания информации. Что позволяет ребенку опираться на уже имеющиеся у него знания и умения и обеспечивает поступательное развитие.</a:t>
            </a:r>
          </a:p>
          <a:p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  концу  коррекционной логопедической  работы  дошкольники  могут:   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•  Свободно составлять рассказы, пересказы.</a:t>
            </a: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•  Владеть навыками творческого рассказывания.</a:t>
            </a: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• Адекватно употреблять в самостоятельной речи про­стые и сложные предложения, усложняя их прида­точными причины и следствия, однородными члена­ми предложения и т. д.</a:t>
            </a: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•  Понимать и использовать в самостоятельной речи про­стые и сложные предлоги.</a:t>
            </a: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•  Понимать и применять в речи все лексико-грамматические категории слов.</a:t>
            </a: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•  Овладеть навыками словообразования разных частей речи.</a:t>
            </a: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• Оформлять речевое высказывание в соответствии с фо­нетическими нормами русского языка.</a:t>
            </a: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•  Овладеть правильным </a:t>
            </a:r>
            <a:r>
              <a:rPr lang="ru-RU" sz="14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звуко-слоговым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оформлением речи. У детей должны быть достаточно разви­ты и другие </a:t>
            </a:r>
            <a:r>
              <a:rPr lang="ru-RU" sz="14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предпосылочные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условия, во многом опреде­ляющие их готовность к школьному обучению:</a:t>
            </a: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- фонематическое восприятие,</a:t>
            </a: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- первоначальные навыки звукового и слогового анали­за и синтеза,</a:t>
            </a: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14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графо-моторные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навыки,</a:t>
            </a: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- элементарные навыки письма и чтения (печатания букв</a:t>
            </a:r>
            <a:r>
              <a:rPr lang="ru-RU" sz="1400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слогов, слов и коротких предложений).</a:t>
            </a:r>
          </a:p>
          <a:p>
            <a:endParaRPr lang="ru-RU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404664"/>
            <a:ext cx="6624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Реализация национально-регионального компонента</a:t>
            </a:r>
            <a:endParaRPr lang="ru-RU" sz="2400" i="1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611560" y="1716232"/>
            <a:ext cx="799288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Основные направления деятельности: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Приобщение к истокам национальной культуры народов, населяющих Республику Татарстан. Предоставление каждому ребенку возможность обучения и воспитания на родном языке, формирование у детей основ нравственности на лучших образцах национальной культуры, народных традициях и обычаях.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Создание благоприятных условий для воспитания толерантной личности – привития любви и уважения к людям другой национальности, к их культурным ценностям.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Ознакомление с природой родного края, формирование экологической культуры.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Ознакомление детей с особенностями жизни и быта народов, населяющих Республику Татарстан, праздниками, событиями общественной жизни республики, символиками РТ и РФ, памятниками архитектуры, декоративно-прикладным искусством.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620688"/>
            <a:ext cx="69127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Раннее изучение английского языка (дополнительное образование)</a:t>
            </a:r>
          </a:p>
          <a:p>
            <a:pPr algn="ctr"/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83568" y="1412777"/>
            <a:ext cx="806489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Изучение иностранного языка способствует развитию коммуникативных способностей детей дошкольного возраста, что положительно сказывается на развитии речи детей и на родном языке; развитию их познавательных способностей; формированию </a:t>
            </a:r>
            <a:r>
              <a:rPr lang="ru-RU" sz="16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общеучебных</a:t>
            </a:r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умений учащихся.</a:t>
            </a:r>
          </a:p>
          <a:p>
            <a:r>
              <a:rPr lang="ru-RU" sz="16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Цель обучения</a:t>
            </a:r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формирование интереса к иностранному языку и подготовка детей младшего и дошкольного возраста к дальнейшему успешному обучению в школе.</a:t>
            </a:r>
          </a:p>
          <a:p>
            <a:r>
              <a:rPr lang="ru-RU" sz="16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Задачи:</a:t>
            </a:r>
            <a:endParaRPr lang="ru-RU" sz="16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- приобщать ребёнка к английскому языку;</a:t>
            </a:r>
          </a:p>
          <a:p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- побуждать ребёнка к самостоятельному решению коммуникативных задач на английском языке в рамках тематики;</a:t>
            </a:r>
          </a:p>
          <a:p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- научить элементарной диалогической и монологической речи;</a:t>
            </a:r>
          </a:p>
          <a:p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- развивать фонетический слух;</a:t>
            </a:r>
          </a:p>
          <a:p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- развивать мышление, память, внимание, воображение, волю. </a:t>
            </a:r>
          </a:p>
          <a:p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- побуждать детей использовать в разговоре речевые образцы;</a:t>
            </a:r>
          </a:p>
          <a:p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- ознакомить детей с лексикой по темам;</a:t>
            </a:r>
          </a:p>
          <a:p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- познакомить детей с песнями на английском языке;</a:t>
            </a:r>
          </a:p>
          <a:p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- познакомить со стихами на английском языке и способствовать их использованию.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404664"/>
            <a:ext cx="69847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 algn="ctr"/>
            <a:r>
              <a:rPr lang="ru-RU" sz="2400" b="1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Система работы дошкольной организации по подготовке детей по правилам дорожного движения (ПДД)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1772816"/>
            <a:ext cx="828092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	Одной из важных проблем в обеспечении безопасности дорожного движения является профилактика детского дорожного транспортного травматизма в дошкольных учреждениях.</a:t>
            </a:r>
          </a:p>
          <a:p>
            <a:endParaRPr lang="ru-RU" sz="16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	Главная цель</a:t>
            </a:r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воспитательной работы по обучению детей основам безопасности дорожного движения заключается в формировании у них необходимых умений и навыков, выработке положительных, устойчивых привычек безопасного поведения на улице и дорогах.</a:t>
            </a:r>
          </a:p>
          <a:p>
            <a:endParaRPr lang="ru-RU" sz="16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	Вся работа по ознакомлению детей дошкольного возраста с правилами дорожного движения включает несколько этапов: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Анализ семейного воспитания по данному вопросу.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Уточнение представлений детей о правилах дорожного движения.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Расширение первоначальных детских представлений, накопление новых знаний о правилах дорожного движения.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Формирование сознательного отношения к соблюдению правил дорожного движения.</a:t>
            </a:r>
            <a:endParaRPr lang="ru-RU" sz="16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331640" y="1124743"/>
          <a:ext cx="7272808" cy="4970684"/>
        </p:xfrm>
        <a:graphic>
          <a:graphicData uri="http://schemas.openxmlformats.org/drawingml/2006/table">
            <a:tbl>
              <a:tblPr/>
              <a:tblGrid>
                <a:gridCol w="782668"/>
                <a:gridCol w="6490140"/>
              </a:tblGrid>
              <a:tr h="2394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I.      </a:t>
                      </a:r>
                      <a:endParaRPr lang="ru-RU" sz="12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Целевой раздел образовательной программы.</a:t>
                      </a:r>
                      <a:endParaRPr lang="ru-RU" sz="1200" b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4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1.1.</a:t>
                      </a:r>
                      <a:endParaRPr lang="ru-RU" sz="1200" b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Пояснительная записка.</a:t>
                      </a:r>
                      <a:endParaRPr lang="ru-RU" sz="12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4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1.1.1.</a:t>
                      </a:r>
                      <a:endParaRPr lang="ru-RU" sz="1200" b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Цели и задачи реализации Программы</a:t>
                      </a:r>
                      <a:endParaRPr lang="ru-RU" sz="12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4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1.1.2</a:t>
                      </a:r>
                      <a:endParaRPr lang="ru-RU" sz="1200" b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Принципы и подходы к формированию Программы</a:t>
                      </a:r>
                      <a:endParaRPr lang="ru-RU" sz="12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9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1.1.3</a:t>
                      </a:r>
                      <a:endParaRPr lang="ru-RU" sz="1200" b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Значимые характеристики, в том числе характеристики особенностей развития детей раннего и   дошкольного возраста</a:t>
                      </a:r>
                      <a:endParaRPr lang="ru-RU" sz="12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4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1.2.</a:t>
                      </a:r>
                      <a:endParaRPr lang="ru-RU" sz="1200" b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Планируемые результаты освоения программы</a:t>
                      </a:r>
                      <a:endParaRPr lang="ru-RU" sz="12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4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II</a:t>
                      </a:r>
                      <a:endParaRPr lang="ru-RU" sz="1200" b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Содержательный  раздел программы</a:t>
                      </a:r>
                      <a:endParaRPr lang="ru-RU" sz="12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4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2.1.</a:t>
                      </a:r>
                      <a:endParaRPr lang="ru-RU" sz="1200" b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Общие положения</a:t>
                      </a:r>
                      <a:endParaRPr lang="ru-RU" sz="12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4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2.2.</a:t>
                      </a:r>
                      <a:endParaRPr lang="ru-RU" sz="1200" b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Описание образовательной деятельности в соответствии с направлениями развития ребенка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4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2.3.</a:t>
                      </a:r>
                      <a:endParaRPr lang="ru-RU" sz="12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Взаимодействие взрослых и детей</a:t>
                      </a:r>
                      <a:endParaRPr lang="ru-RU" sz="1200" b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4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2.4</a:t>
                      </a:r>
                      <a:endParaRPr lang="ru-RU" sz="1200" b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Взаимодействие </a:t>
                      </a:r>
                      <a:r>
                        <a:rPr lang="ru-RU" sz="1200" b="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педагогического коллектива </a:t>
                      </a:r>
                      <a:r>
                        <a:rPr lang="ru-RU" sz="1200" b="0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 семьями воспитанников</a:t>
                      </a:r>
                      <a:endParaRPr lang="ru-RU" sz="12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4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2.5</a:t>
                      </a:r>
                      <a:endParaRPr lang="ru-RU" sz="1200" b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Программа </a:t>
                      </a: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коррекционно-развивающей </a:t>
                      </a:r>
                      <a:r>
                        <a:rPr lang="ru-RU" sz="1200" b="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работы с детьми с нарушениями речи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4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2.6.</a:t>
                      </a:r>
                      <a:endParaRPr lang="ru-RU" sz="1200" b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Вариативная часть программы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4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2.6.1.</a:t>
                      </a:r>
                      <a:endParaRPr lang="ru-RU" sz="1200" b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Национально-региональный компонент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4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2.6.2.</a:t>
                      </a:r>
                      <a:endParaRPr lang="ru-RU" sz="1200" b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Раннее изучение английского языка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9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2.6.3.</a:t>
                      </a:r>
                      <a:endParaRPr lang="ru-RU" sz="1200" b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1180"/>
                        </a:spcAft>
                        <a:tabLst>
                          <a:tab pos="231775" algn="l"/>
                        </a:tabLst>
                      </a:pPr>
                      <a:r>
                        <a:rPr lang="ru-RU" sz="1200" b="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Система работы дошкольной организации по подготовке детей по правилам дорожного движения (ПДД)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9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2.6.4..</a:t>
                      </a:r>
                      <a:endParaRPr lang="ru-RU" sz="1200" b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Вариативные формы, способы, методы и средства реализации Программы </a:t>
                      </a:r>
                      <a:r>
                        <a:rPr lang="ru-RU" sz="1200" b="0" spc="-5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Технологии личностно - ориентированного взаимодействия педагога с детьми</a:t>
                      </a:r>
                      <a:endParaRPr lang="ru-RU" sz="12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555776" y="404664"/>
            <a:ext cx="4968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Содержание программы</a:t>
            </a:r>
            <a:endParaRPr lang="ru-RU" sz="2800" b="1" i="1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24000" y="1397000"/>
          <a:ext cx="6984776" cy="2718776"/>
        </p:xfrm>
        <a:graphic>
          <a:graphicData uri="http://schemas.openxmlformats.org/drawingml/2006/table">
            <a:tbl>
              <a:tblPr/>
              <a:tblGrid>
                <a:gridCol w="751671"/>
                <a:gridCol w="6233105"/>
              </a:tblGrid>
              <a:tr h="2165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III</a:t>
                      </a:r>
                      <a:endParaRPr lang="ru-RU" sz="12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Организационный раздел</a:t>
                      </a:r>
                      <a:endParaRPr lang="ru-RU" sz="1200" b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6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3.1.</a:t>
                      </a:r>
                      <a:endParaRPr lang="ru-RU" sz="12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4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SimSun"/>
                          <a:cs typeface="Arial" pitchFamily="34" charset="0"/>
                        </a:rPr>
                        <a:t>Психолого-педагогические условия, обеспечивающие развитие ребенка</a:t>
                      </a:r>
                      <a:endParaRPr lang="ru-RU" sz="12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5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3.2.</a:t>
                      </a:r>
                      <a:endParaRPr lang="ru-RU" sz="1200" b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Предметно-развивающая среда</a:t>
                      </a:r>
                      <a:endParaRPr lang="ru-RU" sz="12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5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3.3.</a:t>
                      </a:r>
                      <a:endParaRPr lang="ru-RU" sz="1200" b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Кадровые условия реализации программы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5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3.4.</a:t>
                      </a:r>
                      <a:endParaRPr lang="ru-RU" sz="1200" b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Материально-техническое обеспечение программы</a:t>
                      </a:r>
                      <a:endParaRPr lang="ru-RU" sz="12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5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20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r>
                        <a:rPr lang="ru-RU" sz="1200" b="0" kern="120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.5.</a:t>
                      </a:r>
                      <a:endParaRPr lang="ru-RU" sz="1200" b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4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SimSun"/>
                          <a:cs typeface="Arial" pitchFamily="34" charset="0"/>
                        </a:rPr>
                        <a:t>Финансовые условия реализации Программы</a:t>
                      </a:r>
                      <a:endParaRPr lang="ru-RU" sz="12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5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3.6.</a:t>
                      </a:r>
                      <a:endParaRPr lang="ru-RU" sz="1200" b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NewRomanPSMT"/>
                          <a:cs typeface="Arial" pitchFamily="34" charset="0"/>
                        </a:rPr>
                        <a:t>Планирование образовательной деятельности</a:t>
                      </a:r>
                      <a:endParaRPr lang="ru-RU" sz="12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5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3.7.</a:t>
                      </a:r>
                      <a:endParaRPr lang="ru-RU" sz="12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Режим дня и распорядок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9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3.8.</a:t>
                      </a:r>
                      <a:endParaRPr lang="ru-RU" sz="1200" b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Перспективы работы по совершенствованию и развитию содержания Программы и обеспечивающих ее реализацию нормативно-правовых, финансовых, </a:t>
                      </a: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научно</a:t>
                      </a:r>
                      <a:r>
                        <a:rPr kumimoji="0" lang="ru-RU" sz="1200" b="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-методических, кадровых, информационных и материально-технических ресурсов</a:t>
                      </a:r>
                      <a:endParaRPr lang="ru-RU" sz="12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5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3.9.</a:t>
                      </a:r>
                      <a:endParaRPr lang="ru-RU" sz="1200" b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4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SimSun"/>
                          <a:cs typeface="Arial" pitchFamily="34" charset="0"/>
                        </a:rPr>
                        <a:t>Перечень нормативных и нормативно-методических </a:t>
                      </a:r>
                      <a:r>
                        <a:rPr lang="ru-RU" sz="1200" b="0" kern="14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SimSun"/>
                          <a:cs typeface="Arial" pitchFamily="34" charset="0"/>
                        </a:rPr>
                        <a:t>документов</a:t>
                      </a:r>
                      <a:endParaRPr lang="ru-RU" sz="12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5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3.10.</a:t>
                      </a:r>
                      <a:endParaRPr lang="ru-RU" sz="1200" b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40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SimSun"/>
                          <a:cs typeface="Arial" pitchFamily="34" charset="0"/>
                        </a:rPr>
                        <a:t>Перечень литературных источников</a:t>
                      </a:r>
                      <a:endParaRPr lang="ru-RU" sz="12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83568" y="1483957"/>
            <a:ext cx="7920880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/>
              <a:t>	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Федеральный уровень.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1. Конституция РФ.</a:t>
            </a:r>
            <a:endParaRPr lang="ru-RU" sz="16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2. Федеральный закон Российской Федерации от 29 декабря 2012 г. № 273-ФЗ "Об образовании в Российской Федерации".</a:t>
            </a:r>
            <a:endParaRPr lang="ru-RU" sz="16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3. Государственная программа Российской Федерации "Развитие образования" на 2013-2020 годы (утв. распоряжением Правительства РФ от 15 мая 2013 г. № 792-р).</a:t>
            </a:r>
            <a:endParaRPr lang="ru-RU" sz="16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4. Международная Конвенция "О правах ребенка". (1989год).</a:t>
            </a:r>
            <a:endParaRPr lang="ru-RU" sz="16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5. Приказ Министерства образования и науки Российской Федерации от 17 октября 2013 г. № 1155 г. Москва«Об утверждении федерального государственного образовательного стандарта дошкольного образования».</a:t>
            </a:r>
            <a:endParaRPr lang="ru-RU" sz="16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6. Санитарно-эпидемиологические требования к устройству, содержанию и организации режима работы дошкольных образовательных организаций </a:t>
            </a:r>
            <a:r>
              <a:rPr lang="ru-RU" sz="16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СанПиН</a:t>
            </a:r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2.4.1.3049-13.</a:t>
            </a:r>
            <a:endParaRPr lang="ru-RU" sz="16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7. Приказ Министерства образования и науки Российской Федерации (</a:t>
            </a:r>
            <a:r>
              <a:rPr lang="ru-RU" sz="16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Минобрнауки</a:t>
            </a:r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России)от 30 августа 2013 г. № 1014 г. Москва«Об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образования».</a:t>
            </a:r>
            <a:endParaRPr lang="ru-RU" sz="16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endParaRPr lang="ru-RU" sz="16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19672" y="404664"/>
            <a:ext cx="66967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Нормативно – правовая база Программы</a:t>
            </a:r>
          </a:p>
          <a:p>
            <a:pPr algn="ctr"/>
            <a:endParaRPr lang="ru-RU" sz="2800" b="1" i="1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00100" y="2336235"/>
            <a:ext cx="774836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Региональный уровень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1. Конституция РТ.</a:t>
            </a:r>
            <a:endParaRPr lang="ru-RU" sz="16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2. Закон Республики Татарстан от 22 июля 2013 г. N 68-ЗРТ "Об образовании".</a:t>
            </a:r>
            <a:endParaRPr lang="ru-RU" sz="16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3. Закон РТ о государственных языках республики Татарстан и других языках в РТ.</a:t>
            </a:r>
            <a:endParaRPr lang="ru-RU" sz="16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4. Постановление Кабинета Министров Республики Татарстан</a:t>
            </a:r>
            <a:endParaRPr lang="ru-RU" sz="16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от 30 декабря 2013 г. N 1096  "О нормативном финансировании деятельности дошкольных образовательных организаций Республики Татарстан".</a:t>
            </a:r>
            <a:endParaRPr lang="ru-RU" sz="16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5.Концепция патриотического воспитания детей и молодежи РТ.</a:t>
            </a:r>
            <a:endParaRPr lang="ru-RU" sz="16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/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3108" y="428604"/>
            <a:ext cx="64294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Нормативно – правовая база Программы</a:t>
            </a:r>
          </a:p>
          <a:p>
            <a:pPr algn="ctr"/>
            <a:endParaRPr lang="ru-RU" sz="2400" b="1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285852" y="1735384"/>
            <a:ext cx="764380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</a:t>
            </a:r>
            <a:r>
              <a:rPr lang="ru-RU" i="1" u="sng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Цель программы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: позитивная социализация и всестороннее развитие ребенка дошкольного возраста в адекватных его возрасту детских видах деятельности: 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повышение социального статуса дошкольного образования;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обеспечение государством равенства возможностей для каждого ребёнка в получении качественного дошкольного образования;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обеспечение государственных гарантий уровня и качества образования на основе единства обязательных требований к условиям реализации основных образовательных программ, их структуре и результатам их освоения;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сохранение единства образовательного пространства Российской Федерации относительно уровня дошкольного образования.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                                                               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27784" y="836712"/>
            <a:ext cx="5256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Цели и задачи программы</a:t>
            </a:r>
            <a:endParaRPr lang="ru-RU" sz="2400" b="1" i="1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539552" y="572608"/>
            <a:ext cx="8604448" cy="5401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Задачи  Программы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i="1" dirty="0" smtClean="0">
              <a:solidFill>
                <a:srgbClr val="C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Задачи:</a:t>
            </a:r>
            <a:endParaRPr lang="ru-RU" sz="12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охраны и укрепления физического и психического здоровья детей, в том числе их эмоционального благополучия;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обеспечения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здоровья);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обеспечение преемственности основных образовательных программ дошкольного и начального общего образования;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создания благоприятных условий развития детей в соответствии с его возрастными и индивидуальными особенностями и склонностями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объединения обучения и воспитания в целостный образовательный процесс на основе духовно-нравственных и </a:t>
            </a:r>
            <a:r>
              <a:rPr lang="ru-RU" sz="12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социокультурных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ценностей и принятых в обществе правил и норм поведения в интересах человека, семьи, общества;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формирования общей культуры личности детей, развития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обеспечения 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различной направленности с учётом образовательных потребностей и способностей детей;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формирования </a:t>
            </a:r>
            <a:r>
              <a:rPr lang="ru-RU" sz="12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социокультурной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среды, соответствующей возрастным, индивидуальным, психологическим  и физиологическим особенностям детей;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обеспечения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детей;</a:t>
            </a:r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1700808"/>
            <a:ext cx="810382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Вариативная часть</a:t>
            </a:r>
          </a:p>
          <a:p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Создание условий для формирования правильного звукопроизношения и закрепление его на словесном материале исходя из индивидуальных нарушений звуков детей. Развитие артикуляционной моторики, фонематических процессов, грамматического строя речи через коррекцию дефектов;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Создание национального культурного пространства для всестороннего развития и обогащения посредством приобщения детей к истокам национальной культуры народов, населяющих Республику Татарстан;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Создание языковой среды, обеспечивающей формирование у детей интереса к изучению двух государственных языков Республики Татарстан и английского, развитие первоначальных умений и навыков практического владения  русским, татарским и английским языком в устной форме.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solidFill>
                <a:srgbClr val="C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500042"/>
            <a:ext cx="48965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800" b="1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Задачи  Программы </a:t>
            </a:r>
            <a:endParaRPr lang="ru-RU" sz="2800" b="1" i="1" dirty="0">
              <a:solidFill>
                <a:schemeClr val="bg1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Другая 13">
      <a:dk1>
        <a:srgbClr val="83C22D"/>
      </a:dk1>
      <a:lt1>
        <a:srgbClr val="DCF0C1"/>
      </a:lt1>
      <a:dk2>
        <a:srgbClr val="50771B"/>
      </a:dk2>
      <a:lt2>
        <a:srgbClr val="E3DED1"/>
      </a:lt2>
      <a:accent1>
        <a:srgbClr val="8DC182"/>
      </a:accent1>
      <a:accent2>
        <a:srgbClr val="D9EAD5"/>
      </a:accent2>
      <a:accent3>
        <a:srgbClr val="1B587C"/>
      </a:accent3>
      <a:accent4>
        <a:srgbClr val="4E8542"/>
      </a:accent4>
      <a:accent5>
        <a:srgbClr val="2C4A25"/>
      </a:accent5>
      <a:accent6>
        <a:srgbClr val="C19859"/>
      </a:accent6>
      <a:hlink>
        <a:srgbClr val="6B9F25"/>
      </a:hlink>
      <a:folHlink>
        <a:srgbClr val="354F12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386</TotalTime>
  <Words>2080</Words>
  <Application>Microsoft Office PowerPoint</Application>
  <PresentationFormat>Экран (4:3)</PresentationFormat>
  <Paragraphs>279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Sadik</cp:lastModifiedBy>
  <cp:revision>46</cp:revision>
  <dcterms:created xsi:type="dcterms:W3CDTF">2013-01-06T18:32:13Z</dcterms:created>
  <dcterms:modified xsi:type="dcterms:W3CDTF">2023-11-14T09:36:58Z</dcterms:modified>
</cp:coreProperties>
</file>