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75" r:id="rId9"/>
    <p:sldId id="262" r:id="rId10"/>
    <p:sldId id="264" r:id="rId11"/>
    <p:sldId id="263" r:id="rId12"/>
    <p:sldId id="276" r:id="rId13"/>
    <p:sldId id="278" r:id="rId14"/>
    <p:sldId id="265" r:id="rId15"/>
    <p:sldId id="267" r:id="rId16"/>
    <p:sldId id="266" r:id="rId17"/>
    <p:sldId id="277" r:id="rId18"/>
    <p:sldId id="269" r:id="rId19"/>
    <p:sldId id="283" r:id="rId20"/>
    <p:sldId id="279" r:id="rId21"/>
    <p:sldId id="281" r:id="rId22"/>
    <p:sldId id="280" r:id="rId23"/>
    <p:sldId id="282" r:id="rId24"/>
    <p:sldId id="270" r:id="rId25"/>
    <p:sldId id="268" r:id="rId26"/>
    <p:sldId id="271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Мониторинг</a:t>
            </a:r>
            <a:r>
              <a:rPr lang="ru-RU" baseline="0" dirty="0" smtClean="0"/>
              <a:t> уровня р</a:t>
            </a:r>
            <a:r>
              <a:rPr lang="ru-RU" dirty="0" smtClean="0"/>
              <a:t>азвития речи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2015-2016</c:v>
                </c:pt>
                <c:pt idx="1">
                  <c:v>2016 начало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2015-2016</c:v>
                </c:pt>
                <c:pt idx="1">
                  <c:v>2016 начало года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21</c:v>
                </c:pt>
                <c:pt idx="1">
                  <c:v>19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2015-2016</c:v>
                </c:pt>
                <c:pt idx="1">
                  <c:v>2016 начало года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7</c:v>
                </c:pt>
                <c:pt idx="1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500392"/>
        <c:axId val="343498824"/>
      </c:barChart>
      <c:catAx>
        <c:axId val="343500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498824"/>
        <c:crosses val="autoZero"/>
        <c:auto val="1"/>
        <c:lblAlgn val="ctr"/>
        <c:lblOffset val="100"/>
        <c:noMultiLvlLbl val="0"/>
      </c:catAx>
      <c:valAx>
        <c:axId val="34349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500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9F97A7-511E-4CFB-8A17-518F7AD2B06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84EE8-BD32-458F-9F0A-98EE5063D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53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D032564-8528-407A-A189-3152C2DA968B}" type="datetimeFigureOut">
              <a:rPr lang="ru-RU"/>
              <a:pPr>
                <a:defRPr/>
              </a:pPr>
              <a:t>13.12.2016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CB4CC00-1A05-443F-ADC1-1F5F0DBB4A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9387A-33D9-4174-AD45-FF268EACA9EA}" type="datetimeFigureOut">
              <a:rPr lang="ru-RU"/>
              <a:pPr>
                <a:defRPr/>
              </a:pPr>
              <a:t>13.12.2016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19BB2-25A6-4862-9AAA-81C62E607F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970DF-89E4-4DAA-9A0A-FBD4185BCCAB}" type="datetimeFigureOut">
              <a:rPr lang="ru-RU"/>
              <a:pPr>
                <a:defRPr/>
              </a:pPr>
              <a:t>13.12.2016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58D5D-3371-4E0C-96DE-B8BA114D71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2F4DD-DA55-4524-ADC8-548F5B8A520A}" type="datetimeFigureOut">
              <a:rPr lang="ru-RU"/>
              <a:pPr>
                <a:defRPr/>
              </a:pPr>
              <a:t>13.12.2016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F4AF3-EACF-4387-8828-97DBFD2C12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0C098D7-8F3F-4549-8E26-9280FFE6D365}" type="datetimeFigureOut">
              <a:rPr lang="ru-RU"/>
              <a:pPr>
                <a:defRPr/>
              </a:pPr>
              <a:t>13.12.2016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9941A3D-3E36-4D49-A1FA-C9FCA3744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053CA-5919-481D-B5B7-B3B2802B2B44}" type="datetimeFigureOut">
              <a:rPr lang="ru-RU"/>
              <a:pPr>
                <a:defRPr/>
              </a:pPr>
              <a:t>13.12.2016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08BFE-06D9-419D-8A9E-3106DC97AA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E67E3-4993-4622-A1E8-8B77DC2BCF96}" type="datetimeFigureOut">
              <a:rPr lang="ru-RU"/>
              <a:pPr>
                <a:defRPr/>
              </a:pPr>
              <a:t>13.12.2016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E7048-0656-4C31-B809-11B3441BA0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45158-A41F-4DC9-80A5-833B105D4805}" type="datetimeFigureOut">
              <a:rPr lang="ru-RU"/>
              <a:pPr>
                <a:defRPr/>
              </a:pPr>
              <a:t>13.12.2016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9F263-6CD3-4836-9127-8551FB4D48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66881C0-FAB6-42B2-8C67-5BAE040F81FC}" type="datetimeFigureOut">
              <a:rPr lang="ru-RU"/>
              <a:pPr>
                <a:defRPr/>
              </a:pPr>
              <a:t>13.12.2016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DC2C1A-A928-48A5-B771-833266F3D5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75059-20D9-47DB-9068-7BB700F529A8}" type="datetimeFigureOut">
              <a:rPr lang="ru-RU"/>
              <a:pPr>
                <a:defRPr/>
              </a:pPr>
              <a:t>13.12.2016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FD697-A1D1-4841-9285-973F8B56F6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57B94DE-0DB3-40BB-902F-FB0FF1E09505}" type="datetimeFigureOut">
              <a:rPr lang="ru-RU"/>
              <a:pPr>
                <a:defRPr/>
              </a:pPr>
              <a:t>13.12.2016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DE41093-18C2-4534-9D3B-177C3C8A93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9DA0FEA-4D64-4F18-943B-83ADC4AC6E28}" type="datetimeFigureOut">
              <a:rPr lang="ru-RU"/>
              <a:pPr>
                <a:defRPr/>
              </a:pPr>
              <a:t>13.12.2016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393E3D0-DF61-4F98-8DE0-493B1AC59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86" r:id="rId7"/>
    <p:sldLayoutId id="2147483679" r:id="rId8"/>
    <p:sldLayoutId id="2147483687" r:id="rId9"/>
    <p:sldLayoutId id="2147483678" r:id="rId10"/>
    <p:sldLayoutId id="214748367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1285875"/>
            <a:ext cx="8643937" cy="2214563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tt-RU" sz="28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“Детский сад № </a:t>
            </a:r>
            <a:r>
              <a:rPr lang="en-US" sz="28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ru-RU" sz="28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 комбинированного вида с воспитанием и обучением на татарском языке»</a:t>
            </a:r>
            <a:br>
              <a:rPr lang="ru-RU" sz="28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Приволжского района г.Казани</a:t>
            </a:r>
            <a:r>
              <a:rPr lang="tt-RU" sz="28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bat"/>
              </a:rPr>
              <a:t/>
            </a:r>
            <a:br>
              <a:rPr lang="tt-RU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bat"/>
              </a:rPr>
            </a:br>
            <a:endParaRPr lang="ru-RU" sz="320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38" y="2928938"/>
            <a:ext cx="7929562" cy="20621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Муниципальный этап Республиканского конкурса среди педагогических работников дошкольных образовательных учреждений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“ВОСПИТАТЕЛЬ ГОДА-2017”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5269"/>
            <a:ext cx="9144000" cy="6842999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lIns="91440" tIns="45720" anchor="ctr">
            <a:sp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</p:txBody>
      </p:sp>
      <p:sp>
        <p:nvSpPr>
          <p:cNvPr id="5" name="Овал 4"/>
          <p:cNvSpPr/>
          <p:nvPr/>
        </p:nvSpPr>
        <p:spPr>
          <a:xfrm>
            <a:off x="3000375" y="2214563"/>
            <a:ext cx="2786063" cy="2143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00375" y="2786063"/>
            <a:ext cx="28575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конструирования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>
            <a:off x="2286000" y="2071688"/>
            <a:ext cx="1000125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715000" y="2214563"/>
            <a:ext cx="1285875" cy="6429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 flipV="1">
            <a:off x="1571625" y="3500438"/>
            <a:ext cx="1428750" cy="3571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3607594" y="4822032"/>
            <a:ext cx="1143000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5" idx="5"/>
          </p:cNvCxnSpPr>
          <p:nvPr/>
        </p:nvCxnSpPr>
        <p:spPr>
          <a:xfrm rot="16200000" flipH="1">
            <a:off x="5568157" y="3853656"/>
            <a:ext cx="957262" cy="1336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3892550" y="1749425"/>
            <a:ext cx="9286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85750" y="1357313"/>
            <a:ext cx="2428875" cy="71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онструирование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модели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72250" y="1428750"/>
            <a:ext cx="2143125" cy="928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онструирование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замыслу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286500" y="4357688"/>
            <a:ext cx="2428875" cy="10715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онструирование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чертежам и наглядным схемам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571750" y="5214938"/>
            <a:ext cx="2714625" cy="928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онструирование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теме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357563" y="500063"/>
            <a:ext cx="2357437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онструирование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образцу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85750" y="3286125"/>
            <a:ext cx="2428875" cy="1071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онструирование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условиям - требованиям</a:t>
            </a:r>
          </a:p>
        </p:txBody>
      </p:sp>
      <p:sp>
        <p:nvSpPr>
          <p:cNvPr id="22546" name="Rectangle 2"/>
          <p:cNvSpPr>
            <a:spLocks noChangeArrowheads="1"/>
          </p:cNvSpPr>
          <p:nvPr/>
        </p:nvSpPr>
        <p:spPr bwMode="auto">
          <a:xfrm>
            <a:off x="0" y="0"/>
            <a:ext cx="184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600"/>
          </a:p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3324"/>
            <a:ext cx="9144000" cy="6940361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91440" tIns="45720" anchor="ctr">
            <a:sp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marL="265176" indent="-265176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	Конструкторы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ЛЕГО сегодня активно применяются в большинстве детских образовательных учреждений, в нашем дошкольном учреждении имеется ЛЕГО- кабинет.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условиях внедрения федеральных государственных 	образовательных стандартов дошкольного образования, 	использование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ЛЕГО имеет свои явные преимущества - 	качественную подготовку детей к обучению в школе.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161205_1631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1714488"/>
            <a:ext cx="5357850" cy="3143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3411"/>
            <a:ext cx="9144000" cy="6624891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lIns="91440" tIns="45720" anchor="ctr">
            <a:sp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063" y="785813"/>
            <a:ext cx="3286125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00688" y="785813"/>
            <a:ext cx="3357562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500438" y="3571875"/>
            <a:ext cx="2357437" cy="1428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2938" y="5072063"/>
            <a:ext cx="314325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72125" y="5072063"/>
            <a:ext cx="3214688" cy="1214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86000" y="2357438"/>
            <a:ext cx="4429125" cy="1000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86" name="TextBox 12"/>
          <p:cNvSpPr txBox="1">
            <a:spLocks noChangeArrowheads="1"/>
          </p:cNvSpPr>
          <p:nvPr/>
        </p:nvSpPr>
        <p:spPr bwMode="auto">
          <a:xfrm>
            <a:off x="714348" y="857232"/>
            <a:ext cx="292895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Кружок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мастер»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7" name="TextBox 13"/>
          <p:cNvSpPr txBox="1">
            <a:spLocks noChangeArrowheads="1"/>
          </p:cNvSpPr>
          <p:nvPr/>
        </p:nvSpPr>
        <p:spPr bwMode="auto">
          <a:xfrm>
            <a:off x="5500688" y="785813"/>
            <a:ext cx="3286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Самостоятельная конструкция деятельности</a:t>
            </a:r>
          </a:p>
        </p:txBody>
      </p:sp>
      <p:sp>
        <p:nvSpPr>
          <p:cNvPr id="24588" name="TextBox 14"/>
          <p:cNvSpPr txBox="1">
            <a:spLocks noChangeArrowheads="1"/>
          </p:cNvSpPr>
          <p:nvPr/>
        </p:nvSpPr>
        <p:spPr bwMode="auto">
          <a:xfrm>
            <a:off x="2500313" y="2571750"/>
            <a:ext cx="4214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</p:txBody>
      </p:sp>
      <p:sp>
        <p:nvSpPr>
          <p:cNvPr id="24589" name="TextBox 15"/>
          <p:cNvSpPr txBox="1">
            <a:spLocks noChangeArrowheads="1"/>
          </p:cNvSpPr>
          <p:nvPr/>
        </p:nvSpPr>
        <p:spPr bwMode="auto">
          <a:xfrm>
            <a:off x="642938" y="5000625"/>
            <a:ext cx="32146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Участие в конкурсах</a:t>
            </a:r>
          </a:p>
        </p:txBody>
      </p:sp>
      <p:sp>
        <p:nvSpPr>
          <p:cNvPr id="24590" name="TextBox 16"/>
          <p:cNvSpPr txBox="1">
            <a:spLocks noChangeArrowheads="1"/>
          </p:cNvSpPr>
          <p:nvPr/>
        </p:nvSpPr>
        <p:spPr bwMode="auto">
          <a:xfrm>
            <a:off x="5572125" y="5286375"/>
            <a:ext cx="32861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Трансляция педагогического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опыта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3189" y="0"/>
            <a:ext cx="9133724" cy="6858000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91440" tIns="45720" anchor="ctr">
            <a:spAutoFit/>
          </a:bodyPr>
          <a:lstStyle/>
          <a:p>
            <a:pPr marL="342900" indent="-342900" algn="ctr" eaLnBrk="1" hangingPunct="1">
              <a:buFont typeface="Wingdings 2" pitchFamily="18" charset="2"/>
              <a:buNone/>
              <a:defRPr/>
            </a:pPr>
            <a:endParaRPr lang="ru-RU" sz="2400" b="1" dirty="0" smtClean="0">
              <a:latin typeface="Times New Roman" pitchFamily="18" charset="0"/>
              <a:cs typeface="Arial" charset="0"/>
            </a:endParaRPr>
          </a:p>
          <a:p>
            <a:pPr marL="342900" indent="-342900" algn="ctr" eaLnBrk="1" hangingPunct="1">
              <a:buFont typeface="Wingdings 2" pitchFamily="18" charset="2"/>
              <a:buNone/>
              <a:defRPr/>
            </a:pPr>
            <a:endParaRPr lang="ru-RU" sz="2400" b="1" dirty="0" smtClean="0">
              <a:latin typeface="Times New Roman" pitchFamily="18" charset="0"/>
              <a:cs typeface="Arial" charset="0"/>
            </a:endParaRPr>
          </a:p>
          <a:p>
            <a:pPr marL="342900" indent="-342900" algn="ctr" eaLnBrk="1" hangingPunct="1">
              <a:buFont typeface="Wingdings 2" pitchFamily="18" charset="2"/>
              <a:buNone/>
              <a:defRPr/>
            </a:pPr>
            <a:endParaRPr lang="ru-RU" sz="2400" b="1" dirty="0" smtClean="0">
              <a:latin typeface="Times New Roman" pitchFamily="18" charset="0"/>
              <a:cs typeface="Arial" charset="0"/>
            </a:endParaRPr>
          </a:p>
          <a:p>
            <a:pPr marL="342900" indent="-342900" algn="ctr" eaLnBrk="1" hangingPunct="1">
              <a:buFont typeface="Wingdings 2" pitchFamily="18" charset="2"/>
              <a:buNone/>
              <a:defRPr/>
            </a:pPr>
            <a:endParaRPr lang="ru-RU" sz="2400" b="1" dirty="0" smtClean="0">
              <a:latin typeface="Times New Roman" pitchFamily="18" charset="0"/>
              <a:cs typeface="Arial" charset="0"/>
            </a:endParaRPr>
          </a:p>
          <a:p>
            <a:pPr marL="342900" indent="-342900" algn="ctr" eaLnBrk="1" hangingPunct="1">
              <a:buFont typeface="Wingdings 2" pitchFamily="18" charset="2"/>
              <a:buNone/>
              <a:defRPr/>
            </a:pPr>
            <a:endParaRPr lang="ru-RU" sz="2400" b="1" dirty="0" smtClean="0">
              <a:latin typeface="Times New Roman" pitchFamily="18" charset="0"/>
              <a:cs typeface="Arial" charset="0"/>
            </a:endParaRPr>
          </a:p>
          <a:p>
            <a:pPr marL="342900" indent="-342900" eaLnBrk="1" hangingPunct="1">
              <a:buFont typeface="Wingdings 2" pitchFamily="18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Arial" charset="0"/>
              </a:rPr>
              <a:t>	Взаимодействие с педагогами:            </a:t>
            </a:r>
          </a:p>
          <a:p>
            <a:pPr marL="342900" indent="-342900" eaLnBrk="1" hangingPunct="1">
              <a:buFont typeface="Wingdings 2" pitchFamily="18" charset="2"/>
              <a:buAutoNum type="arabicPeriod"/>
              <a:defRPr/>
            </a:pPr>
            <a:r>
              <a:rPr lang="ru-RU" sz="1800" dirty="0" smtClean="0">
                <a:latin typeface="Times New Roman" pitchFamily="18" charset="0"/>
                <a:cs typeface="Arial" charset="0"/>
              </a:rPr>
              <a:t>Консультации для воспитателей;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ru-RU" sz="1800" dirty="0" smtClean="0">
                <a:latin typeface="Times New Roman" pitchFamily="18" charset="0"/>
                <a:cs typeface="Arial" charset="0"/>
              </a:rPr>
              <a:t>Семинары по использованию </a:t>
            </a:r>
            <a:r>
              <a:rPr lang="ru-RU" sz="1800" dirty="0" err="1" smtClean="0">
                <a:latin typeface="Times New Roman" pitchFamily="18" charset="0"/>
                <a:cs typeface="Arial" charset="0"/>
              </a:rPr>
              <a:t>лего</a:t>
            </a:r>
            <a:r>
              <a:rPr lang="ru-RU" sz="1800" dirty="0" smtClean="0">
                <a:latin typeface="Times New Roman" pitchFamily="18" charset="0"/>
                <a:cs typeface="Arial" charset="0"/>
              </a:rPr>
              <a:t>- конструирования в образовательной деятельности;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ru-RU" sz="1800" dirty="0" smtClean="0">
                <a:latin typeface="Times New Roman" pitchFamily="18" charset="0"/>
                <a:cs typeface="Arial" charset="0"/>
              </a:rPr>
              <a:t>Круглый стол;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ru-RU" sz="1800" dirty="0" smtClean="0">
                <a:latin typeface="Times New Roman" pitchFamily="18" charset="0"/>
                <a:cs typeface="Arial" charset="0"/>
              </a:rPr>
              <a:t>Оформление материала по данной теме на стенде, в буклете;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ru-RU" sz="1800" dirty="0" smtClean="0">
                <a:latin typeface="Times New Roman" pitchFamily="18" charset="0"/>
                <a:cs typeface="Arial" charset="0"/>
              </a:rPr>
              <a:t>Игротеки.</a:t>
            </a:r>
          </a:p>
          <a:p>
            <a:pPr marL="342900" indent="-342900" algn="r" eaLnBrk="1" hangingPunct="1">
              <a:buFontTx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Arial" charset="0"/>
              </a:rPr>
              <a:t>Взаимодействие с родителями:</a:t>
            </a:r>
          </a:p>
          <a:p>
            <a:pPr marL="342900" indent="-342900" algn="r" eaLnBrk="1" hangingPunct="1">
              <a:buFontTx/>
              <a:buAutoNum type="arabicPeriod"/>
              <a:defRPr/>
            </a:pPr>
            <a:r>
              <a:rPr lang="ru-RU" sz="1800" dirty="0" smtClean="0">
                <a:latin typeface="Times New Roman" pitchFamily="18" charset="0"/>
                <a:cs typeface="Arial" charset="0"/>
              </a:rPr>
              <a:t>Мастер-классы «Учимся вместе»;</a:t>
            </a:r>
          </a:p>
          <a:p>
            <a:pPr marL="342900" indent="-342900" algn="r" eaLnBrk="1" hangingPunct="1">
              <a:buFontTx/>
              <a:buAutoNum type="arabicPeriod"/>
              <a:defRPr/>
            </a:pPr>
            <a:r>
              <a:rPr lang="ru-RU" sz="1800" dirty="0" smtClean="0">
                <a:latin typeface="Times New Roman" pitchFamily="18" charset="0"/>
                <a:cs typeface="Arial" charset="0"/>
              </a:rPr>
              <a:t>Открытые мероприятия;</a:t>
            </a:r>
          </a:p>
          <a:p>
            <a:pPr marL="342900" indent="-342900" algn="r" eaLnBrk="1" hangingPunct="1">
              <a:buFontTx/>
              <a:buAutoNum type="arabicPeriod"/>
              <a:defRPr/>
            </a:pPr>
            <a:r>
              <a:rPr lang="ru-RU" sz="1800" dirty="0" smtClean="0">
                <a:latin typeface="Times New Roman" pitchFamily="18" charset="0"/>
                <a:cs typeface="Arial" charset="0"/>
              </a:rPr>
              <a:t>Выставки совместных работ;</a:t>
            </a:r>
          </a:p>
          <a:p>
            <a:pPr marL="342900" indent="-342900" algn="r" eaLnBrk="1" hangingPunct="1">
              <a:buFontTx/>
              <a:buAutoNum type="arabicPeriod"/>
              <a:defRPr/>
            </a:pPr>
            <a:r>
              <a:rPr lang="ru-RU" sz="1800" dirty="0" smtClean="0">
                <a:latin typeface="Times New Roman" pitchFamily="18" charset="0"/>
                <a:cs typeface="Arial" charset="0"/>
              </a:rPr>
              <a:t>Пополнение ЛЕГО- уголков в группах;</a:t>
            </a:r>
          </a:p>
          <a:p>
            <a:pPr marL="342900" indent="-342900" algn="r" eaLnBrk="1" hangingPunct="1">
              <a:buFontTx/>
              <a:buAutoNum type="arabicPeriod"/>
              <a:defRPr/>
            </a:pPr>
            <a:r>
              <a:rPr lang="ru-RU" sz="1800" dirty="0" smtClean="0">
                <a:latin typeface="Times New Roman" pitchFamily="18" charset="0"/>
                <a:cs typeface="Arial" charset="0"/>
              </a:rPr>
              <a:t>Участие в интернет- конкурсах.</a:t>
            </a:r>
          </a:p>
          <a:p>
            <a:pPr marL="342900" indent="-342900" algn="r" eaLnBrk="1" hangingPunct="1">
              <a:buFontTx/>
              <a:buAutoNum type="arabicPeriod"/>
              <a:defRPr/>
            </a:pPr>
            <a:endParaRPr lang="ru-RU" sz="2400" dirty="0" smtClean="0">
              <a:latin typeface="Times New Roman" pitchFamily="18" charset="0"/>
              <a:cs typeface="Arial" charset="0"/>
            </a:endParaRPr>
          </a:p>
          <a:p>
            <a:pPr marL="342900" indent="-342900" algn="r" eaLnBrk="1" hangingPunct="1">
              <a:buFontTx/>
              <a:buAutoNum type="arabicPeriod"/>
              <a:defRPr/>
            </a:pPr>
            <a:endParaRPr lang="ru-RU" sz="2400" dirty="0" smtClean="0">
              <a:latin typeface="Times New Roman" pitchFamily="18" charset="0"/>
              <a:cs typeface="Arial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643174" y="142852"/>
            <a:ext cx="3429024" cy="1285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00430" y="357166"/>
            <a:ext cx="1785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ЛЕГО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3" idx="3"/>
          </p:cNvCxnSpPr>
          <p:nvPr/>
        </p:nvCxnSpPr>
        <p:spPr>
          <a:xfrm rot="5400000">
            <a:off x="2514351" y="1512123"/>
            <a:ext cx="902693" cy="359293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5250661" y="1535893"/>
            <a:ext cx="1143008" cy="64294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 descr="0000000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4214818"/>
            <a:ext cx="3857620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0151"/>
            <a:ext cx="9144000" cy="6871112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lIns="91440" tIns="45720" anchor="ctr">
            <a:spAutoFit/>
          </a:bodyPr>
          <a:lstStyle/>
          <a:p>
            <a:pPr marL="342900" indent="-342900" eaLnBrk="1" hangingPunct="1">
              <a:buFont typeface="Wingdings 2" pitchFamily="18" charset="2"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marL="342900" indent="-342900" eaLnBrk="1" hangingPunct="1">
              <a:buFont typeface="Wingdings 2" pitchFamily="18" charset="2"/>
              <a:buNone/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Средняя группа-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формирование способности воспринимать внешние свойства предметного мира (величина, форма, пространственные и размерные отношения). </a:t>
            </a:r>
          </a:p>
          <a:p>
            <a:pPr marL="342900" indent="-342900" eaLnBrk="1" hangingPunct="1">
              <a:buFont typeface="Wingdings 2" pitchFamily="18" charset="2"/>
              <a:buNone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buFont typeface="Wingdings 2" pitchFamily="18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старшей группе</a:t>
            </a:r>
          </a:p>
          <a:p>
            <a:pPr marL="342900" indent="-342900" eaLnBrk="1" hangingPunct="1"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Освоение разнообразных способов конструирования;</a:t>
            </a:r>
          </a:p>
          <a:p>
            <a:pPr marL="342900" indent="-342900" eaLnBrk="1" hangingPunct="1"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Умение удерживать замысел будущей постройки;</a:t>
            </a:r>
          </a:p>
          <a:p>
            <a:pPr marL="342900" indent="-342900" eaLnBrk="1" hangingPunct="1"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Использование графических моделей;</a:t>
            </a:r>
          </a:p>
          <a:p>
            <a:pPr marL="342900" indent="-342900" eaLnBrk="1" hangingPunct="1"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Формирование самостоятельности ;</a:t>
            </a:r>
          </a:p>
          <a:p>
            <a:pPr marL="342900" indent="-342900" eaLnBrk="1" hangingPunct="1"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Развитие гибкости мышления.</a:t>
            </a:r>
          </a:p>
          <a:p>
            <a:pPr marL="342900" indent="-342900" eaLnBrk="1" hangingPunct="1"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hangingPunct="1">
              <a:buFont typeface="Wingdings 2" pitchFamily="18" charset="2"/>
              <a:buNone/>
              <a:defRPr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В течение года возрастает свобода в выборе материала, сюжета, оригинального использования деталей, развивается речь, что особенно актуально для детей с ее нарушениями.    </a:t>
            </a:r>
          </a:p>
          <a:p>
            <a:pPr marL="342900" indent="-342900" eaLnBrk="1" hangingPunct="1">
              <a:buFont typeface="Wingdings 2" pitchFamily="18" charset="2"/>
              <a:buNone/>
              <a:defRPr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 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                                 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       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Подготовительная к школе группа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Элементы экспериментирования;</a:t>
            </a:r>
          </a:p>
          <a:p>
            <a:pPr marL="342900" indent="-342900" eaLnBrk="1" hangingPunct="1"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Условия свободного выбора;</a:t>
            </a:r>
          </a:p>
          <a:p>
            <a:pPr marL="342900" indent="-342900" eaLnBrk="1" hangingPunct="1"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Стратегии работы;</a:t>
            </a:r>
          </a:p>
          <a:p>
            <a:pPr marL="342900" indent="-342900" eaLnBrk="1" hangingPunct="1"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Проверки выбранного ими способа решения творческой задачи и его исправления.</a:t>
            </a:r>
          </a:p>
          <a:p>
            <a:pPr marL="342900" indent="-342900" eaLnBrk="1" hangingPunct="1"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buFont typeface="Wingdings 2" pitchFamily="18" charset="2"/>
              <a:buChar char="•"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161202_160121.jpg"/>
          <p:cNvPicPr>
            <a:picLocks noChangeAspect="1"/>
          </p:cNvPicPr>
          <p:nvPr/>
        </p:nvPicPr>
        <p:blipFill>
          <a:blip r:embed="rId2" cstate="print"/>
          <a:srcRect t="4839" r="2439" b="19354"/>
          <a:stretch>
            <a:fillRect/>
          </a:stretch>
        </p:blipFill>
        <p:spPr>
          <a:xfrm>
            <a:off x="6286512" y="1071547"/>
            <a:ext cx="2071702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396782"/>
            <a:ext cx="9144000" cy="6063198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lIns="91440" tIns="45720" anchor="ctr">
            <a:spAutoFit/>
          </a:bodyPr>
          <a:lstStyle/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конструирование как средство развития сенсорных эталонов и развития речи детей дошкольного возраста»- даёт возможность синтезировать полученные знания, развивать творческие способности и коммуникативные навыки, а также познавательную деятельность детей»</a:t>
            </a:r>
          </a:p>
          <a:p>
            <a:pPr algn="ctr" eaLnBrk="1" hangingPunct="1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>
              <a:cs typeface="Arial" charset="0"/>
            </a:endParaRPr>
          </a:p>
        </p:txBody>
      </p:sp>
      <p:pic>
        <p:nvPicPr>
          <p:cNvPr id="7" name="Рисунок 6" descr="IMG_20161202_1603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4744" y="3429000"/>
            <a:ext cx="4826002" cy="2714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161202_1557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" y="2000250"/>
            <a:ext cx="2857500" cy="428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3428"/>
            <a:ext cx="9144000" cy="6850390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lIns="91440" tIns="45720" anchor="ctr">
            <a:spAutoFit/>
          </a:bodyPr>
          <a:lstStyle/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Алгоритм выполнения модели из конструктора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</p:txBody>
      </p:sp>
      <p:sp>
        <p:nvSpPr>
          <p:cNvPr id="3" name="Стрелка вправо 2"/>
          <p:cNvSpPr/>
          <p:nvPr/>
        </p:nvSpPr>
        <p:spPr>
          <a:xfrm>
            <a:off x="285750" y="1500188"/>
            <a:ext cx="3857625" cy="10001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285750" y="2714625"/>
            <a:ext cx="3857625" cy="10001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285750" y="4000500"/>
            <a:ext cx="3929063" cy="10715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285750" y="5357813"/>
            <a:ext cx="3929063" cy="10715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4643438" y="1500188"/>
            <a:ext cx="4071937" cy="10715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4714875" y="2714625"/>
            <a:ext cx="4000500" cy="107156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4643438" y="3929063"/>
            <a:ext cx="4071937" cy="121443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>
            <a:off x="4786313" y="5357813"/>
            <a:ext cx="3929062" cy="10715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84" name="TextBox 11"/>
          <p:cNvSpPr txBox="1">
            <a:spLocks noChangeArrowheads="1"/>
          </p:cNvSpPr>
          <p:nvPr/>
        </p:nvSpPr>
        <p:spPr bwMode="auto">
          <a:xfrm>
            <a:off x="285750" y="1785938"/>
            <a:ext cx="3643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Создание проблемной ситуации</a:t>
            </a:r>
          </a:p>
        </p:txBody>
      </p: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14313" y="3000375"/>
            <a:ext cx="3786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Наблюдение натуральных объектов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85750" y="4214813"/>
            <a:ext cx="3571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Демонстрация вариативных соединений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14313" y="5572125"/>
            <a:ext cx="39290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Объяснение последовательности выполнения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5143500" y="1714500"/>
            <a:ext cx="36433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Демонстрация и рассматривание картинок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5143500" y="3071813"/>
            <a:ext cx="3643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Сенсорное обследование деталей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5000625" y="4214813"/>
            <a:ext cx="3786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Изучение при необходимости схем и чертежей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5500688" y="5643563"/>
            <a:ext cx="3143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Анализ и оценка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189" y="0"/>
            <a:ext cx="9133724" cy="6832640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91440" tIns="45720" anchor="ctr">
            <a:spAutoFit/>
          </a:bodyPr>
          <a:lstStyle/>
          <a:p>
            <a:pPr algn="ctr" eaLnBrk="1" hangingPunct="1">
              <a:buFont typeface="Wingdings 2" pitchFamily="18" charset="2"/>
              <a:buNone/>
              <a:defRPr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Игры с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 конструктором на развитие сенсорных эталонов и  развития речи: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«Чудесный мешочек»;</a:t>
            </a:r>
          </a:p>
          <a:p>
            <a:pPr algn="ctr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«Найди такую же деталь»</a:t>
            </a:r>
          </a:p>
          <a:p>
            <a:pPr algn="ctr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 дорожке»</a:t>
            </a:r>
          </a:p>
          <a:p>
            <a:pPr algn="ctr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«Собери кирпичики»</a:t>
            </a:r>
          </a:p>
          <a:p>
            <a:pPr algn="ctr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«Подбери одинаковую деталь»</a:t>
            </a:r>
          </a:p>
          <a:p>
            <a:pPr algn="ctr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«Что изменилось»</a:t>
            </a:r>
          </a:p>
          <a:p>
            <a:pPr algn="ctr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«Змейка»</a:t>
            </a:r>
          </a:p>
          <a:p>
            <a:pPr algn="ctr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«Вспомни и собери»</a:t>
            </a:r>
          </a:p>
          <a:p>
            <a:pPr algn="ctr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«Мостик через речку»</a:t>
            </a:r>
          </a:p>
          <a:p>
            <a:pPr algn="ctr" eaLnBrk="1" hangingPunct="1"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  <a:defRPr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072594" cy="7290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38"/>
                <a:gridCol w="1285884"/>
                <a:gridCol w="1285884"/>
                <a:gridCol w="1857388"/>
                <a:gridCol w="1643074"/>
                <a:gridCol w="1928826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Период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Лексическая тема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Тема по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Лего-конструированию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Задачи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Образовательная деятельность в  режимных моментах (формы и задачи)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Организация развивающей предметно-пространственной среды (формы, задачи)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Здравствуй, детский сад!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Конструирование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замыслу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-активизировать 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конструктивное воображение детей;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-стимулировать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создание детьми собственных вариантов построек, освоенных на занятиях, внесение в знакомые постройки элементов новизны;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-закреплять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знание конструктивных свойств материала и навыки правильного соединения деталей.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«Что лишнее?»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- развивать внимание и память.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«Построй, не открывая глаз»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учимся строить с закрытыми глазами, развиваем мелкую моторику рук, выдержку.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«Здравствуйте, это я!», «Я дарю тебе улыбку»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-формировать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умение передавать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помощью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образных средств языка, эмоциональные состояния;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-развивать коммуникативные навыки.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32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2452694"/>
                <a:gridCol w="1643074"/>
                <a:gridCol w="2000264"/>
              </a:tblGrid>
              <a:tr h="6858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Сад (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фрукты и овощи)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Конструирование фруктов 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продолжать знакомить  детей с конструктивными возможностями различных деталей, используемых для придания формы разных предметов (овальная деталь, полукруг и т.д.);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формировать чувства симметрии и умения правильно чередовать цвет в своих постройках;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развивать умения анализировать образец – выделять в нем функционально значимые части (края, основание), называть и показывать детали конструктора, из которых эти части построены.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Овощи и фрукты»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учить детей различать фрукты и овощи на ощупь;  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называть и группировать их, после прослушивания стихотворения перечислять овощи, о которых в нем рассказывается. 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«Таинственный мешочек»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учить отгадывать детали конструктора на ощупь.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«Что купили на базаре?» 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-расширять представления детей о  фруктах, месте их произрастания, существенных признаках.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01" marR="43101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3" descr="DSC_090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1643063"/>
            <a:ext cx="2857500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3143250" y="1714500"/>
            <a:ext cx="60007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sz="3200" b="1" dirty="0">
                <a:latin typeface="Times New Roman" pitchFamily="18" charset="0"/>
                <a:cs typeface="Times New Roman" pitchFamily="18" charset="0"/>
              </a:rPr>
              <a:t>Варламова Кристина Вячеславовна</a:t>
            </a:r>
          </a:p>
          <a:p>
            <a:pPr algn="ctr"/>
            <a:endParaRPr lang="tt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ctr"/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МАДОУ “</a:t>
            </a:r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Детский сад №379” </a:t>
            </a:r>
          </a:p>
          <a:p>
            <a:pPr algn="ctr"/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г. Казань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Содержимое 5"/>
          <p:cNvSpPr>
            <a:spLocks noGrp="1"/>
          </p:cNvSpPr>
          <p:nvPr>
            <p:ph idx="1"/>
          </p:nvPr>
        </p:nvSpPr>
        <p:spPr>
          <a:xfrm>
            <a:off x="142875" y="571500"/>
            <a:ext cx="5357813" cy="15414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	Районный конкурс «Воспитатель года- 2017»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 txBox="1">
            <a:spLocks/>
          </p:cNvSpPr>
          <p:nvPr/>
        </p:nvSpPr>
        <p:spPr bwMode="auto">
          <a:xfrm>
            <a:off x="5724128" y="2127340"/>
            <a:ext cx="2664296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65176" lvl="0" indent="-265176" fontAlgn="auto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 систематической работы по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-конструированию в речевом развитии были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достигнуты значительные успехи.</a:t>
            </a:r>
          </a:p>
        </p:txBody>
      </p:sp>
      <p:graphicFrame>
        <p:nvGraphicFramePr>
          <p:cNvPr id="3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7262808"/>
              </p:ext>
            </p:extLst>
          </p:nvPr>
        </p:nvGraphicFramePr>
        <p:xfrm>
          <a:off x="503237" y="836712"/>
          <a:ext cx="4860851" cy="5256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91440" tIns="45720" anchor="ctr">
            <a:spAutoFit/>
          </a:bodyPr>
          <a:lstStyle/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</p:txBody>
      </p:sp>
      <p:pic>
        <p:nvPicPr>
          <p:cNvPr id="6" name="Рисунок 5" descr="кпк.jpeg"/>
          <p:cNvPicPr>
            <a:picLocks noChangeAspect="1"/>
          </p:cNvPicPr>
          <p:nvPr/>
        </p:nvPicPr>
        <p:blipFill>
          <a:blip r:embed="rId2" cstate="print"/>
          <a:srcRect t="2083" r="4153"/>
          <a:stretch>
            <a:fillRect/>
          </a:stretch>
        </p:blipFill>
        <p:spPr>
          <a:xfrm>
            <a:off x="500034" y="1000108"/>
            <a:ext cx="3929090" cy="5214974"/>
          </a:xfrm>
          <a:prstGeom prst="rect">
            <a:avLst/>
          </a:prstGeom>
        </p:spPr>
      </p:pic>
      <p:pic>
        <p:nvPicPr>
          <p:cNvPr id="7" name="Рисунок 6" descr="уи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142984"/>
            <a:ext cx="3564678" cy="49028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85984" y="285728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Достижения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0"/>
            <a:ext cx="9144000" cy="7163499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91440" tIns="45720" anchor="ctr">
            <a:spAutoFit/>
          </a:bodyPr>
          <a:lstStyle/>
          <a:p>
            <a:pPr marL="265176" indent="-265176" algn="ctr" eaLnBrk="1" fontAlgn="auto" hangingPunct="1">
              <a:spcAft>
                <a:spcPts val="0"/>
              </a:spcAft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None/>
              <a:defRPr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oc20160503224316_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000108"/>
            <a:ext cx="3687806" cy="5214974"/>
          </a:xfrm>
          <a:prstGeom prst="rect">
            <a:avLst/>
          </a:prstGeom>
        </p:spPr>
      </p:pic>
      <p:pic>
        <p:nvPicPr>
          <p:cNvPr id="6" name="Рисунок 5" descr="дип.jpeg"/>
          <p:cNvPicPr>
            <a:picLocks noChangeAspect="1"/>
          </p:cNvPicPr>
          <p:nvPr/>
        </p:nvPicPr>
        <p:blipFill>
          <a:blip r:embed="rId3" cstate="print"/>
          <a:srcRect t="1372" r="5660"/>
          <a:stretch>
            <a:fillRect/>
          </a:stretch>
        </p:blipFill>
        <p:spPr>
          <a:xfrm>
            <a:off x="4786314" y="928670"/>
            <a:ext cx="3786214" cy="54442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5984" y="285728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Достижения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3"/>
          <p:cNvSpPr txBox="1">
            <a:spLocks/>
          </p:cNvSpPr>
          <p:nvPr/>
        </p:nvSpPr>
        <p:spPr bwMode="auto">
          <a:xfrm>
            <a:off x="0" y="0"/>
            <a:ext cx="9144000" cy="7094250"/>
          </a:xfrm>
          <a:prstGeom prst="rect">
            <a:avLst/>
          </a:prstGeo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lang="ru-RU" sz="2800" dirty="0" smtClean="0">
              <a:latin typeface="+mn-lt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lang="ru-RU" sz="2800" dirty="0" smtClean="0">
              <a:latin typeface="+mn-lt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lang="ru-RU" sz="2800" dirty="0" smtClean="0">
              <a:latin typeface="+mn-lt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lang="ru-RU" sz="2800" dirty="0" smtClean="0">
              <a:latin typeface="+mn-lt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lang="ru-RU" sz="2800" dirty="0" smtClean="0">
              <a:latin typeface="+mn-lt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lang="ru-RU" sz="2800" dirty="0" smtClean="0">
              <a:latin typeface="+mn-lt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lang="ru-RU" sz="2800" dirty="0" smtClean="0">
              <a:latin typeface="+mn-lt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ти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1071546"/>
            <a:ext cx="6429420" cy="46746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5984" y="285728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Достижения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7504"/>
            <a:ext cx="9144000" cy="6845861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lIns="91440" tIns="45720" anchor="ctr">
            <a:spAutoFit/>
          </a:bodyPr>
          <a:lstStyle/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Перспективы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		В перспективе планируется продолжать:</a:t>
            </a:r>
          </a:p>
          <a:p>
            <a:pPr eaLnBrk="1" hangingPunct="1"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Способствовать разработке и внедрению новых технологий и приёмов в работе с воспитанниками;</a:t>
            </a:r>
          </a:p>
          <a:p>
            <a:pPr eaLnBrk="1" hangingPunct="1"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Разработать проект «Мой двор», «Мой дом»;</a:t>
            </a:r>
          </a:p>
          <a:p>
            <a:pPr eaLnBrk="1" hangingPunct="1"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Конкурс среди детей совместно с родителями;</a:t>
            </a:r>
          </a:p>
          <a:p>
            <a:pPr eaLnBrk="1" hangingPunct="1"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Продолжать знакомить детей с разновидностями конструктора «Лего»;</a:t>
            </a:r>
          </a:p>
          <a:p>
            <a:pPr eaLnBrk="1" hangingPunct="1"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Продолжать работу по самообразованию;</a:t>
            </a:r>
          </a:p>
          <a:p>
            <a:pPr eaLnBrk="1" hangingPunct="1"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Делиться опытом с коллегами и публиковать материалы по данной теме;</a:t>
            </a:r>
          </a:p>
          <a:p>
            <a:pPr eaLnBrk="1" hangingPunct="1"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Принимать активное участие в различных конкурсах и выставках.</a:t>
            </a:r>
          </a:p>
          <a:p>
            <a:pPr eaLnBrk="1" hangingPunct="1">
              <a:buFont typeface="Wingdings 2" pitchFamily="18" charset="2"/>
              <a:buNone/>
              <a:defRPr/>
            </a:pPr>
            <a:endParaRPr lang="ru-RU" smtClean="0">
              <a:cs typeface="Arial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ru-RU" smtClean="0">
              <a:cs typeface="Arial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ru-RU" smtClean="0">
              <a:cs typeface="Arial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ru-RU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3328"/>
            <a:ext cx="9144000" cy="6848029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91440" tIns="45720" anchor="ctr">
            <a:spAutoFit/>
          </a:bodyPr>
          <a:lstStyle/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Вывод</a:t>
            </a:r>
          </a:p>
          <a:p>
            <a:pPr marL="265176" indent="-265176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	Работа по развитию речи и сенсорных эталонов с применением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ЛЕГО-технологий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делает обучающий процесс более результативным. Дети воспринимают занятия как игру, которая не вызывает у них негативизма, а приучает к внимательности, усидчивости, точному выполнению инструкций. Это помогает лучшему усвоению необходимого материала, а в дальнейшем и готовности к школьному обучению.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3" name="Рисунок 2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72276">
            <a:off x="6669165" y="5325103"/>
            <a:ext cx="2372214" cy="1291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72276">
            <a:off x="516220" y="398183"/>
            <a:ext cx="2131650" cy="1160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283" y="5552"/>
            <a:ext cx="9133725" cy="6846152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lIns="91440" tIns="45720" anchor="ctr">
            <a:spAutoFit/>
          </a:bodyPr>
          <a:lstStyle/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6" name="Рисунок 5" descr="1451477307_7547cf25166112ea3d7658e48ef805a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2714620"/>
            <a:ext cx="4214842" cy="263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50" y="1643063"/>
            <a:ext cx="5143500" cy="4429125"/>
          </a:xfrm>
        </p:spPr>
        <p:txBody>
          <a:bodyPr>
            <a:normAutofit lnSpcReduction="10000"/>
          </a:bodyPr>
          <a:lstStyle/>
          <a:p>
            <a:pPr marL="265176" indent="-265176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tt-RU" sz="3200" i="1" u="sng" dirty="0" smtClean="0">
                <a:latin typeface="Times New Roman" pitchFamily="18" charset="0"/>
                <a:cs typeface="Times New Roman" pitchFamily="18" charset="0"/>
              </a:rPr>
              <a:t>Дата рождения: </a:t>
            </a:r>
          </a:p>
          <a:p>
            <a:pPr marL="265176" indent="-265176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tt-RU" sz="3200" dirty="0" smtClean="0">
                <a:latin typeface="Times New Roman" pitchFamily="18" charset="0"/>
                <a:cs typeface="Times New Roman" pitchFamily="18" charset="0"/>
              </a:rPr>
              <a:t>12 апреля 1996 года</a:t>
            </a:r>
          </a:p>
          <a:p>
            <a:pPr marL="265176" indent="-265176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tt-RU" sz="3200" i="1" u="sng" dirty="0" smtClean="0">
                <a:latin typeface="Times New Roman" pitchFamily="18" charset="0"/>
                <a:cs typeface="Times New Roman" pitchFamily="18" charset="0"/>
              </a:rPr>
              <a:t>Образование: </a:t>
            </a:r>
          </a:p>
          <a:p>
            <a:pPr marL="265176" indent="-265176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tt-RU" sz="3200" dirty="0" smtClean="0">
                <a:latin typeface="Times New Roman" pitchFamily="18" charset="0"/>
                <a:cs typeface="Times New Roman" pitchFamily="18" charset="0"/>
              </a:rPr>
              <a:t>Среднее-профессиональное</a:t>
            </a:r>
          </a:p>
          <a:p>
            <a:pPr marL="265176" indent="-265176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tt-RU" sz="3200" dirty="0" smtClean="0">
                <a:latin typeface="Times New Roman" pitchFamily="18" charset="0"/>
                <a:cs typeface="Times New Roman" pitchFamily="18" charset="0"/>
              </a:rPr>
              <a:t>КПК, 2016 год; </a:t>
            </a:r>
          </a:p>
          <a:p>
            <a:pPr marL="265176" indent="-265176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tt-RU" sz="3200" i="1" u="sng" dirty="0" smtClean="0">
                <a:latin typeface="Times New Roman" pitchFamily="18" charset="0"/>
                <a:cs typeface="Times New Roman" pitchFamily="18" charset="0"/>
              </a:rPr>
              <a:t>Специальность:</a:t>
            </a:r>
          </a:p>
          <a:p>
            <a:pPr marL="265176" indent="-265176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tt-RU" sz="3200" dirty="0" smtClean="0">
                <a:latin typeface="Times New Roman" pitchFamily="18" charset="0"/>
                <a:cs typeface="Times New Roman" pitchFamily="18" charset="0"/>
              </a:rPr>
              <a:t>“Дошкольное образование”</a:t>
            </a:r>
          </a:p>
          <a:p>
            <a:pPr marL="265176" indent="-265176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tt-RU" sz="3200" i="1" u="sng" dirty="0" smtClean="0">
                <a:latin typeface="Times New Roman" pitchFamily="18" charset="0"/>
                <a:cs typeface="Times New Roman" pitchFamily="18" charset="0"/>
              </a:rPr>
              <a:t>Педагогический стаж :</a:t>
            </a:r>
          </a:p>
          <a:p>
            <a:pPr marL="265176" indent="-265176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tt-RU" sz="3200" dirty="0" smtClean="0">
                <a:latin typeface="Times New Roman" pitchFamily="18" charset="0"/>
                <a:cs typeface="Times New Roman" pitchFamily="18" charset="0"/>
              </a:rPr>
              <a:t>1 год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15362" name="Рисунок 4" descr="DSC_090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1643063"/>
            <a:ext cx="2857500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Содержимое 5"/>
          <p:cNvSpPr txBox="1">
            <a:spLocks/>
          </p:cNvSpPr>
          <p:nvPr/>
        </p:nvSpPr>
        <p:spPr bwMode="auto">
          <a:xfrm>
            <a:off x="142875" y="571500"/>
            <a:ext cx="5357813" cy="154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880" tIns="91440"/>
          <a:lstStyle/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	Районный конкурс «Воспитатель года- 2017»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-4554"/>
            <a:ext cx="9144000" cy="6963378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lIns="91440" tIns="45720" anchor="ctr">
            <a:spAutoFit/>
          </a:bodyPr>
          <a:lstStyle/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dirty="0" smtClean="0">
                <a:cs typeface="Arial" charset="0"/>
              </a:rPr>
              <a:t>	</a:t>
            </a:r>
            <a:r>
              <a:rPr lang="ru-RU" sz="4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самообразования:</a:t>
            </a:r>
          </a:p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- конструирование,</a:t>
            </a:r>
          </a:p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как средство развития речи детей дошкольного возраста»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	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ru-RU" dirty="0" smtClean="0">
              <a:cs typeface="Arial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ru-RU" dirty="0" smtClean="0">
              <a:cs typeface="Arial" charset="0"/>
            </a:endParaRPr>
          </a:p>
        </p:txBody>
      </p:sp>
      <p:pic>
        <p:nvPicPr>
          <p:cNvPr id="5" name="Рисунок 4" descr="rebeno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88" y="4214813"/>
            <a:ext cx="3857625" cy="2428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5489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929063"/>
            <a:ext cx="3698875" cy="20716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6899"/>
            <a:ext cx="9144000" cy="6851101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91440" tIns="45720" anchor="ctr">
            <a:sp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Актуальность: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Дошкольное воспитание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–это возрастной период формирования образных форм сознания. 	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Основными формами сознания, являются:</a:t>
            </a:r>
          </a:p>
          <a:p>
            <a:pPr algn="just"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Образные средства сенсорные эталоны;</a:t>
            </a:r>
          </a:p>
          <a:p>
            <a:pPr algn="just"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речи;</a:t>
            </a:r>
          </a:p>
          <a:p>
            <a:pPr algn="just"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Различные символы и знания 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 Конструктивная деятельность непосредственно связана с сенсорным воспитанием и развитием речи: это формирование представлений о предметах требует усвоение знаний об их свойствах и качествах, форме, цвете, величине, положение в пространстве.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Одним из таких средств обучения в настоящее время,  являются конструкторы ЛЕГО.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Любая образовательная деятельность немыслима без развития сенсорного воспитания и развития речи детей. Стоит отметить, что в силу своей образовательной универсальности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конструирование имеет немаловажное значение для развития сенсорных эталонов.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Усваивая сенсорные эталоны, ребёнок начинает пользоваться ими как своеобразными чувственными мерками. В результате возрастает :</a:t>
            </a:r>
          </a:p>
          <a:p>
            <a:pPr algn="just"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Точность и произвольность сенсорно –перспективных процессов;</a:t>
            </a:r>
          </a:p>
          <a:p>
            <a:pPr algn="just"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Зрительная координация; что в свою очередь способствует развитию речи дошкольника;</a:t>
            </a:r>
          </a:p>
          <a:p>
            <a:pPr algn="just"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Совершенствуется точность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цвето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восприятия, тактильных качеств;</a:t>
            </a:r>
          </a:p>
          <a:p>
            <a:pPr algn="just"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Восприятие формы и размеров объекта, пространства.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Так же происходит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развитие мышления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потому что при выполнении построек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ребёнок учится анализировать, сопоставлять и представлять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Важно учитывать то, что если деятельность ребёнка носит творческий характер, она заставляет его думать и становится привлекательной.</a:t>
            </a:r>
          </a:p>
          <a:p>
            <a:pPr eaLnBrk="1" hangingPunct="1">
              <a:buFont typeface="Wingdings 2" pitchFamily="18" charset="2"/>
              <a:buNone/>
            </a:pPr>
            <a:endParaRPr lang="ru-RU" sz="1600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78806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91440" tIns="45720" anchor="ctr">
            <a:sp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buFont typeface="Wingdings 2" pitchFamily="18" charset="2"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 2" pitchFamily="18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речи и интеллектуального потенциала каждого ребенка посредством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-конструирования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Учить создавать модели различными способами, решая конструктивные задачи;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Расширять представления об окружающем на основе сенсорных эталонов, через создание конструктивных моделей;  </a:t>
            </a:r>
          </a:p>
          <a:p>
            <a:pPr algn="just"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Закреплять знания детей по сенсорному развитию посредством игровой совместной деятельности 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Лего-конструктором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Активизация активного и пассивного словаря, выстраивание монологической и диалогической речи;</a:t>
            </a:r>
          </a:p>
          <a:p>
            <a:pPr algn="just"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Внедрение родителей в единое образовательное пространство детского развития.</a:t>
            </a:r>
          </a:p>
          <a:p>
            <a:pPr eaLnBrk="1" hangingPunct="1"/>
            <a:endParaRPr lang="ru-RU" sz="2400" dirty="0" smtClean="0">
              <a:cs typeface="Arial" charset="0"/>
            </a:endParaRPr>
          </a:p>
          <a:p>
            <a:pPr eaLnBrk="1" hangingPunct="1">
              <a:buNone/>
            </a:pPr>
            <a:endParaRPr lang="ru-RU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3408"/>
            <a:ext cx="9137107" cy="6909584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91440" tIns="45720" anchor="ctr">
            <a:spAutoFit/>
          </a:bodyPr>
          <a:lstStyle/>
          <a:p>
            <a:pPr algn="ctr" eaLnBrk="1" hangingPunct="1">
              <a:buFont typeface="Wingdings 2" pitchFamily="18" charset="2"/>
              <a:buNone/>
              <a:defRPr/>
            </a:pPr>
            <a:endParaRPr lang="ru-RU" b="1" dirty="0" smtClean="0">
              <a:cs typeface="Arial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b="1" dirty="0" smtClean="0">
                <a:cs typeface="Arial" charset="0"/>
              </a:rPr>
              <a:t>		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Интеграция областей:</a:t>
            </a:r>
          </a:p>
          <a:p>
            <a:pPr lvl="1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Социально-коммуникативное;</a:t>
            </a:r>
          </a:p>
          <a:p>
            <a:pPr lvl="1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Речевое развитие;</a:t>
            </a:r>
          </a:p>
          <a:p>
            <a:pPr lvl="1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Познавательное развитие;</a:t>
            </a:r>
          </a:p>
          <a:p>
            <a:pPr lvl="1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Физическое развитие;</a:t>
            </a:r>
          </a:p>
          <a:p>
            <a:pPr lvl="1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 эстетическое.</a:t>
            </a:r>
          </a:p>
          <a:p>
            <a:pPr eaLnBrk="1" hangingPunct="1">
              <a:defRPr/>
            </a:pPr>
            <a:endParaRPr lang="ru-RU" dirty="0" smtClean="0">
              <a:cs typeface="Arial" charset="0"/>
            </a:endParaRPr>
          </a:p>
          <a:p>
            <a:pPr eaLnBrk="1" hangingPunct="1">
              <a:defRPr/>
            </a:pPr>
            <a:endParaRPr lang="ru-RU" dirty="0" smtClean="0">
              <a:cs typeface="Arial" charset="0"/>
            </a:endParaRPr>
          </a:p>
          <a:p>
            <a:pPr eaLnBrk="1" hangingPunct="1">
              <a:defRPr/>
            </a:pPr>
            <a:endParaRPr lang="ru-RU" dirty="0" smtClean="0">
              <a:cs typeface="Arial" charset="0"/>
            </a:endParaRPr>
          </a:p>
          <a:p>
            <a:pPr eaLnBrk="1" hangingPunct="1">
              <a:defRPr/>
            </a:pPr>
            <a:endParaRPr lang="ru-RU" dirty="0" smtClean="0">
              <a:cs typeface="Arial" charset="0"/>
            </a:endParaRPr>
          </a:p>
          <a:p>
            <a:pPr eaLnBrk="1" hangingPunct="1">
              <a:defRPr/>
            </a:pPr>
            <a:endParaRPr lang="ru-RU" dirty="0" smtClean="0">
              <a:cs typeface="Arial" charset="0"/>
            </a:endParaRPr>
          </a:p>
          <a:p>
            <a:pPr eaLnBrk="1" hangingPunct="1">
              <a:defRPr/>
            </a:pPr>
            <a:endParaRPr lang="ru-RU" dirty="0" smtClean="0">
              <a:cs typeface="Arial" charset="0"/>
            </a:endParaRPr>
          </a:p>
          <a:p>
            <a:pPr eaLnBrk="1" hangingPunct="1">
              <a:defRPr/>
            </a:pPr>
            <a:endParaRPr lang="ru-RU" dirty="0" smtClean="0">
              <a:cs typeface="Arial" charset="0"/>
            </a:endParaRPr>
          </a:p>
          <a:p>
            <a:pPr eaLnBrk="1" hangingPunct="1">
              <a:defRPr/>
            </a:pPr>
            <a:endParaRPr lang="ru-RU" dirty="0" smtClean="0">
              <a:cs typeface="Arial" charset="0"/>
            </a:endParaRPr>
          </a:p>
        </p:txBody>
      </p:sp>
      <p:pic>
        <p:nvPicPr>
          <p:cNvPr id="5" name="Рисунок 4" descr="IMG_20161205_1023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7884" y="714356"/>
            <a:ext cx="2714644" cy="4143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G_20161205_1626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3143248"/>
            <a:ext cx="2000264" cy="350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G_20161205_1626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3071810"/>
            <a:ext cx="2071689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91440" tIns="45720" anchor="ctr">
            <a:sp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00250" y="714375"/>
            <a:ext cx="5429250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5" name="TextBox 4"/>
          <p:cNvSpPr txBox="1">
            <a:spLocks noChangeArrowheads="1"/>
          </p:cNvSpPr>
          <p:nvPr/>
        </p:nvSpPr>
        <p:spPr bwMode="auto">
          <a:xfrm>
            <a:off x="2000250" y="714375"/>
            <a:ext cx="5572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Основные принципы организации занятий кружка по лего- конструированию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28813" y="1714500"/>
            <a:ext cx="5429250" cy="500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28813" y="2500313"/>
            <a:ext cx="5429250" cy="571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00250" y="3357563"/>
            <a:ext cx="5429250" cy="500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00250" y="4071938"/>
            <a:ext cx="5429250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00250" y="4714875"/>
            <a:ext cx="5429250" cy="642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50" y="5500688"/>
            <a:ext cx="5429250" cy="6429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92" name="TextBox 11"/>
          <p:cNvSpPr txBox="1">
            <a:spLocks noChangeArrowheads="1"/>
          </p:cNvSpPr>
          <p:nvPr/>
        </p:nvSpPr>
        <p:spPr bwMode="auto">
          <a:xfrm>
            <a:off x="2214563" y="1785938"/>
            <a:ext cx="4786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Доступность изучаемого материала</a:t>
            </a:r>
          </a:p>
        </p:txBody>
      </p:sp>
      <p:sp>
        <p:nvSpPr>
          <p:cNvPr id="20493" name="TextBox 12"/>
          <p:cNvSpPr txBox="1">
            <a:spLocks noChangeArrowheads="1"/>
          </p:cNvSpPr>
          <p:nvPr/>
        </p:nvSpPr>
        <p:spPr bwMode="auto">
          <a:xfrm>
            <a:off x="2143125" y="2500313"/>
            <a:ext cx="5143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Систематичность, последовательность проведения занятий</a:t>
            </a:r>
          </a:p>
        </p:txBody>
      </p:sp>
      <p:sp>
        <p:nvSpPr>
          <p:cNvPr id="20494" name="TextBox 13"/>
          <p:cNvSpPr txBox="1">
            <a:spLocks noChangeArrowheads="1"/>
          </p:cNvSpPr>
          <p:nvPr/>
        </p:nvSpPr>
        <p:spPr bwMode="auto">
          <a:xfrm>
            <a:off x="2000250" y="3429000"/>
            <a:ext cx="5429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Эмоционально насыщенная тематика занятий</a:t>
            </a:r>
          </a:p>
        </p:txBody>
      </p:sp>
      <p:sp>
        <p:nvSpPr>
          <p:cNvPr id="20495" name="TextBox 14"/>
          <p:cNvSpPr txBox="1">
            <a:spLocks noChangeArrowheads="1"/>
          </p:cNvSpPr>
          <p:nvPr/>
        </p:nvSpPr>
        <p:spPr bwMode="auto">
          <a:xfrm>
            <a:off x="2071688" y="4071938"/>
            <a:ext cx="5286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Проблемно- ситуативный характер заданий</a:t>
            </a:r>
          </a:p>
        </p:txBody>
      </p:sp>
      <p:sp>
        <p:nvSpPr>
          <p:cNvPr id="20496" name="TextBox 15"/>
          <p:cNvSpPr txBox="1">
            <a:spLocks noChangeArrowheads="1"/>
          </p:cNvSpPr>
          <p:nvPr/>
        </p:nvSpPr>
        <p:spPr bwMode="auto">
          <a:xfrm>
            <a:off x="2000250" y="4714875"/>
            <a:ext cx="5357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Вариативно- дифференцированное содержание заданий</a:t>
            </a:r>
          </a:p>
        </p:txBody>
      </p:sp>
      <p:sp>
        <p:nvSpPr>
          <p:cNvPr id="20497" name="TextBox 16"/>
          <p:cNvSpPr txBox="1">
            <a:spLocks noChangeArrowheads="1"/>
          </p:cNvSpPr>
          <p:nvPr/>
        </p:nvSpPr>
        <p:spPr bwMode="auto">
          <a:xfrm>
            <a:off x="2214563" y="5500688"/>
            <a:ext cx="50720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Предоставление детям широкой самостоятельности, поощрение их инициативы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 txBox="1">
            <a:spLocks/>
          </p:cNvSpPr>
          <p:nvPr/>
        </p:nvSpPr>
        <p:spPr>
          <a:xfrm>
            <a:off x="0" y="1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3399">
                  <a:alpha val="48000"/>
                </a:srgbClr>
              </a:gs>
              <a:gs pos="0">
                <a:srgbClr val="FF6633">
                  <a:alpha val="57000"/>
                </a:srgbClr>
              </a:gs>
              <a:gs pos="27000">
                <a:srgbClr val="FFFF00"/>
              </a:gs>
              <a:gs pos="100000">
                <a:srgbClr val="01A78F">
                  <a:alpha val="58000"/>
                </a:srgbClr>
              </a:gs>
              <a:gs pos="100000">
                <a:srgbClr val="3366FF">
                  <a:alpha val="88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anchor="ctr">
            <a:spAutoFit/>
          </a:bodyPr>
          <a:lstStyle/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«ЛЕГО»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яркий, красочный  материал, предоставляющий огромные возможности для поисковой, экспериментально-исследовательской деятельности ребенка. Именно конструктор стимулирует детскую фантазию, воображение, формирует моторные навыки, конструктивные способности.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endParaRPr lang="ru-RU" sz="2800" dirty="0">
              <a:latin typeface="Verdana" pitchFamily="34" charset="0"/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endParaRPr lang="ru-RU" sz="2800" dirty="0">
              <a:latin typeface="Verdana" pitchFamily="34" charset="0"/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endParaRPr lang="ru-RU" sz="2800" dirty="0">
              <a:latin typeface="Verdana" pitchFamily="34" charset="0"/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endParaRPr lang="ru-RU" sz="2800" dirty="0">
              <a:latin typeface="Verdana" pitchFamily="34" charset="0"/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endParaRPr lang="ru-RU" sz="2800" dirty="0">
              <a:latin typeface="Verdana" pitchFamily="34" charset="0"/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endParaRPr lang="ru-RU" sz="2800" dirty="0">
              <a:latin typeface="Verdana" pitchFamily="34" charset="0"/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/>
            </a:pPr>
            <a:endParaRPr lang="ru-RU" sz="2800" dirty="0">
              <a:latin typeface="Verdana" pitchFamily="34" charset="0"/>
            </a:endParaRPr>
          </a:p>
        </p:txBody>
      </p:sp>
      <p:pic>
        <p:nvPicPr>
          <p:cNvPr id="7" name="Рисунок 6" descr="IMG_20161205_1632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286124"/>
            <a:ext cx="4556588" cy="2857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icture_48_15_02_12_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3357562"/>
            <a:ext cx="4000400" cy="2813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758</TotalTime>
  <Words>533</Words>
  <Application>Microsoft Office PowerPoint</Application>
  <PresentationFormat>Экран (4:3)</PresentationFormat>
  <Paragraphs>311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Arbat</vt:lpstr>
      <vt:lpstr>Arial</vt:lpstr>
      <vt:lpstr>Calibri</vt:lpstr>
      <vt:lpstr>Times New Roman</vt:lpstr>
      <vt:lpstr>Verdana</vt:lpstr>
      <vt:lpstr>Wingdings 2</vt:lpstr>
      <vt:lpstr>Аспект</vt:lpstr>
      <vt:lpstr>Муниципальное автономное дошкольное образовательное учреждение “Детский сад № 379 комбинированного вида с воспитанием и обучением на татарском языке» Приволжского района г.Казани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“Детский сад № 379 комбинированного вида с воспитанием и обучением на татарском языке» Приволжского района г.Казани</dc:title>
  <dc:creator>Home</dc:creator>
  <cp:lastModifiedBy>Dns1</cp:lastModifiedBy>
  <cp:revision>69</cp:revision>
  <dcterms:created xsi:type="dcterms:W3CDTF">2016-12-04T08:29:53Z</dcterms:created>
  <dcterms:modified xsi:type="dcterms:W3CDTF">2016-12-13T04:47:36Z</dcterms:modified>
</cp:coreProperties>
</file>