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328" r:id="rId2"/>
    <p:sldId id="262" r:id="rId3"/>
    <p:sldId id="332" r:id="rId4"/>
    <p:sldId id="366" r:id="rId5"/>
    <p:sldId id="344" r:id="rId6"/>
    <p:sldId id="337" r:id="rId7"/>
    <p:sldId id="338" r:id="rId8"/>
    <p:sldId id="336" r:id="rId9"/>
    <p:sldId id="352" r:id="rId10"/>
    <p:sldId id="333" r:id="rId11"/>
    <p:sldId id="345" r:id="rId12"/>
    <p:sldId id="343" r:id="rId13"/>
    <p:sldId id="307" r:id="rId14"/>
    <p:sldId id="347" r:id="rId15"/>
    <p:sldId id="355" r:id="rId16"/>
    <p:sldId id="356" r:id="rId17"/>
    <p:sldId id="357" r:id="rId18"/>
    <p:sldId id="364" r:id="rId19"/>
    <p:sldId id="353" r:id="rId20"/>
    <p:sldId id="358" r:id="rId21"/>
    <p:sldId id="368" r:id="rId22"/>
    <p:sldId id="367" r:id="rId23"/>
    <p:sldId id="29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285"/>
    <a:srgbClr val="6666FF"/>
    <a:srgbClr val="01FDD9"/>
    <a:srgbClr val="FFFF99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320" y="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1ACC83-6EC6-4E1C-8EF7-BC268DAD7C42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54AD55-8C7D-4404-B6B2-26AFE60724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0945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99CC"/>
            </a:gs>
            <a:gs pos="25000">
              <a:srgbClr val="FFA285"/>
            </a:gs>
            <a:gs pos="50000">
              <a:srgbClr val="FFFF99"/>
            </a:gs>
            <a:gs pos="75000">
              <a:srgbClr val="01FDD9"/>
            </a:gs>
            <a:gs pos="100000">
              <a:srgbClr val="6666FF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12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11" Type="http://schemas.openxmlformats.org/officeDocument/2006/relationships/image" Target="../media/image28.jpe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30.jpeg"/><Relationship Id="rId7" Type="http://schemas.openxmlformats.org/officeDocument/2006/relationships/image" Target="../media/image33.png"/><Relationship Id="rId12" Type="http://schemas.openxmlformats.org/officeDocument/2006/relationships/image" Target="../media/image3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11" Type="http://schemas.openxmlformats.org/officeDocument/2006/relationships/image" Target="../media/image35.png"/><Relationship Id="rId5" Type="http://schemas.microsoft.com/office/2007/relationships/hdphoto" Target="../media/hdphoto1.wdp"/><Relationship Id="rId10" Type="http://schemas.microsoft.com/office/2007/relationships/hdphoto" Target="../media/hdphoto3.wdp"/><Relationship Id="rId4" Type="http://schemas.openxmlformats.org/officeDocument/2006/relationships/image" Target="../media/image31.png"/><Relationship Id="rId9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Relationship Id="rId9" Type="http://schemas.openxmlformats.org/officeDocument/2006/relationships/image" Target="../media/image4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Relationship Id="rId9" Type="http://schemas.openxmlformats.org/officeDocument/2006/relationships/image" Target="../media/image44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13" Type="http://schemas.openxmlformats.org/officeDocument/2006/relationships/image" Target="../media/image60.jpeg"/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12" Type="http://schemas.openxmlformats.org/officeDocument/2006/relationships/image" Target="../media/image59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11" Type="http://schemas.openxmlformats.org/officeDocument/2006/relationships/image" Target="../media/image58.jpeg"/><Relationship Id="rId5" Type="http://schemas.openxmlformats.org/officeDocument/2006/relationships/image" Target="../media/image52.jpeg"/><Relationship Id="rId10" Type="http://schemas.openxmlformats.org/officeDocument/2006/relationships/image" Target="../media/image57.jpeg"/><Relationship Id="rId4" Type="http://schemas.openxmlformats.org/officeDocument/2006/relationships/image" Target="../media/image51.jpeg"/><Relationship Id="rId9" Type="http://schemas.openxmlformats.org/officeDocument/2006/relationships/image" Target="../media/image56.jpeg"/><Relationship Id="rId14" Type="http://schemas.openxmlformats.org/officeDocument/2006/relationships/image" Target="../media/image6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62.png"/><Relationship Id="rId7" Type="http://schemas.openxmlformats.org/officeDocument/2006/relationships/image" Target="../media/image9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49.jpe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image" Target="../media/image72.jpeg"/><Relationship Id="rId18" Type="http://schemas.openxmlformats.org/officeDocument/2006/relationships/image" Target="../media/image77.jpeg"/><Relationship Id="rId3" Type="http://schemas.openxmlformats.org/officeDocument/2006/relationships/slide" Target="slide15.xml"/><Relationship Id="rId7" Type="http://schemas.openxmlformats.org/officeDocument/2006/relationships/image" Target="../media/image68.jpeg"/><Relationship Id="rId12" Type="http://schemas.openxmlformats.org/officeDocument/2006/relationships/image" Target="../media/image71.jpeg"/><Relationship Id="rId17" Type="http://schemas.openxmlformats.org/officeDocument/2006/relationships/image" Target="../media/image76.jpeg"/><Relationship Id="rId2" Type="http://schemas.openxmlformats.org/officeDocument/2006/relationships/image" Target="../media/image65.jpeg"/><Relationship Id="rId16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eg"/><Relationship Id="rId11" Type="http://schemas.openxmlformats.org/officeDocument/2006/relationships/image" Target="../media/image70.jpeg"/><Relationship Id="rId5" Type="http://schemas.openxmlformats.org/officeDocument/2006/relationships/image" Target="../media/image66.jpeg"/><Relationship Id="rId15" Type="http://schemas.openxmlformats.org/officeDocument/2006/relationships/image" Target="../media/image74.jpeg"/><Relationship Id="rId10" Type="http://schemas.openxmlformats.org/officeDocument/2006/relationships/image" Target="../media/image69.jpeg"/><Relationship Id="rId4" Type="http://schemas.openxmlformats.org/officeDocument/2006/relationships/audio" Target="../media/audio1.wav"/><Relationship Id="rId9" Type="http://schemas.openxmlformats.org/officeDocument/2006/relationships/audio" Target="../media/audio2.wav"/><Relationship Id="rId14" Type="http://schemas.openxmlformats.org/officeDocument/2006/relationships/image" Target="../media/image7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jpeg"/><Relationship Id="rId5" Type="http://schemas.openxmlformats.org/officeDocument/2006/relationships/image" Target="../media/image2.jpeg"/><Relationship Id="rId4" Type="http://schemas.openxmlformats.org/officeDocument/2006/relationships/image" Target="../media/image7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1.jpeg"/><Relationship Id="rId7" Type="http://schemas.openxmlformats.org/officeDocument/2006/relationships/image" Target="../media/image8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10" Type="http://schemas.openxmlformats.org/officeDocument/2006/relationships/image" Target="../media/image30.jpeg"/><Relationship Id="rId4" Type="http://schemas.openxmlformats.org/officeDocument/2006/relationships/image" Target="../media/image82.jpeg"/><Relationship Id="rId9" Type="http://schemas.openxmlformats.org/officeDocument/2006/relationships/image" Target="../media/image8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3252" name="Picture 4" descr="https://static6.depositphotos.com/1001418/614/v/950/depositphotos_6144724-stock-illustration-card-with-coffee-pot-cu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714348" y="2214554"/>
            <a:ext cx="728667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  <a:latin typeface="Bookman Old Style" pitchFamily="18" charset="0"/>
              </a:rPr>
              <a:t>Лексическая тема «Посуда»</a:t>
            </a:r>
          </a:p>
          <a:p>
            <a:pPr algn="ctr"/>
            <a:endParaRPr lang="ru-RU" sz="4800" b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pPr algn="ctr"/>
            <a:endParaRPr lang="ru-RU" sz="48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im0-tub-ru.yandex.net/i?id=de5d4f240297a3a5b73ff6d1337d2d5b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9187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000100" y="142852"/>
            <a:ext cx="684033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Bookman Old Style" pitchFamily="18" charset="0"/>
              </a:rPr>
              <a:t>Массаж Су Джок</a:t>
            </a:r>
            <a:r>
              <a:rPr lang="ru-RU" sz="3200" dirty="0" smtClean="0">
                <a:solidFill>
                  <a:srgbClr val="002060"/>
                </a:solidFill>
                <a:latin typeface="Bookman Old Style" pitchFamily="18" charset="0"/>
              </a:rPr>
              <a:t> </a:t>
            </a:r>
            <a:r>
              <a:rPr lang="ru-RU" sz="3200" dirty="0" smtClean="0">
                <a:solidFill>
                  <a:srgbClr val="C00000"/>
                </a:solidFill>
                <a:latin typeface="Bookman Old Style" pitchFamily="18" charset="0"/>
              </a:rPr>
              <a:t>«Помощники».</a:t>
            </a:r>
          </a:p>
          <a:p>
            <a:pPr algn="ctr"/>
            <a:endParaRPr lang="ru-RU" sz="3200" dirty="0" smtClean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1500174"/>
            <a:ext cx="5357850" cy="3231654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002060"/>
              </a:solidFill>
              <a:latin typeface="Bookman Old Style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Bookman Old Style" pitchFamily="18" charset="0"/>
              </a:rPr>
              <a:t>Имитируем движения по стихотворению, загибаем пальчики</a:t>
            </a:r>
            <a:r>
              <a:rPr lang="ru-RU" sz="2400" dirty="0" smtClean="0">
                <a:solidFill>
                  <a:srgbClr val="002060"/>
                </a:solidFill>
                <a:latin typeface="Bookman Old Style" pitchFamily="18" charset="0"/>
              </a:rPr>
              <a:t>: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Bookman Old Style" pitchFamily="18" charset="0"/>
              </a:rPr>
              <a:t>Раз</a:t>
            </a:r>
            <a:r>
              <a:rPr lang="ru-RU" sz="2400" dirty="0" smtClean="0">
                <a:solidFill>
                  <a:srgbClr val="002060"/>
                </a:solidFill>
                <a:latin typeface="Bookman Old Style" pitchFamily="18" charset="0"/>
              </a:rPr>
              <a:t>, два, три, четыре, пять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Bookman Old Style" pitchFamily="18" charset="0"/>
              </a:rPr>
              <a:t>Будем маме помогать.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Bookman Old Style" pitchFamily="18" charset="0"/>
              </a:rPr>
              <a:t>Быстро чашки мы помыли,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Bookman Old Style" pitchFamily="18" charset="0"/>
              </a:rPr>
              <a:t>Про тарелки не забыли,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Bookman Old Style" pitchFamily="18" charset="0"/>
              </a:rPr>
              <a:t>Всю посуду мы убрали,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Bookman Old Style" pitchFamily="18" charset="0"/>
              </a:rPr>
              <a:t>Очень сильно мы устали.</a:t>
            </a:r>
            <a:endParaRPr lang="ru-RU" sz="2400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pic>
        <p:nvPicPr>
          <p:cNvPr id="11" name="Picture 7" descr="http://www.playcast.ru/uploads/2015/06/30/1416482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3643306" y="2500306"/>
            <a:ext cx="5000628" cy="4059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im0-tub-ru.yandex.net/i?id=de5d4f240297a3a5b73ff6d1337d2d5b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9187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1428728" y="214290"/>
            <a:ext cx="50032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Дыхательные упражнения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8" name="Picture 2" descr="https://vy-afisha.ru/upload/22273_svsamostalnost01-foto-Shutterstock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12" y="2714620"/>
            <a:ext cx="5429288" cy="40039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285720" y="1000108"/>
            <a:ext cx="50866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Упражнение "Кипит вода"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285720" y="1428736"/>
            <a:ext cx="8501122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Развитие физиологического дыхания, формирование направленной воздушной струи</a:t>
            </a:r>
            <a:r>
              <a:rPr lang="ru-RU" sz="2000" dirty="0" smtClean="0"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Взять трубочки и стаканчики с водой.</a:t>
            </a:r>
            <a:r>
              <a:rPr lang="ru-RU" sz="2000" dirty="0" smtClean="0"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                                         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- Сделать глубокий вдох носом и подуть в соломинку, не раздувая щек. </a:t>
            </a: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 smtClean="0">
              <a:solidFill>
                <a:srgbClr val="002060"/>
              </a:solidFill>
              <a:latin typeface="Bookman Old Style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Упражнение повторяется 2—3 раза.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71472" y="3786190"/>
            <a:ext cx="5214974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dirty="0" smtClean="0">
                <a:solidFill>
                  <a:srgbClr val="C00000"/>
                </a:solidFill>
                <a:latin typeface="Bookman Old Style" pitchFamily="18" charset="0"/>
                <a:ea typeface="Times New Roman"/>
                <a:cs typeface="Tahoma"/>
              </a:rPr>
              <a:t>«Остуди чай»</a:t>
            </a:r>
            <a:r>
              <a:rPr lang="ru-RU" sz="3200" dirty="0" smtClean="0"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Сделать глубокий вдох носом и подуть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206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на чашку, не раздувая щек</a:t>
            </a:r>
            <a:endParaRPr lang="ru-RU" dirty="0" smtClean="0">
              <a:solidFill>
                <a:srgbClr val="C00000"/>
              </a:solidFill>
              <a:latin typeface="Bookman Old Style" pitchFamily="18" charset="0"/>
              <a:ea typeface="Times New Roman"/>
              <a:cs typeface="Tahoma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3200" dirty="0" smtClean="0">
              <a:solidFill>
                <a:srgbClr val="C00000"/>
              </a:solidFill>
              <a:latin typeface="Bookman Old Style" pitchFamily="18" charset="0"/>
              <a:ea typeface="Times New Roman"/>
              <a:cs typeface="Times New Roman"/>
            </a:endParaRPr>
          </a:p>
        </p:txBody>
      </p:sp>
      <p:pic>
        <p:nvPicPr>
          <p:cNvPr id="14" name="Picture 2" descr="http://333v.ru/uploads/54/5415612ef62cf7c434d1156622fb5125.jpg"/>
          <p:cNvPicPr>
            <a:picLocks noChangeAspect="1" noChangeArrowheads="1"/>
          </p:cNvPicPr>
          <p:nvPr/>
        </p:nvPicPr>
        <p:blipFill>
          <a:blip r:embed="rId4" cstate="print"/>
          <a:srcRect l="15385" t="17544" r="20513" b="5263"/>
          <a:stretch>
            <a:fillRect/>
          </a:stretch>
        </p:blipFill>
        <p:spPr bwMode="auto">
          <a:xfrm>
            <a:off x="571472" y="5000636"/>
            <a:ext cx="1785950" cy="1571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im0-tub-ru.yandex.net/i?id=de5d4f240297a3a5b73ff6d1337d2d5b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9187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57158" y="0"/>
            <a:ext cx="61436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Bookman Old Style" pitchFamily="18" charset="0"/>
              </a:rPr>
              <a:t>Пальчиковая гимнастика:</a:t>
            </a:r>
            <a:br>
              <a:rPr lang="ru-RU" sz="2800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2800" dirty="0" smtClean="0">
                <a:solidFill>
                  <a:srgbClr val="C00000"/>
                </a:solidFill>
                <a:latin typeface="Bookman Old Style" pitchFamily="18" charset="0"/>
              </a:rPr>
              <a:t>«Посуда»</a:t>
            </a: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0" y="1357298"/>
            <a:ext cx="5072066" cy="510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cs typeface="Arial" pitchFamily="34" charset="0"/>
              </a:rPr>
              <a:t>Раз, два, три, четыре,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cs typeface="Arial" pitchFamily="34" charset="0"/>
              </a:rPr>
              <a:t>(хлопок, кулачок)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cs typeface="Arial" pitchFamily="34" charset="0"/>
              </a:rPr>
              <a:t>Мы посуду перемыли: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cs typeface="Arial" pitchFamily="34" charset="0"/>
              </a:rPr>
              <a:t>Чашку, чайник, ковшик, ложку,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cs typeface="Arial" pitchFamily="34" charset="0"/>
              </a:rPr>
              <a:t>И большую поварёшку.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cs typeface="Arial" pitchFamily="34" charset="0"/>
              </a:rPr>
              <a:t>(загибают поочерёдно пальцы)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cs typeface="Arial" pitchFamily="34" charset="0"/>
              </a:rPr>
              <a:t>Мы посуду перемыли,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cs typeface="Arial" pitchFamily="34" charset="0"/>
              </a:rPr>
              <a:t>(одна ладонь скользит по другой)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cs typeface="Arial" pitchFamily="34" charset="0"/>
              </a:rPr>
              <a:t>Только чашку мы разбили,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cs typeface="Arial" pitchFamily="34" charset="0"/>
              </a:rPr>
              <a:t>Ковшик тоже развалился,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cs typeface="Arial" pitchFamily="34" charset="0"/>
              </a:rPr>
              <a:t>Нос у чайника отбился,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cs typeface="Arial" pitchFamily="34" charset="0"/>
              </a:rPr>
              <a:t>Ложку мы чуть –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cs typeface="Arial" pitchFamily="34" charset="0"/>
              </a:rPr>
              <a:t>чуть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cs typeface="Arial" pitchFamily="34" charset="0"/>
              </a:rPr>
              <a:t> сломали –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cs typeface="Arial" pitchFamily="34" charset="0"/>
              </a:rPr>
              <a:t>Так мы маме помогали.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cs typeface="Arial" pitchFamily="34" charset="0"/>
              </a:rPr>
              <a:t>(загибают поочерёдно пальчики)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cs typeface="Arial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Bookman Old Style" pitchFamily="18" charset="0"/>
                <a:cs typeface="Arial" pitchFamily="34" charset="0"/>
              </a:rPr>
            </a:b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PTSansRegular"/>
                <a:cs typeface="Arial" pitchFamily="34" charset="0"/>
              </a:rPr>
              <a:t>  </a:t>
            </a:r>
            <a:endParaRPr kumimoji="0" lang="ru-RU" sz="13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PTSansRegular"/>
              <a:cs typeface="Arial" pitchFamily="34" charset="0"/>
            </a:endParaRPr>
          </a:p>
        </p:txBody>
      </p:sp>
      <p:pic>
        <p:nvPicPr>
          <p:cNvPr id="10" name="Picture 2" descr="http://globuss24.ru/web/userfiles/image/doc/hello_html_6a54965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2357430"/>
            <a:ext cx="3990482" cy="3929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https://im0-tub-ru.yandex.net/i?id=de5d4f240297a3a5b73ff6d1337d2d5b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7875" y="0"/>
            <a:ext cx="919187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755650" y="44450"/>
            <a:ext cx="7632700" cy="7778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«Чего не хватает у посуды??»</a:t>
            </a:r>
            <a:endParaRPr kumimoji="0" lang="ru-RU" sz="400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uLnTx/>
              <a:uFillTx/>
              <a:latin typeface="Bookman Old Style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7" name="Picture 11" descr="C:\Users\Best\Desktop\посуда\p_k_4,5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6258" t="20033" r="15326" b="21075"/>
          <a:stretch>
            <a:fillRect/>
          </a:stretch>
        </p:blipFill>
        <p:spPr bwMode="auto">
          <a:xfrm>
            <a:off x="415925" y="1119188"/>
            <a:ext cx="3392488" cy="233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C:\Users\Best\Desktop\посуда\051420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8625" y="1511300"/>
            <a:ext cx="2516188" cy="194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 descr="C:\Users\Best\Desktop\посуда\iab69a5be4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26063" y="836613"/>
            <a:ext cx="2797175" cy="188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 descr="C:\Users\Best\Desktop\посуда\p_k_4,5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559605">
            <a:off x="5013325" y="2041525"/>
            <a:ext cx="625475" cy="63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 descr="C:\Users\Best\Desktop\посуда\p_k_4,5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907618">
            <a:off x="7950200" y="2039938"/>
            <a:ext cx="5905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C:\Users\Best\Desktop\посуда\2257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8313" y="3613150"/>
            <a:ext cx="3024187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4" descr="C:\Users\Best\Desktop\посуда\2257 - копия.jp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84838" y="4941888"/>
            <a:ext cx="2471737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5" descr="C:\Users\Best\Desktop\посуда\2257 - копия (2).jpg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68875" y="4941888"/>
            <a:ext cx="795338" cy="114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3" descr="C:\Users\Best\Desktop\посуда\2257 - копия - копия.jpg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9175" y="4143375"/>
            <a:ext cx="1644650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7" descr="C:\Users\Best\Desktop\посуда\18470_18470_big.jpg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414239">
            <a:off x="5603908" y="3441036"/>
            <a:ext cx="2690813" cy="187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im0-tub-ru.yandex.net/i?id=de5d4f240297a3a5b73ff6d1337d2d5b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7875" y="0"/>
            <a:ext cx="919187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2" descr="C:\Users\Best\Desktop\посуда\L C Indiv cass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857232"/>
            <a:ext cx="2857500" cy="210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325" b="95806" l="1325" r="4586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 rot="16200000">
            <a:off x="2260378" y="1568360"/>
            <a:ext cx="5029494" cy="554978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4" name="Picture 7" descr="C:\Users\Best\Desktop\посуда\x_0ce257e0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9124" y="4929198"/>
            <a:ext cx="1297211" cy="1298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467" b="77867" l="12302" r="84921">
                        <a14:foregroundMark x1="32540" y1="27467" x2="32540" y2="27467"/>
                        <a14:foregroundMark x1="28175" y1="21333" x2="28175" y2="21333"/>
                        <a14:foregroundMark x1="36508" y1="26133" x2="36508" y2="26133"/>
                        <a14:foregroundMark x1="35714" y1="20533" x2="35714" y2="20533"/>
                        <a14:foregroundMark x1="37897" y1="31733" x2="37897" y2="31733"/>
                        <a14:foregroundMark x1="35317" y1="28533" x2="35317" y2="28533"/>
                        <a14:foregroundMark x1="32143" y1="25067" x2="32143" y2="25067"/>
                        <a14:foregroundMark x1="72817" y1="62933" x2="72817" y2="62933"/>
                        <a14:foregroundMark x1="37698" y1="33867" x2="37698" y2="33867"/>
                        <a14:foregroundMark x1="28373" y1="17867" x2="28373" y2="17867"/>
                        <a14:foregroundMark x1="24603" y1="13333" x2="24603" y2="13333"/>
                        <a14:foregroundMark x1="26984" y1="13867" x2="26984" y2="138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709" t="10919" r="17494" b="27994"/>
          <a:stretch/>
        </p:blipFill>
        <p:spPr>
          <a:xfrm rot="19749120">
            <a:off x="4672905" y="2638829"/>
            <a:ext cx="2075154" cy="1523379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80861" l="22460" r="72371">
                        <a14:foregroundMark x1="54011" y1="12679" x2="54011" y2="12679"/>
                        <a14:foregroundMark x1="60250" y1="10766" x2="60250" y2="10766"/>
                        <a14:foregroundMark x1="46346" y1="9569" x2="46346" y2="95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033" t="5628" r="29103" b="20779"/>
          <a:stretch/>
        </p:blipFill>
        <p:spPr>
          <a:xfrm>
            <a:off x="3214678" y="2714620"/>
            <a:ext cx="688823" cy="994245"/>
          </a:xfrm>
          <a:prstGeom prst="rect">
            <a:avLst/>
          </a:prstGeom>
        </p:spPr>
      </p:pic>
      <p:pic>
        <p:nvPicPr>
          <p:cNvPr id="17" name="Picture 10" descr="C:\Documents and Settings\teacher\Мои документы\посуда\frying_pan_PNG8348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4643446"/>
            <a:ext cx="2119586" cy="1177548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18" name="Прямоугольник 17"/>
          <p:cNvSpPr/>
          <p:nvPr/>
        </p:nvSpPr>
        <p:spPr>
          <a:xfrm>
            <a:off x="2214546" y="142852"/>
            <a:ext cx="263084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  <a:latin typeface="Bookman Old Style" pitchFamily="18" charset="0"/>
              </a:rPr>
              <a:t>«Что где?</a:t>
            </a:r>
            <a:r>
              <a:rPr lang="ru-RU" dirty="0" smtClean="0">
                <a:solidFill>
                  <a:srgbClr val="C00000"/>
                </a:solidFill>
                <a:latin typeface="Bookman Old Style" pitchFamily="18" charset="0"/>
              </a:rPr>
              <a:t>»</a:t>
            </a:r>
            <a:endParaRPr lang="ru-RU" dirty="0"/>
          </a:p>
        </p:txBody>
      </p:sp>
      <p:pic>
        <p:nvPicPr>
          <p:cNvPr id="12" name="Picture 2" descr="https://vy-afisha.ru/upload/22273_svsamostalnost01-foto-Shutterstock1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flipH="1">
            <a:off x="0" y="857232"/>
            <a:ext cx="2809172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kolesnikovalud.ucoz.ru/_ph/4/8080955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000232" y="0"/>
            <a:ext cx="52864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«Назови ласково»</a:t>
            </a:r>
            <a:endParaRPr lang="ru-RU" sz="4000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6" name="Picture 3" descr="C:\Users\Best\Desktop\посуда\7509385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642918"/>
            <a:ext cx="2946400" cy="210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7" name="Picture 4" descr="C:\Users\Best\Desktop\посуда\8001022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72198" y="1142984"/>
            <a:ext cx="1665277" cy="1026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8" name="Picture 5" descr="C:\Users\Best\Desktop\посуда\ist2_2890967_spoon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807" t="4346"/>
          <a:stretch>
            <a:fillRect/>
          </a:stretch>
        </p:blipFill>
        <p:spPr bwMode="auto">
          <a:xfrm rot="2408280">
            <a:off x="1421101" y="2562879"/>
            <a:ext cx="2471737" cy="198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9" name="Picture 6" descr="C:\Users\Best\Desktop\посуда\ist2_2890967_spoon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140" t="8337" r="2631" b="4092"/>
          <a:stretch>
            <a:fillRect/>
          </a:stretch>
        </p:blipFill>
        <p:spPr bwMode="auto">
          <a:xfrm rot="2326673">
            <a:off x="6146358" y="2997997"/>
            <a:ext cx="1571625" cy="124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0" name="Picture 8" descr="C:\Users\Best\Desktop\посуда\40765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4071942"/>
            <a:ext cx="2447925" cy="244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1" name="Picture 7" descr="C:\Users\Best\Desktop\посуда\40765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43663" y="4772025"/>
            <a:ext cx="1401762" cy="140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2" name="Picture 2" descr="https://vy-afisha.ru/upload/22273_svsamostalnost01-foto-Shutterstock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flipH="1">
            <a:off x="0" y="3786190"/>
            <a:ext cx="2809172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kolesnikovalud.ucoz.ru/_ph/4/8080955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Users\Best\Desktop\посуда\post-2-13158644894204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714356"/>
            <a:ext cx="3571875" cy="108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7" name="Picture 3" descr="C:\Users\Best\Desktop\посуда\post-2-13158644894204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27763" y="935038"/>
            <a:ext cx="2449512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8" name="Picture 4" descr="C:\Users\Best\Desktop\посуда\5543_2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1938" y="1277938"/>
            <a:ext cx="2981325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9" name="Picture 5" descr="C:\Users\Best\Desktop\посуда\5543_2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86512" y="1928802"/>
            <a:ext cx="158432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0" name="Picture 6" descr="C:\Users\Best\Desktop\посуда\x_0ce257e0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3786190"/>
            <a:ext cx="2676525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1" name="Picture 7" descr="C:\Users\Best\Desktop\посуда\x_0ce257e0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16" y="4500570"/>
            <a:ext cx="1511300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12" name="Прямоугольник 11"/>
          <p:cNvSpPr/>
          <p:nvPr/>
        </p:nvSpPr>
        <p:spPr>
          <a:xfrm>
            <a:off x="2000232" y="0"/>
            <a:ext cx="52864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«Назови ласково»</a:t>
            </a:r>
            <a:endParaRPr lang="ru-RU" sz="4000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13" name="Picture 2" descr="https://vy-afisha.ru/upload/22273_svsamostalnost01-foto-Shutterstock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flipH="1">
            <a:off x="0" y="3786190"/>
            <a:ext cx="3000364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kolesnikovalud.ucoz.ru/_ph/4/8080955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5" descr="C:\Users\Best\Desktop\посуда\trafareti_posuda1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9763" y="1435100"/>
            <a:ext cx="2125662" cy="201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C:\Users\Best\Desktop\посуда\trafareti_posuda2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63950" y="1752600"/>
            <a:ext cx="2001838" cy="144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C:\Users\Best\Desktop\посуда\trafareti_posuda7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50088" y="1296988"/>
            <a:ext cx="1260475" cy="170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C:\Users\Best\Desktop\посуда\trafareti_posuda4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2488" y="4300538"/>
            <a:ext cx="1928812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 descr="C:\Users\Best\Desktop\посуда\i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08388" y="4724400"/>
            <a:ext cx="20574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 descr="C:\Users\Best\Desktop\посуда\trafareti_posuda3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59625" y="4149725"/>
            <a:ext cx="1416050" cy="174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4" descr="C:\Users\Best\Desktop\посуда\0_32dd1_7d87ccdf_L.jp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1142984"/>
            <a:ext cx="2922588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2" name="Picture 15" descr="C:\Users\Best\Desktop\посуда\kastrjulja-s-kryshkoj-pensofal-inoxal-star-pen-6626-5-l-big-0.jpg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1802" y="928670"/>
            <a:ext cx="3429024" cy="23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3" name="Picture 12" descr="C:\Users\Best\Desktop\посуда\kuvshin.jpg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16" y="571480"/>
            <a:ext cx="2065337" cy="264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4" name="Picture 11" descr="C:\Users\Best\Desktop\посуда\2254.jpg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44" y="3143248"/>
            <a:ext cx="3240088" cy="290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5" name="Picture 13" descr="C:\Users\Best\Desktop\посуда\54434_PE159508_S4.jpg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0" y="3857628"/>
            <a:ext cx="2563812" cy="256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6" name="Picture 16" descr="C:\Users\Best\Desktop\посуда\samovar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715140" y="3714752"/>
            <a:ext cx="2152650" cy="269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17" name="Прямоугольник 16"/>
          <p:cNvSpPr/>
          <p:nvPr/>
        </p:nvSpPr>
        <p:spPr>
          <a:xfrm>
            <a:off x="1500166" y="214290"/>
            <a:ext cx="48574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«Определи по тени» </a:t>
            </a:r>
            <a:endParaRPr lang="ru-RU" sz="3600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kolesnikovalud.ucoz.ru/_ph/4/8080955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14282" y="0"/>
            <a:ext cx="8715404" cy="14509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Bookman Old Style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anose="02020603050405020304" pitchFamily="18" charset="0"/>
              </a:rPr>
              <a:t>            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anose="02020603050405020304" pitchFamily="18" charset="0"/>
              </a:rPr>
              <a:t>«Чего не стало?»</a:t>
            </a:r>
            <a:endParaRPr kumimoji="0" lang="ru-RU" sz="4000" b="1" i="1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Bookman Old Style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Times New Roman" panose="02020603050405020304" pitchFamily="18" charset="0"/>
              </a:rPr>
              <a:t>Назови и запомни предметы посуды. Потом закрой глаза, логопед «убирает» один предмет. Открой глаза, скажи, чего не стало? Важно, чтобы ребенок называл исчезнувшие предметы в родительном падеже. Например: «Не стало чайника…» </a:t>
            </a:r>
            <a:endParaRPr kumimoji="0" lang="ru-RU" sz="1600" b="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Bookman Old Style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9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4572008"/>
            <a:ext cx="3067339" cy="1662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http://www.playcast.ru/uploads/2017/07/21/2306177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2071678"/>
            <a:ext cx="2428892" cy="1544775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5" name="Picture 6" descr="C:\Users\Best\Desktop\посуда\x_0ce257e0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6116" y="1857364"/>
            <a:ext cx="1819269" cy="1819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6" name="Picture 2" descr="C:\Users\Best\Desktop\посуда\L C Indiv cass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86446" y="4214818"/>
            <a:ext cx="2857500" cy="210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8" name="Picture 6" descr="http://s1.pic4you.ru/allimage/y2012/08-22/12216/2362469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28992" y="4857760"/>
            <a:ext cx="2057375" cy="1285859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9" name="Picture 4" descr="C:\Users\Best\Desktop\посуда\5543_2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3570" y="1357298"/>
            <a:ext cx="2457477" cy="2457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m0-tub-ru.yandex.net/i?id=de5d4f240297a3a5b73ff6d1337d2d5b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9187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2" descr="http://storage.googleapis.com/multi-static-content/previews/artage-io-thumb-ac654e22ab2446e62ac9afd3adf0d29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3571876"/>
            <a:ext cx="3115183" cy="2564834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5" name="TextBox 4"/>
          <p:cNvSpPr txBox="1"/>
          <p:nvPr/>
        </p:nvSpPr>
        <p:spPr>
          <a:xfrm>
            <a:off x="3571868" y="1142984"/>
            <a:ext cx="478634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b="1" i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Да-да-да грязная посуда</a:t>
            </a:r>
          </a:p>
          <a:p>
            <a:r>
              <a:rPr lang="ru-RU" sz="2800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Ду-ду-ду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мыть посуду буду</a:t>
            </a:r>
          </a:p>
          <a:p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До-до-до 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вот большое блюдо</a:t>
            </a:r>
          </a:p>
          <a:p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Да-да-да 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вымыта посуда</a:t>
            </a:r>
          </a:p>
        </p:txBody>
      </p:sp>
      <p:pic>
        <p:nvPicPr>
          <p:cNvPr id="6" name="Picture 2" descr="http://s4.pic4you.ru/y2014/05-23/24687/4408793-thumb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214282" y="1285860"/>
            <a:ext cx="3214710" cy="5092103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7" name="Прямоугольник 6"/>
          <p:cNvSpPr/>
          <p:nvPr/>
        </p:nvSpPr>
        <p:spPr>
          <a:xfrm>
            <a:off x="1357290" y="142852"/>
            <a:ext cx="37994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err="1" smtClean="0">
                <a:solidFill>
                  <a:srgbClr val="C00000"/>
                </a:solidFill>
                <a:latin typeface="Bookman Old Style" pitchFamily="18" charset="0"/>
                <a:cs typeface="Times New Roman" panose="02020603050405020304" pitchFamily="18" charset="0"/>
              </a:rPr>
              <a:t>Чистоговорка</a:t>
            </a:r>
            <a:endParaRPr lang="ru-RU" sz="4000" dirty="0">
              <a:solidFill>
                <a:srgbClr val="C00000"/>
              </a:solidFill>
              <a:latin typeface="Bookman Old Style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8130" name="Picture 2" descr="https://im0-tub-ru.yandex.net/i?id=de5d4f240297a3a5b73ff6d1337d2d5b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9187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14282" y="571480"/>
            <a:ext cx="892971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Bookman Old Style" pitchFamily="18" charset="0"/>
              </a:rPr>
              <a:t>Задачи: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Bookman Old Style" pitchFamily="18" charset="0"/>
              </a:rPr>
              <a:t>Образовательные:</a:t>
            </a:r>
            <a:r>
              <a:rPr lang="ru-RU" dirty="0" smtClean="0">
                <a:solidFill>
                  <a:srgbClr val="FF0000"/>
                </a:solidFill>
                <a:latin typeface="Bookman Old Style" pitchFamily="18" charset="0"/>
              </a:rPr>
              <a:t> </a:t>
            </a:r>
          </a:p>
          <a:p>
            <a:r>
              <a:rPr lang="ru-RU" dirty="0" smtClean="0">
                <a:solidFill>
                  <a:srgbClr val="002060"/>
                </a:solidFill>
                <a:latin typeface="Bookman Old Style" pitchFamily="18" charset="0"/>
              </a:rPr>
              <a:t>-</a:t>
            </a:r>
            <a:r>
              <a:rPr lang="ru-RU" sz="1600" dirty="0" smtClean="0">
                <a:solidFill>
                  <a:srgbClr val="002060"/>
                </a:solidFill>
                <a:latin typeface="Bookman Old Style" pitchFamily="18" charset="0"/>
              </a:rPr>
              <a:t>Уточнение и расширение представлений о посуде, деталях и частях, из которых она состоит; 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Bookman Old Style" pitchFamily="18" charset="0"/>
              </a:rPr>
              <a:t>-Формирование понятий чайная, столовая, кухонная посуда;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002060"/>
                </a:solidFill>
                <a:latin typeface="Bookman Old Style" pitchFamily="18" charset="0"/>
              </a:rPr>
              <a:t>Закрепление в речи существительного с обобщающим значением посуда, уточнение и расширение словаря по теме </a:t>
            </a:r>
            <a:r>
              <a:rPr lang="ru-RU" sz="1600" i="1" dirty="0" smtClean="0">
                <a:solidFill>
                  <a:srgbClr val="002060"/>
                </a:solidFill>
                <a:latin typeface="Bookman Old Style" pitchFamily="18" charset="0"/>
              </a:rPr>
              <a:t>«Посуда»</a:t>
            </a:r>
            <a:r>
              <a:rPr lang="ru-RU" sz="1600" dirty="0" smtClean="0">
                <a:solidFill>
                  <a:srgbClr val="002060"/>
                </a:solidFill>
                <a:latin typeface="Bookman Old Style" pitchFamily="18" charset="0"/>
              </a:rPr>
              <a:t> </a:t>
            </a:r>
            <a:r>
              <a:rPr lang="ru-RU" sz="1600" i="1" dirty="0" smtClean="0">
                <a:solidFill>
                  <a:srgbClr val="002060"/>
                </a:solidFill>
                <a:latin typeface="Bookman Old Style" pitchFamily="18" charset="0"/>
              </a:rPr>
              <a:t>( существительные </a:t>
            </a:r>
            <a:r>
              <a:rPr lang="ru-RU" sz="1600" dirty="0" smtClean="0">
                <a:solidFill>
                  <a:srgbClr val="002060"/>
                </a:solidFill>
                <a:latin typeface="Bookman Old Style" pitchFamily="18" charset="0"/>
              </a:rPr>
              <a:t>- чашка, блюдце, тарелка, чайник, ложка, вилка, нож, кастрюля, стакан, миска; части посуды (крышка, ручка, носик), столовая посуда, чайная посуда, кухонная посуда, </a:t>
            </a:r>
            <a:r>
              <a:rPr lang="ru-RU" sz="1600" i="1" dirty="0" smtClean="0">
                <a:solidFill>
                  <a:srgbClr val="002060"/>
                </a:solidFill>
                <a:latin typeface="Bookman Old Style" pitchFamily="18" charset="0"/>
              </a:rPr>
              <a:t>глагол</a:t>
            </a:r>
            <a:r>
              <a:rPr lang="ru-RU" sz="1600" dirty="0" smtClean="0">
                <a:solidFill>
                  <a:srgbClr val="002060"/>
                </a:solidFill>
                <a:latin typeface="Bookman Old Style" pitchFamily="18" charset="0"/>
              </a:rPr>
              <a:t> – разбить);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Bookman Old Style" pitchFamily="18" charset="0"/>
              </a:rPr>
              <a:t> - Совершенствование навыков образования существительных с уменьшительно-ласкательными суффиксами; Употребление  в речи предлогов </a:t>
            </a:r>
            <a:r>
              <a:rPr lang="ru-RU" sz="1600" b="1" dirty="0" smtClean="0">
                <a:solidFill>
                  <a:srgbClr val="002060"/>
                </a:solidFill>
                <a:latin typeface="Bookman Old Style" pitchFamily="18" charset="0"/>
              </a:rPr>
              <a:t>Под, На ,За </a:t>
            </a:r>
            <a:r>
              <a:rPr lang="ru-RU" sz="1600" dirty="0" smtClean="0">
                <a:solidFill>
                  <a:srgbClr val="002060"/>
                </a:solidFill>
                <a:latin typeface="Bookman Old Style" pitchFamily="18" charset="0"/>
              </a:rPr>
              <a:t>;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Bookman Old Style" pitchFamily="18" charset="0"/>
              </a:rPr>
              <a:t>-Развивать навыки связной речи.</a:t>
            </a:r>
            <a:r>
              <a:rPr lang="ru-RU" sz="1600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-Закрепить правильное произношение звука </a:t>
            </a:r>
            <a:r>
              <a:rPr lang="ru-RU" sz="1600" b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Э</a:t>
            </a:r>
            <a:r>
              <a:rPr lang="ru-RU" sz="1600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 в </a:t>
            </a:r>
            <a:r>
              <a:rPr lang="ru-RU" sz="160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самостоятельной речи. </a:t>
            </a:r>
            <a:endParaRPr lang="ru-RU" sz="1600" b="1" dirty="0" smtClean="0">
              <a:solidFill>
                <a:srgbClr val="002060"/>
              </a:solidFill>
              <a:latin typeface="Bookman Old Style" pitchFamily="18" charset="0"/>
            </a:endParaRPr>
          </a:p>
          <a:p>
            <a:r>
              <a:rPr lang="ru-RU" b="1" dirty="0" smtClean="0">
                <a:solidFill>
                  <a:srgbClr val="FF0000"/>
                </a:solidFill>
                <a:latin typeface="Bookman Old Style" pitchFamily="18" charset="0"/>
              </a:rPr>
              <a:t>Коррекционно-развивающие:</a:t>
            </a:r>
          </a:p>
          <a:p>
            <a:r>
              <a:rPr lang="ru-RU" dirty="0" smtClean="0">
                <a:solidFill>
                  <a:srgbClr val="002060"/>
                </a:solidFill>
                <a:latin typeface="Bookman Old Style" pitchFamily="18" charset="0"/>
              </a:rPr>
              <a:t>- </a:t>
            </a:r>
            <a:r>
              <a:rPr lang="ru-RU" sz="1600" dirty="0" smtClean="0">
                <a:solidFill>
                  <a:srgbClr val="002060"/>
                </a:solidFill>
                <a:latin typeface="Bookman Old Style" pitchFamily="18" charset="0"/>
              </a:rPr>
              <a:t>Развивать слуховое и зрительное внимание, память, мышление;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002060"/>
                </a:solidFill>
                <a:latin typeface="Bookman Old Style" pitchFamily="18" charset="0"/>
              </a:rPr>
              <a:t>Развивать артикуляционную и общую моторику;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Bookman Old Style" pitchFamily="18" charset="0"/>
              </a:rPr>
              <a:t>-Развитие сенсорного восприятия;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Bookman Old Style" pitchFamily="18" charset="0"/>
              </a:rPr>
              <a:t>-Развивать голос и речевое дыхание.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Bookman Old Style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Bookman Old Style" pitchFamily="18" charset="0"/>
              </a:rPr>
              <a:t>Воспитательные:</a:t>
            </a:r>
            <a:r>
              <a:rPr lang="ru-RU" dirty="0" smtClean="0">
                <a:solidFill>
                  <a:srgbClr val="FF0000"/>
                </a:solidFill>
                <a:latin typeface="Bookman Old Style" pitchFamily="18" charset="0"/>
              </a:rPr>
              <a:t>     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Bookman Old Style" pitchFamily="18" charset="0"/>
              </a:rPr>
              <a:t>-Воспитывать дисциплинированность, 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Bookman Old Style" pitchFamily="18" charset="0"/>
              </a:rPr>
              <a:t>усидчивость, интерес к занятиям.</a:t>
            </a:r>
            <a:endParaRPr lang="ru-RU" sz="1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57224" y="142852"/>
            <a:ext cx="8286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Bookman Old Style" pitchFamily="18" charset="0"/>
              </a:rPr>
              <a:t>Цель:</a:t>
            </a:r>
            <a:r>
              <a:rPr lang="ru-RU" sz="2400" dirty="0" smtClean="0">
                <a:solidFill>
                  <a:srgbClr val="002060"/>
                </a:solidFill>
                <a:latin typeface="Bookman Old Style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Bookman Old Style" pitchFamily="18" charset="0"/>
              </a:rPr>
              <a:t>Обобщить и уточнить знания  о посуде, ее назначении.</a:t>
            </a:r>
          </a:p>
        </p:txBody>
      </p:sp>
      <p:pic>
        <p:nvPicPr>
          <p:cNvPr id="10" name="Picture 10" descr="http://www.playcast.ru/uploads/2016/06/19/19037049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26" y="4214818"/>
            <a:ext cx="2643174" cy="2364486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1" name="Picture 2" descr="https://kak2z.ru/my_img/img/2016/01/24/cb055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58214" y="5857892"/>
            <a:ext cx="3374056" cy="2838425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3" descr="http://buziza.ru/g/27/zelenaya_abstrakciya_multikolor_2560x16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14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550" y="115888"/>
            <a:ext cx="7210425" cy="9366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«Четвёртый лишний»</a:t>
            </a:r>
            <a:endParaRPr lang="ru-RU" sz="4000" dirty="0">
              <a:solidFill>
                <a:srgbClr val="C0000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Best\Desktop\посуда\02272.jpg">
            <a:hlinkClick r:id="rId3" action="ppaction://hlinksldjump">
              <a:snd r:embed="rId4" name="voltage.wav"/>
            </a:hlinkClick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65413" y="1193800"/>
            <a:ext cx="152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 descr="C:\Users\Best\Desktop\посуда\05с1250.jpg">
            <a:hlinkClick r:id="rId3" action="ppaction://hlinksldjump">
              <a:snd r:embed="rId4" name="voltage.wav"/>
            </a:hlinkClick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08850" y="1195388"/>
            <a:ext cx="1276350" cy="148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 descr="C:\Users\Best\Desktop\посуда\GAM16104.jpg">
            <a:hlinkClick r:id="rId3" action="ppaction://hlinksldjump">
              <a:snd r:embed="rId4" name="voltage.wav"/>
            </a:hlinkClick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39750" y="1193800"/>
            <a:ext cx="152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 descr="C:\Users\Best\Desktop\посуда\2808.jpg">
            <a:hlinkClick r:id="rId8" action="ppaction://hlinksldjump">
              <a:snd r:embed="rId9" name="chimes.wav"/>
            </a:hlinkClick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859338" y="1198563"/>
            <a:ext cx="1971675" cy="148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0" y="2852738"/>
            <a:ext cx="9144000" cy="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4" name="Picture 6" descr="C:\Users\Best\Desktop\посуда\cast_iron_dishes__6.jpg">
            <a:hlinkClick r:id="rId3" action="ppaction://hlinksldjump">
              <a:snd r:embed="rId4" name="voltage.wav"/>
            </a:hlinkClick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195513" y="3014663"/>
            <a:ext cx="1906587" cy="1906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7" descr="C:\Users\Best\Desktop\посуда\9c8db2ebf750.jpg">
            <a:hlinkClick r:id="rId3" action="ppaction://hlinksldjump">
              <a:snd r:embed="rId4" name="voltage.wav"/>
            </a:hlinkClick>
          </p:cNvPr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948488" y="3032125"/>
            <a:ext cx="1889125" cy="188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Picture 8" descr="C:\Users\Best\Desktop\посуда\13_big_1190396785_350x350.jpg">
            <a:hlinkClick r:id="rId3" action="ppaction://hlinksldjump">
              <a:snd r:embed="rId4" name="voltage.wav"/>
            </a:hlinkClick>
          </p:cNvPr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572000" y="3014663"/>
            <a:ext cx="1906588" cy="1906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8" name="Picture 10" descr="C:\Users\Best\Desktop\посуда\7249033.jpg">
            <a:hlinkClick r:id="rId8" action="ppaction://hlinksldjump">
              <a:snd r:embed="rId9" name="chimes.wav"/>
            </a:hlinkClick>
          </p:cNvPr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50825" y="2997200"/>
            <a:ext cx="1430338" cy="190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0" y="5013325"/>
            <a:ext cx="9144000" cy="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9" name="Picture 11" descr="C:\Users\Best\Desktop\посуда\29772931_5593.jpg">
            <a:hlinkClick r:id="rId3" action="ppaction://hlinksldjump">
              <a:snd r:embed="rId4" name="voltage.wav"/>
            </a:hlinkClick>
          </p:cNvPr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6959600" y="5178425"/>
            <a:ext cx="1489075" cy="148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0" name="Picture 12" descr="C:\Users\Best\Desktop\посуда\ist2_2890967_spoon.jpg">
            <a:hlinkClick r:id="rId3" action="ppaction://hlinksldjump">
              <a:snd r:embed="rId4" name="voltage.wav"/>
            </a:hlinkClick>
          </p:cNvPr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4621213" y="5143500"/>
            <a:ext cx="1857375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1" name="Picture 13" descr="C:\Users\Best\Desktop\посуда\1117.jpg">
            <a:hlinkClick r:id="rId3" action="ppaction://hlinksldjump">
              <a:snd r:embed="rId4" name="voltage.wav"/>
            </a:hlinkClick>
          </p:cNvPr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250825" y="5143500"/>
            <a:ext cx="152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2" name="Picture 14" descr="C:\Users\Best\Desktop\посуда\144-0010-01.jpg">
            <a:hlinkClick r:id="rId8" action="ppaction://hlinksldjump">
              <a:snd r:embed="rId9" name="chimes.wav"/>
            </a:hlinkClick>
          </p:cNvPr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2154238" y="5124450"/>
            <a:ext cx="2006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1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1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10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10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10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10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Elena\AppData\Local\Microsoft\Windows\Temporary Internet Files\Content.IE5\REIBVGOT\MC900442132[1].pn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0010" y="6226175"/>
            <a:ext cx="649288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6" descr="C:\Users\Elena\AppData\Local\Microsoft\Windows\Temporary Internet Files\Content.IE5\REIBVGOT\MC900442122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447482" y="6226175"/>
            <a:ext cx="630238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 descr="https://im0-tub-ru.yandex.net/i?id=de5d4f240297a3a5b73ff6d1337d2d5b-l&amp;n=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19187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5" descr="54-1(2)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596" y="928670"/>
            <a:ext cx="8286808" cy="5732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500166" y="214290"/>
            <a:ext cx="38138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«Что где стоит» 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im0-tub-ru.yandex.net/i?id=de5d4f240297a3a5b73ff6d1337d2d5b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9187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785786" y="0"/>
            <a:ext cx="7715304" cy="8509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Bookman Old Style" pitchFamily="18" charset="0"/>
                <a:ea typeface="+mj-ea"/>
                <a:cs typeface="Times New Roman" pitchFamily="18" charset="0"/>
              </a:rPr>
              <a:t>«Назови одним словом» </a:t>
            </a:r>
          </a:p>
        </p:txBody>
      </p:sp>
      <p:pic>
        <p:nvPicPr>
          <p:cNvPr id="6" name="Picture 15" descr="http://www.coollady.ru/pic/0004/057/052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2250" y="1735138"/>
            <a:ext cx="2736850" cy="213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7" name="Picture 6" descr="C:\Users\Best\Desktop\посуда\224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86100" y="2381250"/>
            <a:ext cx="3298825" cy="168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8" name="Picture 9" descr="C:\Users\Best\Desktop\посуда\post-2-13158644894204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9925" y="1341438"/>
            <a:ext cx="2592388" cy="78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9" name="Picture 3" descr="C:\Users\Best\Desktop\посуда\ab6f2abbf4d10b5546c4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86525" y="1341438"/>
            <a:ext cx="2112963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0" name="Picture 5" descr="C:\Users\Best\Desktop\посуда\1.pn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850" y="4343400"/>
            <a:ext cx="2762250" cy="189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1" name="Picture 17" descr="http://img-fotki.yandex.ru/get/4812/47407354.272/0_8e5b6_21c0944_orig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6537203">
            <a:off x="3609976" y="4629150"/>
            <a:ext cx="2552700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2" name="Picture 7" descr="C:\Users\Best\Desktop\посуда\shop_items_catalog_image2366.jp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86100" y="3992563"/>
            <a:ext cx="2654300" cy="157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3" name="Picture 2" descr="C:\Users\Best\Desktop\посуда\L C Indiv cass.jpg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37288" y="3767138"/>
            <a:ext cx="2857500" cy="210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14" name="Прямоугольник 13"/>
          <p:cNvSpPr/>
          <p:nvPr/>
        </p:nvSpPr>
        <p:spPr>
          <a:xfrm>
            <a:off x="1857356" y="3857628"/>
            <a:ext cx="218842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Bookman Old Style" pitchFamily="18" charset="0"/>
                <a:cs typeface="Times New Roman" pitchFamily="18" charset="0"/>
              </a:rPr>
              <a:t>Посуда</a:t>
            </a:r>
            <a:endParaRPr lang="ru-RU" sz="4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http://qiqru.org/media/npict/1212/original/cveta_radugi_1572945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928662" y="0"/>
            <a:ext cx="9144000" cy="23762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9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Молодец!!!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2" descr="https://vy-afisha.ru/upload/22273_svsamostalnost01-foto-Shutterstock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928662" y="1285860"/>
            <a:ext cx="7715304" cy="53737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qiqru.org/media/npict/1212/original/cveta_radugi_1572945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https://vy-afisha.ru/upload/22273_svsamostalnost01-foto-Shutterstock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714356"/>
            <a:ext cx="7627828" cy="56253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Выноска-облако 6"/>
          <p:cNvSpPr/>
          <p:nvPr/>
        </p:nvSpPr>
        <p:spPr>
          <a:xfrm>
            <a:off x="5143504" y="785794"/>
            <a:ext cx="3786214" cy="1469904"/>
          </a:xfrm>
          <a:prstGeom prst="cloudCallout">
            <a:avLst>
              <a:gd name="adj1" fmla="val -28330"/>
              <a:gd name="adj2" fmla="val 89259"/>
            </a:avLst>
          </a:prstGeom>
          <a:solidFill>
            <a:srgbClr val="AB96E8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5286380" y="928670"/>
            <a:ext cx="3357586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Bookman Old Style" pitchFamily="18" charset="0"/>
                <a:ea typeface="Calibri" charset="-52"/>
                <a:cs typeface="Times New Roman" pitchFamily="18" charset="0"/>
              </a:rPr>
              <a:t>-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charset="-52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Bookman Old Style" pitchFamily="18" charset="0"/>
                <a:ea typeface="Calibri" charset="-52"/>
                <a:cs typeface="Times New Roman" pitchFamily="18" charset="0"/>
              </a:rPr>
              <a:t>Эдик,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Bookman Old Style" pitchFamily="18" charset="0"/>
                <a:ea typeface="Calibri" charset="-52"/>
                <a:cs typeface="Times New Roman" pitchFamily="18" charset="0"/>
              </a:rPr>
              <a:t>а для чего нужна посуда, ты знаешь?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Bookman Old Style" pitchFamily="18" charset="0"/>
                <a:ea typeface="Calibri" charset="-52"/>
                <a:cs typeface="Times New Roman" pitchFamily="18" charset="0"/>
              </a:rPr>
              <a:t>-В посуде готовят и хранят еду, из посуды едят.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71538" y="1000108"/>
            <a:ext cx="395973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Bookman Old Style" pitchFamily="18" charset="0"/>
              </a:rPr>
              <a:t>Сегодня мы отправимся в гости</a:t>
            </a:r>
          </a:p>
          <a:p>
            <a:r>
              <a:rPr lang="ru-RU" dirty="0" smtClean="0">
                <a:solidFill>
                  <a:srgbClr val="0070C0"/>
                </a:solidFill>
                <a:latin typeface="Bookman Old Style" pitchFamily="18" charset="0"/>
              </a:rPr>
              <a:t> к Эдику и Эмме. Они хотят </a:t>
            </a:r>
          </a:p>
          <a:p>
            <a:r>
              <a:rPr lang="ru-RU" dirty="0" smtClean="0">
                <a:solidFill>
                  <a:srgbClr val="0070C0"/>
                </a:solidFill>
                <a:latin typeface="Bookman Old Style" pitchFamily="18" charset="0"/>
              </a:rPr>
              <a:t>Рассказать тебе о посуде…</a:t>
            </a:r>
            <a:endParaRPr lang="ru-RU" dirty="0">
              <a:solidFill>
                <a:srgbClr val="0070C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im0-tub-ru.yandex.net/i?id=de5d4f240297a3a5b73ff6d1337d2d5b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9187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2" descr="https://vy-afisha.ru/upload/22273_svsamostalnost01-foto-Shutterstock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214282" y="1071546"/>
            <a:ext cx="7286676" cy="53737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Выноска-облако 13"/>
          <p:cNvSpPr/>
          <p:nvPr/>
        </p:nvSpPr>
        <p:spPr>
          <a:xfrm>
            <a:off x="4143340" y="0"/>
            <a:ext cx="5000660" cy="2571768"/>
          </a:xfrm>
          <a:prstGeom prst="cloudCallout">
            <a:avLst>
              <a:gd name="adj1" fmla="val -28330"/>
              <a:gd name="adj2" fmla="val 89259"/>
            </a:avLst>
          </a:prstGeom>
          <a:solidFill>
            <a:srgbClr val="AB96E8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000628" y="0"/>
            <a:ext cx="4572000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1600" dirty="0" smtClean="0">
                <a:solidFill>
                  <a:srgbClr val="002060"/>
                </a:solidFill>
                <a:latin typeface="Bookman Old Style" pitchFamily="18" charset="0"/>
              </a:rPr>
              <a:t>Вилки, ложки и ножи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Bookman Old Style" pitchFamily="18" charset="0"/>
              </a:rPr>
              <a:t>Ты к обеду положи.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Bookman Old Style" pitchFamily="18" charset="0"/>
              </a:rPr>
              <a:t>Не забудь ещё тарелки –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Bookman Old Style" pitchFamily="18" charset="0"/>
              </a:rPr>
              <a:t>И глубоких дай, и мелких.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Bookman Old Style" pitchFamily="18" charset="0"/>
              </a:rPr>
              <a:t>И стаканы – под компот,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Bookman Old Style" pitchFamily="18" charset="0"/>
              </a:rPr>
              <a:t>И салфетки – на расход.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Bookman Old Style" pitchFamily="18" charset="0"/>
              </a:rPr>
              <a:t>Хлеб и соль поставь на стол 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Bookman Old Style" pitchFamily="18" charset="0"/>
              </a:rPr>
              <a:t>–Скажут люди: «Хлебосол!»</a:t>
            </a:r>
            <a:endParaRPr lang="ru-RU" sz="1600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sp>
        <p:nvSpPr>
          <p:cNvPr id="10" name="Выноска-облако 9"/>
          <p:cNvSpPr/>
          <p:nvPr/>
        </p:nvSpPr>
        <p:spPr>
          <a:xfrm flipH="1">
            <a:off x="19891" y="111028"/>
            <a:ext cx="4214810" cy="2470012"/>
          </a:xfrm>
          <a:prstGeom prst="cloudCallout">
            <a:avLst>
              <a:gd name="adj1" fmla="val -28330"/>
              <a:gd name="adj2" fmla="val 89259"/>
            </a:avLst>
          </a:prstGeom>
          <a:solidFill>
            <a:srgbClr val="AB96E8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71472" y="428604"/>
            <a:ext cx="321470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Bookman Old Style" pitchFamily="18" charset="0"/>
              </a:rPr>
              <a:t>Эдик, </a:t>
            </a:r>
            <a:r>
              <a:rPr lang="ru-RU" sz="1600" dirty="0" smtClean="0">
                <a:latin typeface="Bookman Old Style" pitchFamily="18" charset="0"/>
              </a:rPr>
              <a:t>мы убирались на кухне и сложили</a:t>
            </a:r>
          </a:p>
          <a:p>
            <a:pPr algn="ctr"/>
            <a:r>
              <a:rPr lang="ru-RU" sz="1600" dirty="0" smtClean="0">
                <a:latin typeface="Bookman Old Style" pitchFamily="18" charset="0"/>
              </a:rPr>
              <a:t>посуду в коробку. Нам надо к обеду накрыть на стол, </a:t>
            </a:r>
          </a:p>
          <a:p>
            <a:pPr algn="ctr"/>
            <a:r>
              <a:rPr lang="ru-RU" sz="1600" dirty="0" smtClean="0">
                <a:latin typeface="Bookman Old Style" pitchFamily="18" charset="0"/>
              </a:rPr>
              <a:t> помоги нам достать из коробки</a:t>
            </a:r>
          </a:p>
          <a:p>
            <a:pPr algn="ctr"/>
            <a:r>
              <a:rPr lang="ru-RU" sz="1600" dirty="0" smtClean="0">
                <a:latin typeface="Bookman Old Style" pitchFamily="18" charset="0"/>
              </a:rPr>
              <a:t> только посуду.</a:t>
            </a:r>
            <a:endParaRPr lang="ru-RU" sz="1600" dirty="0">
              <a:latin typeface="Bookman Old Style" pitchFamily="18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3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3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8" grpId="0"/>
      <p:bldP spid="8" grpId="1"/>
      <p:bldP spid="10" grpId="0" animBg="1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im0-tub-ru.yandex.net/i?id=de5d4f240297a3a5b73ff6d1337d2d5b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9187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2" descr="https://vy-afisha.ru/upload/22273_svsamostalnost01-foto-Shutterstock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357158" y="1134966"/>
            <a:ext cx="7286676" cy="53737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Выноска-облако 13"/>
          <p:cNvSpPr/>
          <p:nvPr/>
        </p:nvSpPr>
        <p:spPr>
          <a:xfrm>
            <a:off x="4286248" y="571480"/>
            <a:ext cx="4572032" cy="2071702"/>
          </a:xfrm>
          <a:prstGeom prst="cloudCallout">
            <a:avLst>
              <a:gd name="adj1" fmla="val -28330"/>
              <a:gd name="adj2" fmla="val 89259"/>
            </a:avLst>
          </a:prstGeom>
          <a:solidFill>
            <a:srgbClr val="AB96E8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072066" y="1000108"/>
            <a:ext cx="3063659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Bookman Old Style" pitchFamily="18" charset="0"/>
                <a:cs typeface="Times New Roman" panose="02020603050405020304" pitchFamily="18" charset="0"/>
              </a:rPr>
              <a:t>Какая бывает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Bookman Old Style" pitchFamily="18" charset="0"/>
                <a:cs typeface="Times New Roman" panose="02020603050405020304" pitchFamily="18" charset="0"/>
              </a:rPr>
              <a:t> посуда?</a:t>
            </a:r>
            <a:endParaRPr lang="ru-RU" sz="3200" dirty="0">
              <a:solidFill>
                <a:srgbClr val="002060"/>
              </a:solidFill>
              <a:latin typeface="Bookman Old Style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im0-tub-ru.yandex.net/i?id=de5d4f240297a3a5b73ff6d1337d2d5b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9187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10" descr="http://img1.liveinternet.ru/images/attach/c/2/71/493/71493787_2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285860"/>
            <a:ext cx="3114706" cy="2709849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6" name="Picture 2" descr="http://www.playcast.ru/uploads/2017/07/21/2306177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57818" y="3929066"/>
            <a:ext cx="3302289" cy="2100256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7" name="Picture 6" descr="http://s1.pic4you.ru/allimage/y2012/08-22/12216/2362469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00364" y="3500438"/>
            <a:ext cx="2057375" cy="1285859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9" name="Прямоугольник 8"/>
          <p:cNvSpPr/>
          <p:nvPr/>
        </p:nvSpPr>
        <p:spPr>
          <a:xfrm>
            <a:off x="1428728" y="142852"/>
            <a:ext cx="63642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4000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«Какая бывает посуда?»</a:t>
            </a:r>
            <a:endParaRPr lang="ru-RU" sz="4000" dirty="0">
              <a:solidFill>
                <a:srgbClr val="C0000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10" name="Picture 16" descr="http://cdn-nus-1.pinme.ru/tumb/600/photo/d3/1316/d313161c3414c3b64955f658ce89f6be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43306" y="1428736"/>
            <a:ext cx="3810000" cy="2162176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1" name="Рисунок 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5720" y="4286256"/>
            <a:ext cx="3229285" cy="2173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15" name="Прямоугольник 14"/>
          <p:cNvSpPr/>
          <p:nvPr/>
        </p:nvSpPr>
        <p:spPr>
          <a:xfrm>
            <a:off x="500034" y="6215082"/>
            <a:ext cx="8286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Bookman Old Style" pitchFamily="18" charset="0"/>
              </a:rPr>
              <a:t>Для чая – чайная..</a:t>
            </a:r>
            <a:endParaRPr lang="ru-RU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im0-tub-ru.yandex.net/i?id=de5d4f240297a3a5b73ff6d1337d2d5b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9187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428728" y="142852"/>
            <a:ext cx="63642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4000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«Какая бывает посуда?»</a:t>
            </a:r>
            <a:endParaRPr lang="ru-RU" sz="4000" dirty="0">
              <a:solidFill>
                <a:srgbClr val="C0000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62466" name="Picture 2" descr="http://fasadstroy-company.ru/maintenance/files/2014/05/kuhonnyj-nabo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1643050"/>
            <a:ext cx="6715172" cy="37238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14" descr="http://photoshopia.ru/clipart/data/558/medium/1442775014391_photoshopia_ru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072074"/>
            <a:ext cx="2794690" cy="1595632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3" name="Picture 10" descr="C:\Documents and Settings\teacher\Мои документы\посуда\frying_pan_PNG8348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6248" y="5000636"/>
            <a:ext cx="2633940" cy="146330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4" name="Picture 4" descr="C:\Documents and Settings\teacher\Мои документы\посуда\cooking_pan_PNG8396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000108"/>
            <a:ext cx="2865544" cy="1614256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16" name="Прямоугольник 15"/>
          <p:cNvSpPr/>
          <p:nvPr/>
        </p:nvSpPr>
        <p:spPr>
          <a:xfrm>
            <a:off x="2000232" y="6211669"/>
            <a:ext cx="62151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Bookman Old Style" pitchFamily="18" charset="0"/>
              </a:rPr>
              <a:t>Для кухни - кухонная</a:t>
            </a:r>
            <a:endParaRPr lang="ru-RU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im0-tub-ru.yandex.net/i?id=de5d4f240297a3a5b73ff6d1337d2d5b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9187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http://static.newauction.ru/offer_images/2016/02/19/06/big/C/CRjTOBB7Zou/starinnyj_antikvarnyj_stolovyj_serviz_kuznecova_35_predmetov_tarelka_supnica_bljudo_fajans_buket_roz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1285860"/>
            <a:ext cx="6929486" cy="51971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428728" y="142852"/>
            <a:ext cx="63642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4000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«Какая бывает посуда?»</a:t>
            </a:r>
            <a:endParaRPr lang="ru-RU" sz="4000" dirty="0">
              <a:solidFill>
                <a:srgbClr val="C0000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6286520"/>
            <a:ext cx="29915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Bookman Old Style" pitchFamily="18" charset="0"/>
              </a:rPr>
              <a:t>Для стола – столовая. </a:t>
            </a:r>
            <a:endParaRPr lang="ru-RU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im0-tub-ru.yandex.net/i?id=de5d4f240297a3a5b73ff6d1337d2d5b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9187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2" descr="https://vy-afisha.ru/upload/22273_svsamostalnost01-foto-Shutterstock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357158" y="1134966"/>
            <a:ext cx="7286676" cy="53737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Выноска-облако 13"/>
          <p:cNvSpPr/>
          <p:nvPr/>
        </p:nvSpPr>
        <p:spPr>
          <a:xfrm>
            <a:off x="4286248" y="571480"/>
            <a:ext cx="4572032" cy="2071702"/>
          </a:xfrm>
          <a:prstGeom prst="cloudCallout">
            <a:avLst>
              <a:gd name="adj1" fmla="val -28330"/>
              <a:gd name="adj2" fmla="val 89259"/>
            </a:avLst>
          </a:prstGeom>
          <a:solidFill>
            <a:srgbClr val="AB96E8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714876" y="1000108"/>
            <a:ext cx="382348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Bookman Old Style" pitchFamily="18" charset="0"/>
                <a:cs typeface="Times New Roman" panose="02020603050405020304" pitchFamily="18" charset="0"/>
              </a:rPr>
              <a:t>Ерёма, давай поможем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Bookman Old Style" pitchFamily="18" charset="0"/>
                <a:cs typeface="Times New Roman" panose="02020603050405020304" pitchFamily="18" charset="0"/>
              </a:rPr>
              <a:t>Маме помыть посуду…</a:t>
            </a:r>
            <a:endParaRPr lang="ru-RU" sz="2400" dirty="0">
              <a:solidFill>
                <a:srgbClr val="002060"/>
              </a:solidFill>
              <a:latin typeface="Bookman Old Style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861</TotalTime>
  <Words>472</Words>
  <Application>Microsoft Office PowerPoint</Application>
  <PresentationFormat>Экран (4:3)</PresentationFormat>
  <Paragraphs>101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«Четвёртый лишний»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Екатерина</dc:creator>
  <cp:lastModifiedBy>Ivan</cp:lastModifiedBy>
  <cp:revision>161</cp:revision>
  <dcterms:created xsi:type="dcterms:W3CDTF">2017-12-13T07:13:00Z</dcterms:created>
  <dcterms:modified xsi:type="dcterms:W3CDTF">2020-04-24T13:44:26Z</dcterms:modified>
</cp:coreProperties>
</file>