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43"/>
  </p:notesMasterIdLst>
  <p:sldIdLst>
    <p:sldId id="256" r:id="rId2"/>
    <p:sldId id="262" r:id="rId3"/>
    <p:sldId id="266" r:id="rId4"/>
    <p:sldId id="313" r:id="rId5"/>
    <p:sldId id="264" r:id="rId6"/>
    <p:sldId id="324" r:id="rId7"/>
    <p:sldId id="321" r:id="rId8"/>
    <p:sldId id="316" r:id="rId9"/>
    <p:sldId id="335" r:id="rId10"/>
    <p:sldId id="336" r:id="rId11"/>
    <p:sldId id="333" r:id="rId12"/>
    <p:sldId id="339" r:id="rId13"/>
    <p:sldId id="273" r:id="rId14"/>
    <p:sldId id="289" r:id="rId15"/>
    <p:sldId id="288" r:id="rId16"/>
    <p:sldId id="279" r:id="rId17"/>
    <p:sldId id="293" r:id="rId18"/>
    <p:sldId id="298" r:id="rId19"/>
    <p:sldId id="319" r:id="rId20"/>
    <p:sldId id="297" r:id="rId21"/>
    <p:sldId id="296" r:id="rId22"/>
    <p:sldId id="331" r:id="rId23"/>
    <p:sldId id="295" r:id="rId24"/>
    <p:sldId id="303" r:id="rId25"/>
    <p:sldId id="302" r:id="rId26"/>
    <p:sldId id="301" r:id="rId27"/>
    <p:sldId id="300" r:id="rId28"/>
    <p:sldId id="299" r:id="rId29"/>
    <p:sldId id="326" r:id="rId30"/>
    <p:sldId id="327" r:id="rId31"/>
    <p:sldId id="328" r:id="rId32"/>
    <p:sldId id="329" r:id="rId33"/>
    <p:sldId id="330" r:id="rId34"/>
    <p:sldId id="337" r:id="rId35"/>
    <p:sldId id="322" r:id="rId36"/>
    <p:sldId id="274" r:id="rId37"/>
    <p:sldId id="277" r:id="rId38"/>
    <p:sldId id="285" r:id="rId39"/>
    <p:sldId id="340" r:id="rId40"/>
    <p:sldId id="332" r:id="rId41"/>
    <p:sldId id="33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74194" autoAdjust="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0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BED969-7E15-43F5-9D04-C1B82A0B833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1B7BC3A2-80FA-4B0C-9D3F-570221A28079}">
      <dgm:prSet phldrT="[Текст]" phldr="1"/>
      <dgm:spPr/>
      <dgm:t>
        <a:bodyPr/>
        <a:lstStyle/>
        <a:p>
          <a:endParaRPr lang="ru-RU" dirty="0"/>
        </a:p>
      </dgm:t>
    </dgm:pt>
    <dgm:pt modelId="{2B55A12A-1058-4819-A130-F4C95029759C}" type="parTrans" cxnId="{B88DB55E-3F93-4EB1-8928-C81A8ED5D19E}">
      <dgm:prSet/>
      <dgm:spPr/>
      <dgm:t>
        <a:bodyPr/>
        <a:lstStyle/>
        <a:p>
          <a:endParaRPr lang="ru-RU"/>
        </a:p>
      </dgm:t>
    </dgm:pt>
    <dgm:pt modelId="{BEEB76BD-6B99-4090-8129-FB8AB7B09CAF}" type="sibTrans" cxnId="{B88DB55E-3F93-4EB1-8928-C81A8ED5D19E}">
      <dgm:prSet/>
      <dgm:spPr/>
      <dgm:t>
        <a:bodyPr/>
        <a:lstStyle/>
        <a:p>
          <a:endParaRPr lang="ru-RU"/>
        </a:p>
      </dgm:t>
    </dgm:pt>
    <dgm:pt modelId="{B214D874-B855-4486-88FC-FB6CE744DBF4}">
      <dgm:prSet phldrT="[Текст]" phldr="1"/>
      <dgm:spPr/>
      <dgm:t>
        <a:bodyPr/>
        <a:lstStyle/>
        <a:p>
          <a:endParaRPr lang="ru-RU" dirty="0"/>
        </a:p>
      </dgm:t>
    </dgm:pt>
    <dgm:pt modelId="{D1064707-8910-481E-9322-504FE808A339}" type="parTrans" cxnId="{BEBB35EF-35E6-4B63-8F30-C1B588779991}">
      <dgm:prSet/>
      <dgm:spPr/>
      <dgm:t>
        <a:bodyPr/>
        <a:lstStyle/>
        <a:p>
          <a:endParaRPr lang="ru-RU"/>
        </a:p>
      </dgm:t>
    </dgm:pt>
    <dgm:pt modelId="{100F9968-BE74-48A6-B354-D487E755FB02}" type="sibTrans" cxnId="{BEBB35EF-35E6-4B63-8F30-C1B588779991}">
      <dgm:prSet/>
      <dgm:spPr/>
      <dgm:t>
        <a:bodyPr/>
        <a:lstStyle/>
        <a:p>
          <a:endParaRPr lang="ru-RU"/>
        </a:p>
      </dgm:t>
    </dgm:pt>
    <dgm:pt modelId="{E24AA17B-A150-4134-8A54-54BC1C057146}">
      <dgm:prSet phldrT="[Текст]" phldr="1"/>
      <dgm:spPr/>
      <dgm:t>
        <a:bodyPr/>
        <a:lstStyle/>
        <a:p>
          <a:endParaRPr lang="ru-RU" dirty="0"/>
        </a:p>
      </dgm:t>
    </dgm:pt>
    <dgm:pt modelId="{E338BCB0-C29D-4C04-87BD-9F1E64715E1A}" type="parTrans" cxnId="{C145A5AC-7464-470B-A647-79B5CF9E5337}">
      <dgm:prSet/>
      <dgm:spPr/>
      <dgm:t>
        <a:bodyPr/>
        <a:lstStyle/>
        <a:p>
          <a:endParaRPr lang="ru-RU"/>
        </a:p>
      </dgm:t>
    </dgm:pt>
    <dgm:pt modelId="{F78A8C48-48C4-427E-B9D7-7A9CFA25755C}" type="sibTrans" cxnId="{C145A5AC-7464-470B-A647-79B5CF9E5337}">
      <dgm:prSet/>
      <dgm:spPr/>
      <dgm:t>
        <a:bodyPr/>
        <a:lstStyle/>
        <a:p>
          <a:endParaRPr lang="ru-RU"/>
        </a:p>
      </dgm:t>
    </dgm:pt>
    <dgm:pt modelId="{FFA62DF9-C70C-45FB-929A-DB4A28B99B72}">
      <dgm:prSet phldrT="[Текст]" phldr="1"/>
      <dgm:spPr/>
      <dgm:t>
        <a:bodyPr/>
        <a:lstStyle/>
        <a:p>
          <a:endParaRPr lang="ru-RU" dirty="0"/>
        </a:p>
      </dgm:t>
    </dgm:pt>
    <dgm:pt modelId="{7AE52A41-829F-4908-915D-3E2C5872CC9B}" type="parTrans" cxnId="{A4677698-6790-45E5-8435-0A019E9F6E5D}">
      <dgm:prSet/>
      <dgm:spPr/>
      <dgm:t>
        <a:bodyPr/>
        <a:lstStyle/>
        <a:p>
          <a:endParaRPr lang="ru-RU"/>
        </a:p>
      </dgm:t>
    </dgm:pt>
    <dgm:pt modelId="{94C5FBFB-5B3D-40E6-9E05-5FA23D8CA453}" type="sibTrans" cxnId="{A4677698-6790-45E5-8435-0A019E9F6E5D}">
      <dgm:prSet/>
      <dgm:spPr/>
      <dgm:t>
        <a:bodyPr/>
        <a:lstStyle/>
        <a:p>
          <a:endParaRPr lang="ru-RU"/>
        </a:p>
      </dgm:t>
    </dgm:pt>
    <dgm:pt modelId="{4F5BD124-CA44-41BD-808B-A77A7D3930ED}" type="pres">
      <dgm:prSet presAssocID="{8ABED969-7E15-43F5-9D04-C1B82A0B83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BADDE9-82E3-4485-A74A-E4178626CE8E}" type="pres">
      <dgm:prSet presAssocID="{1B7BC3A2-80FA-4B0C-9D3F-570221A2807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50851-0392-4E03-9854-FCA661EFF8E4}" type="pres">
      <dgm:prSet presAssocID="{1B7BC3A2-80FA-4B0C-9D3F-570221A2807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8619B-7B3F-465E-AF80-A4BB9A258177}" type="pres">
      <dgm:prSet presAssocID="{E24AA17B-A150-4134-8A54-54BC1C05714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C703B-592C-4B79-AD35-AB0D6BB8E9AC}" type="pres">
      <dgm:prSet presAssocID="{E24AA17B-A150-4134-8A54-54BC1C057146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8E1CD1-19D0-4BFB-B294-FF83802FA24F}" type="presOf" srcId="{E24AA17B-A150-4134-8A54-54BC1C057146}" destId="{AB88619B-7B3F-465E-AF80-A4BB9A258177}" srcOrd="0" destOrd="0" presId="urn:microsoft.com/office/officeart/2005/8/layout/vList2"/>
    <dgm:cxn modelId="{56B7573A-7574-431D-A98B-24E906A2BB67}" type="presOf" srcId="{B214D874-B855-4486-88FC-FB6CE744DBF4}" destId="{C8050851-0392-4E03-9854-FCA661EFF8E4}" srcOrd="0" destOrd="0" presId="urn:microsoft.com/office/officeart/2005/8/layout/vList2"/>
    <dgm:cxn modelId="{BEBB35EF-35E6-4B63-8F30-C1B588779991}" srcId="{1B7BC3A2-80FA-4B0C-9D3F-570221A28079}" destId="{B214D874-B855-4486-88FC-FB6CE744DBF4}" srcOrd="0" destOrd="0" parTransId="{D1064707-8910-481E-9322-504FE808A339}" sibTransId="{100F9968-BE74-48A6-B354-D487E755FB02}"/>
    <dgm:cxn modelId="{C145A5AC-7464-470B-A647-79B5CF9E5337}" srcId="{8ABED969-7E15-43F5-9D04-C1B82A0B8333}" destId="{E24AA17B-A150-4134-8A54-54BC1C057146}" srcOrd="1" destOrd="0" parTransId="{E338BCB0-C29D-4C04-87BD-9F1E64715E1A}" sibTransId="{F78A8C48-48C4-427E-B9D7-7A9CFA25755C}"/>
    <dgm:cxn modelId="{8E1C119F-3F36-4F4B-A9D9-81CB8749C57B}" type="presOf" srcId="{8ABED969-7E15-43F5-9D04-C1B82A0B8333}" destId="{4F5BD124-CA44-41BD-808B-A77A7D3930ED}" srcOrd="0" destOrd="0" presId="urn:microsoft.com/office/officeart/2005/8/layout/vList2"/>
    <dgm:cxn modelId="{A4677698-6790-45E5-8435-0A019E9F6E5D}" srcId="{E24AA17B-A150-4134-8A54-54BC1C057146}" destId="{FFA62DF9-C70C-45FB-929A-DB4A28B99B72}" srcOrd="0" destOrd="0" parTransId="{7AE52A41-829F-4908-915D-3E2C5872CC9B}" sibTransId="{94C5FBFB-5B3D-40E6-9E05-5FA23D8CA453}"/>
    <dgm:cxn modelId="{FEE0DE8B-CC31-434F-BAE7-C878093D74D9}" type="presOf" srcId="{1B7BC3A2-80FA-4B0C-9D3F-570221A28079}" destId="{9ABADDE9-82E3-4485-A74A-E4178626CE8E}" srcOrd="0" destOrd="0" presId="urn:microsoft.com/office/officeart/2005/8/layout/vList2"/>
    <dgm:cxn modelId="{B88DB55E-3F93-4EB1-8928-C81A8ED5D19E}" srcId="{8ABED969-7E15-43F5-9D04-C1B82A0B8333}" destId="{1B7BC3A2-80FA-4B0C-9D3F-570221A28079}" srcOrd="0" destOrd="0" parTransId="{2B55A12A-1058-4819-A130-F4C95029759C}" sibTransId="{BEEB76BD-6B99-4090-8129-FB8AB7B09CAF}"/>
    <dgm:cxn modelId="{32208731-F51B-4BA6-999D-70BEDA4ED196}" type="presOf" srcId="{FFA62DF9-C70C-45FB-929A-DB4A28B99B72}" destId="{4EAC703B-592C-4B79-AD35-AB0D6BB8E9AC}" srcOrd="0" destOrd="0" presId="urn:microsoft.com/office/officeart/2005/8/layout/vList2"/>
    <dgm:cxn modelId="{9884D1AC-779C-4556-829C-C9D4B7A66B19}" type="presParOf" srcId="{4F5BD124-CA44-41BD-808B-A77A7D3930ED}" destId="{9ABADDE9-82E3-4485-A74A-E4178626CE8E}" srcOrd="0" destOrd="0" presId="urn:microsoft.com/office/officeart/2005/8/layout/vList2"/>
    <dgm:cxn modelId="{53F9FD0F-76A9-4CF1-8434-E93755156D8C}" type="presParOf" srcId="{4F5BD124-CA44-41BD-808B-A77A7D3930ED}" destId="{C8050851-0392-4E03-9854-FCA661EFF8E4}" srcOrd="1" destOrd="0" presId="urn:microsoft.com/office/officeart/2005/8/layout/vList2"/>
    <dgm:cxn modelId="{6A2D28B4-FBCA-47DC-866B-B1E2F13EA4E6}" type="presParOf" srcId="{4F5BD124-CA44-41BD-808B-A77A7D3930ED}" destId="{AB88619B-7B3F-465E-AF80-A4BB9A258177}" srcOrd="2" destOrd="0" presId="urn:microsoft.com/office/officeart/2005/8/layout/vList2"/>
    <dgm:cxn modelId="{4E2C2B0A-BBC9-4F6D-838D-8A75AA07FB5A}" type="presParOf" srcId="{4F5BD124-CA44-41BD-808B-A77A7D3930ED}" destId="{4EAC703B-592C-4B79-AD35-AB0D6BB8E9A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ABADDE9-82E3-4485-A74A-E4178626CE8E}">
      <dsp:nvSpPr>
        <dsp:cNvPr id="0" name=""/>
        <dsp:cNvSpPr/>
      </dsp:nvSpPr>
      <dsp:spPr>
        <a:xfrm>
          <a:off x="0" y="322581"/>
          <a:ext cx="8229600" cy="1029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>
        <a:off x="0" y="322581"/>
        <a:ext cx="8229600" cy="1029600"/>
      </dsp:txXfrm>
    </dsp:sp>
    <dsp:sp modelId="{C8050851-0392-4E03-9854-FCA661EFF8E4}">
      <dsp:nvSpPr>
        <dsp:cNvPr id="0" name=""/>
        <dsp:cNvSpPr/>
      </dsp:nvSpPr>
      <dsp:spPr>
        <a:xfrm>
          <a:off x="0" y="1352181"/>
          <a:ext cx="8229600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3400" kern="1200" dirty="0"/>
        </a:p>
      </dsp:txBody>
      <dsp:txXfrm>
        <a:off x="0" y="1352181"/>
        <a:ext cx="8229600" cy="910800"/>
      </dsp:txXfrm>
    </dsp:sp>
    <dsp:sp modelId="{AB88619B-7B3F-465E-AF80-A4BB9A258177}">
      <dsp:nvSpPr>
        <dsp:cNvPr id="0" name=""/>
        <dsp:cNvSpPr/>
      </dsp:nvSpPr>
      <dsp:spPr>
        <a:xfrm>
          <a:off x="0" y="2262981"/>
          <a:ext cx="8229600" cy="1029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>
        <a:off x="0" y="2262981"/>
        <a:ext cx="8229600" cy="1029600"/>
      </dsp:txXfrm>
    </dsp:sp>
    <dsp:sp modelId="{4EAC703B-592C-4B79-AD35-AB0D6BB8E9AC}">
      <dsp:nvSpPr>
        <dsp:cNvPr id="0" name=""/>
        <dsp:cNvSpPr/>
      </dsp:nvSpPr>
      <dsp:spPr>
        <a:xfrm>
          <a:off x="0" y="3292581"/>
          <a:ext cx="8229600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3400" kern="1200" dirty="0"/>
        </a:p>
      </dsp:txBody>
      <dsp:txXfrm>
        <a:off x="0" y="3292581"/>
        <a:ext cx="8229600" cy="910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94E5D-145C-484C-BA94-4BABD00A73AF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075B3-A3CF-400D-BD9B-F0415D3F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49545114_detska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200" b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5921" dir="2700000" algn="ctr" rotWithShape="0">
                    <a:srgbClr val="868686"/>
                  </a:outerShdw>
                </a:effectLst>
                <a:latin typeface="Calibri"/>
              </a:rPr>
              <a:t>ОБРАЗОВАТЕЛЬНАЯ ПРОГРАММА</a:t>
            </a:r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907704" y="2966050"/>
            <a:ext cx="504056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Муниципального автономного дошкольного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образовательного учреждения «Детский сад №27 комбинированного вида с воспитанием и обучением на татарском языке»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Приволжского района г. Казани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Блок-схема: процесс 8"/>
          <p:cNvSpPr/>
          <p:nvPr/>
        </p:nvSpPr>
        <p:spPr>
          <a:xfrm>
            <a:off x="1835696" y="2996952"/>
            <a:ext cx="45719" cy="4571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8174" t="12587" r="6169" b="10532"/>
          <a:stretch>
            <a:fillRect/>
          </a:stretch>
        </p:blipFill>
        <p:spPr bwMode="auto">
          <a:xfrm>
            <a:off x="971600" y="1124744"/>
            <a:ext cx="6480720" cy="4464496"/>
          </a:xfrm>
          <a:prstGeom prst="round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193811"/>
            <a:ext cx="83884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NewtonCSanPin"/>
              </a:rPr>
              <a:t>ОБРАЗОВАТЕЛЬНАЯ ОБЛАСТЬ «ПОЗНАВАТЕЛЬНОЕ РАЗВИТИЕ»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908720"/>
            <a:ext cx="6408712" cy="5328592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95000" rotWithShape="0">
              <a:srgbClr val="000000">
                <a:alpha val="50000"/>
              </a:srgbClr>
            </a:outerShdw>
            <a:softEdge rad="127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179388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цель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</a:t>
            </a:r>
            <a:r>
              <a:rPr lang="ru-RU" sz="1600" b="1" dirty="0" smtClean="0"/>
              <a:t> 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Задачи познавательного развития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1. Развитие интересов детей, любознательности и познавательной мотивации,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2. Формирование познавательных действий, становление сознания,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3. Развитие воображения и творческой активности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4.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5. Формирование первичных представлений о малой родине и Отечестве, представлений о </a:t>
            </a:r>
            <a:r>
              <a:rPr lang="ru-RU" sz="1600" dirty="0" err="1" smtClean="0">
                <a:solidFill>
                  <a:schemeClr val="tx1"/>
                </a:solidFill>
              </a:rPr>
              <a:t>социокультурных</a:t>
            </a:r>
            <a:r>
              <a:rPr lang="ru-RU" sz="1600" dirty="0" smtClean="0">
                <a:solidFill>
                  <a:schemeClr val="tx1"/>
                </a:solidFill>
              </a:rPr>
              <a:t> ценностях народа, об отечественных традициях и праздниках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6. Формирование первичных представлений о планете Земля как общем доме людей, об особенностях её природы, многообразии стран и народов.</a:t>
            </a:r>
          </a:p>
          <a:p>
            <a:pPr lvl="0" indent="179388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4388937" y="43934"/>
            <a:ext cx="36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93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7892" t="11827" r="6032" b="14160"/>
          <a:stretch>
            <a:fillRect/>
          </a:stretch>
        </p:blipFill>
        <p:spPr bwMode="auto">
          <a:xfrm>
            <a:off x="971599" y="764704"/>
            <a:ext cx="7416825" cy="5400600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6944" t="13068" r="6390" b="14699"/>
          <a:stretch>
            <a:fillRect/>
          </a:stretch>
        </p:blipFill>
        <p:spPr bwMode="auto">
          <a:xfrm>
            <a:off x="1403648" y="1124744"/>
            <a:ext cx="6023120" cy="48965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6038" t="11525" r="4669" b="20897"/>
          <a:stretch>
            <a:fillRect/>
          </a:stretch>
        </p:blipFill>
        <p:spPr bwMode="auto">
          <a:xfrm>
            <a:off x="683568" y="253721"/>
            <a:ext cx="8064896" cy="5839575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6717" t="12384" r="4260" b="15233"/>
          <a:stretch>
            <a:fillRect/>
          </a:stretch>
        </p:blipFill>
        <p:spPr bwMode="auto">
          <a:xfrm>
            <a:off x="611559" y="620689"/>
            <a:ext cx="7704857" cy="5544616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7509" t="10782" r="6506" b="7137"/>
          <a:stretch>
            <a:fillRect/>
          </a:stretch>
        </p:blipFill>
        <p:spPr bwMode="auto">
          <a:xfrm>
            <a:off x="1266092" y="901578"/>
            <a:ext cx="6611816" cy="5054844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7524" t="11462" r="6100" b="15617"/>
          <a:stretch>
            <a:fillRect/>
          </a:stretch>
        </p:blipFill>
        <p:spPr bwMode="auto">
          <a:xfrm>
            <a:off x="539552" y="764704"/>
            <a:ext cx="7704856" cy="561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23528" y="404664"/>
            <a:ext cx="6876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7706" t="12959" r="7524" b="15671"/>
          <a:stretch>
            <a:fillRect/>
          </a:stretch>
        </p:blipFill>
        <p:spPr bwMode="auto">
          <a:xfrm>
            <a:off x="539552" y="1052736"/>
            <a:ext cx="6863024" cy="4629115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755576" y="2606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187624" y="184102"/>
            <a:ext cx="67687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NewtonCSanPin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NewtonCSanPin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NewtonCSanPin"/>
              </a:rPr>
              <a:t>ОБРАЗОВАТЕЛЬНАЯ ОБЛАСТЬ «РАЗВИТИЕ РЕЧИ»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445895"/>
            <a:ext cx="6876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9140" t="15244" r="9129" b="14963"/>
          <a:stretch>
            <a:fillRect/>
          </a:stretch>
        </p:blipFill>
        <p:spPr bwMode="auto">
          <a:xfrm>
            <a:off x="1502228" y="1454499"/>
            <a:ext cx="6139543" cy="3949002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484040" y="1925216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разработана в соответствии с </a:t>
            </a:r>
            <a:endParaRPr lang="ru-RU" dirty="0"/>
          </a:p>
        </p:txBody>
      </p:sp>
      <p:sp>
        <p:nvSpPr>
          <p:cNvPr id="30" name="Содержимое 2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    Федеральным законом от 29.12.2012 N 273-ФЗ (ред. от 23.07.2013) "Об образовании в Российской Федерации";</a:t>
            </a:r>
          </a:p>
          <a:p>
            <a:pPr fontAlgn="base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    Федеральным государственным образовательным стандартом дошкольного образования (Приказ Министерства образования и науки РФ № 1155 от 17 октября 2013 года "ОБ УТВЕРЖДЕНИИ ФЕДЕРАЛЬНОГО ГОСУДАРСТВЕННОГО ОБРАЗОВАТЕЛЬНОГО СТАНДАРТА ДОШКОЛЬНОГО ОБРАЗОВАНИЯ") и  ФГОС к структуре основной общеобразовательной программы дошкольного образования от 17.10.2013 № 30 384, на переходный период до утверждения Примерной основной образовательной программы дошкольного образования. </a:t>
            </a:r>
          </a:p>
          <a:p>
            <a:pPr fontAlgn="base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   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2.4.1.3049-13 "Санитарно-эпидемиологические требования к устройству, содержанию и организации режима работы дошкольных образовательных организаций" (Постановление от 15 мая 2013 года N 26);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Порядком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образования. Утвержден приказом Министерства образования и науки Российской Федерации от 30 августа 2013 г. N 1014;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     Государственной программой о сохранении, изучении и развитии государственных языков РТ  на 2014-2020годы.</a:t>
            </a:r>
          </a:p>
          <a:p>
            <a:pPr fontAlgn="base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445895"/>
            <a:ext cx="6876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8423" t="14296" r="7524" b="17021"/>
          <a:stretch>
            <a:fillRect/>
          </a:stretch>
        </p:blipFill>
        <p:spPr bwMode="auto">
          <a:xfrm>
            <a:off x="611560" y="1196752"/>
            <a:ext cx="6732396" cy="4411226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445895"/>
            <a:ext cx="6876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10939" t="14749" r="9312" b="15431"/>
          <a:stretch>
            <a:fillRect/>
          </a:stretch>
        </p:blipFill>
        <p:spPr bwMode="auto">
          <a:xfrm>
            <a:off x="1642326" y="1371945"/>
            <a:ext cx="5859347" cy="4114109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5383" t="13319" r="4839" b="11690"/>
          <a:stretch>
            <a:fillRect/>
          </a:stretch>
        </p:blipFill>
        <p:spPr bwMode="auto">
          <a:xfrm>
            <a:off x="683568" y="764704"/>
            <a:ext cx="7096658" cy="547260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445895"/>
            <a:ext cx="6876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9312" t="31302" r="5736" b="17462"/>
          <a:stretch>
            <a:fillRect/>
          </a:stretch>
        </p:blipFill>
        <p:spPr bwMode="auto">
          <a:xfrm>
            <a:off x="1170950" y="1786094"/>
            <a:ext cx="6802099" cy="328581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NewtonCSanPin"/>
              </a:rPr>
              <a:t>ОБРАЗОВАТЕЛЬНАЯ ОБЛАСТЬ «ХУДОЖЕСТВЕННО-ЭСТЕТИЧЕСКОЕ РАЗВИТИЕ»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445895"/>
            <a:ext cx="6876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16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6989" t="12291" r="6625" b="12987"/>
          <a:stretch>
            <a:fillRect/>
          </a:stretch>
        </p:blipFill>
        <p:spPr bwMode="auto">
          <a:xfrm>
            <a:off x="179512" y="548680"/>
            <a:ext cx="7452320" cy="56886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445895"/>
            <a:ext cx="6876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6271" t="12732" r="6090" b="9419"/>
          <a:stretch>
            <a:fillRect/>
          </a:stretch>
        </p:blipFill>
        <p:spPr bwMode="auto">
          <a:xfrm>
            <a:off x="611561" y="188640"/>
            <a:ext cx="7128791" cy="6336704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445895"/>
            <a:ext cx="6876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7159" t="10728" r="6271" b="15004"/>
          <a:stretch>
            <a:fillRect/>
          </a:stretch>
        </p:blipFill>
        <p:spPr bwMode="auto">
          <a:xfrm>
            <a:off x="1309143" y="1187638"/>
            <a:ext cx="6525714" cy="4482723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445895"/>
            <a:ext cx="6876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8029" t="12769" r="7463" b="12683"/>
          <a:stretch>
            <a:fillRect/>
          </a:stretch>
        </p:blipFill>
        <p:spPr bwMode="auto">
          <a:xfrm>
            <a:off x="179512" y="1412776"/>
            <a:ext cx="7326407" cy="5176059"/>
          </a:xfrm>
          <a:prstGeom prst="round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1584387" y="531911"/>
            <a:ext cx="5975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NewtonCSanPin"/>
              </a:rPr>
              <a:t>ОБРАЗОВАТЕЛЬНАЯ ОБЛАСТЬ «ФИЗИЧЕСКОЕ РАЗВИТИЕ»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445895"/>
            <a:ext cx="6876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9323" t="26045" r="8606" b="19145"/>
          <a:stretch>
            <a:fillRect/>
          </a:stretch>
        </p:blipFill>
        <p:spPr bwMode="auto">
          <a:xfrm>
            <a:off x="1215851" y="908720"/>
            <a:ext cx="5516389" cy="5328591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" name="TextBox 9"/>
          <p:cNvSpPr txBox="1"/>
          <p:nvPr/>
        </p:nvSpPr>
        <p:spPr>
          <a:xfrm>
            <a:off x="755576" y="548680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NewtonCSanPin"/>
              </a:rPr>
              <a:t>ОБРАЗОВАТЕЛЬНАЯ ОБЛАСТЬ «ФИЗИЧЕСКОЕ РАЗВИТИЕ»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764704"/>
            <a:ext cx="4943789" cy="8723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47664" y="1916832"/>
          <a:ext cx="6048672" cy="461543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016224"/>
                <a:gridCol w="2016224"/>
                <a:gridCol w="2016224"/>
              </a:tblGrid>
              <a:tr h="6896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Принципы физического развития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74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Дидактические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• Систематичность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 последовательность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• Развивающее обучение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• Доступность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• Воспитывающее обучение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• Учет индивидуальных и возрастных особенностей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• Сознательность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и активность ребенка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• Наглядность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Специальные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непрерывность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последовательность наращивания тренирующих воздействий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цикличность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Гигиенические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Сбалансированность нагрузок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• Рациональность чередования деятельности и отдыха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• Возрастная адекватность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• Оздоровительная направленность всего образовательного процесса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• Осуществление личностно-ориентированного обучения и воспитания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52128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ru-RU" sz="2400" b="1" dirty="0" smtClean="0"/>
              <a:t>ЦЕЛЬ ПРОГРАММЫ</a:t>
            </a:r>
            <a:r>
              <a:rPr lang="ru-RU" sz="2400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2204865"/>
            <a:ext cx="8229600" cy="388843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 Ведущие цели Программы — 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92696"/>
            <a:ext cx="3521892" cy="99478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33525" y="2061972"/>
          <a:ext cx="6076950" cy="4212732"/>
        </p:xfrm>
        <a:graphic>
          <a:graphicData uri="http://schemas.openxmlformats.org/drawingml/2006/table">
            <a:tbl>
              <a:tblPr/>
              <a:tblGrid>
                <a:gridCol w="2025650"/>
                <a:gridCol w="2025650"/>
                <a:gridCol w="2025650"/>
              </a:tblGrid>
              <a:tr h="286908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Методы физического развития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Наглядный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Наглядно-зрительные приемы (показ физических упражнений, использование наглядных пособий, имитация, зрительные ориентиры)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Наглядно-слуховые приемы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(музыка, песни)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Тактильно-мышечные приемы (непосредственная помощь воспитателя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Словесный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Объяснения, пояснения, указания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Подача команд, распоряжений, сигналов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Вопросы к детям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Образный сюжетный рассказ, беседа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Словесная инструкция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Практический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Повторение упражнений без изменения и с изменениями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Проведение упражнений в игровой форме;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Проведение упражнений в соревновательной форме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20079" t="12064" r="20070" b="61189"/>
          <a:stretch>
            <a:fillRect/>
          </a:stretch>
        </p:blipFill>
        <p:spPr bwMode="auto">
          <a:xfrm>
            <a:off x="1547664" y="620688"/>
            <a:ext cx="6048672" cy="14469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33525" y="2276873"/>
          <a:ext cx="6076950" cy="3816424"/>
        </p:xfrm>
        <a:graphic>
          <a:graphicData uri="http://schemas.openxmlformats.org/drawingml/2006/table">
            <a:tbl>
              <a:tblPr/>
              <a:tblGrid>
                <a:gridCol w="2409190"/>
                <a:gridCol w="3667760"/>
              </a:tblGrid>
              <a:tr h="606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Средства физического развития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Формы физического развития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09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Двигательная активность, занятия физкультурой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Эколого-природные факторы (солнце, воздух, вода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Психогигиенические факторы (гигиена сна, питания, занятий)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Физкультурные занятия, закаливающие процедуры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Подвижные игры, Утренняя гимнастика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Корригирующая гимнастика, Физкультминутки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Гимнастика пробуждения, Спортивные игры, развлечения, праздники и соревнования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Ритмика, Кружки, секции, Музыкальные занятия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Самостоятельная двигательно-игровая деятельность детей,  Физкультурные упражнения на прогулке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6889" t="13251" r="5887" b="15242"/>
          <a:stretch>
            <a:fillRect/>
          </a:stretch>
        </p:blipFill>
        <p:spPr bwMode="auto">
          <a:xfrm>
            <a:off x="539551" y="548679"/>
            <a:ext cx="8064897" cy="5688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7600" t="13603" r="6889" b="14342"/>
          <a:stretch>
            <a:fillRect/>
          </a:stretch>
        </p:blipFill>
        <p:spPr bwMode="auto">
          <a:xfrm>
            <a:off x="467543" y="476673"/>
            <a:ext cx="8208913" cy="597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Блок-схема: процесс 8"/>
          <p:cNvSpPr/>
          <p:nvPr/>
        </p:nvSpPr>
        <p:spPr>
          <a:xfrm>
            <a:off x="1835696" y="2996952"/>
            <a:ext cx="45719" cy="4571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6569" t="13792" r="7353" b="14595"/>
          <a:stretch>
            <a:fillRect/>
          </a:stretch>
        </p:blipFill>
        <p:spPr bwMode="auto">
          <a:xfrm>
            <a:off x="1350980" y="1288701"/>
            <a:ext cx="5525276" cy="4084515"/>
          </a:xfrm>
          <a:prstGeom prst="flowChartAlternateProcess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476672"/>
            <a:ext cx="68762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NewtonCSanPin" charset="-52"/>
              </a:rPr>
              <a:t>Развитие трудовой деятельности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" name="Содержимое 2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13853" t="16151" r="12614" b="15781"/>
          <a:stretch>
            <a:fillRect/>
          </a:stretch>
        </p:blipFill>
        <p:spPr bwMode="auto">
          <a:xfrm>
            <a:off x="395536" y="836712"/>
            <a:ext cx="6993653" cy="4987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" name="Содержимое 2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7716" t="13219" r="8243" b="14272"/>
          <a:stretch>
            <a:fillRect/>
          </a:stretch>
        </p:blipFill>
        <p:spPr bwMode="auto">
          <a:xfrm>
            <a:off x="1567019" y="1489668"/>
            <a:ext cx="6009961" cy="3878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" name="Содержимое 2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12729" t="15451" r="10484" b="16682"/>
          <a:stretch>
            <a:fillRect/>
          </a:stretch>
        </p:blipFill>
        <p:spPr bwMode="auto">
          <a:xfrm>
            <a:off x="1386672" y="1188217"/>
            <a:ext cx="6370655" cy="4481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57158" y="481450"/>
            <a:ext cx="842968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ЧАСТЬ ОБРАЗОВАТЕЛЬНОЙ ПРОГРАММЫ, ФОРМИРУЕМАЯ УЧАСТНИКАМИ ОБРАЗОВАТЕЛЬНОГО ПРОЦЕССА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43608" y="1484784"/>
            <a:ext cx="6120680" cy="43204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/>
              <a:t>Региональная программа дошкольного образования. </a:t>
            </a:r>
            <a:r>
              <a:rPr lang="ru-RU" sz="1400" dirty="0" err="1" smtClean="0"/>
              <a:t>Төбәкнең мәктәпкәчә белем</a:t>
            </a:r>
            <a:r>
              <a:rPr lang="ru-RU" sz="1400" dirty="0" smtClean="0"/>
              <a:t> </a:t>
            </a:r>
            <a:r>
              <a:rPr lang="ru-RU" sz="1400" dirty="0" err="1" smtClean="0"/>
              <a:t>бирү программасы</a:t>
            </a:r>
            <a:r>
              <a:rPr lang="ru-RU" sz="1400" dirty="0" smtClean="0"/>
              <a:t>. Автор. Р.К. </a:t>
            </a:r>
            <a:r>
              <a:rPr lang="ru-RU" sz="1400" dirty="0" err="1" smtClean="0"/>
              <a:t>Шаехова</a:t>
            </a:r>
            <a:r>
              <a:rPr lang="ru-RU" sz="1400" dirty="0" smtClean="0"/>
              <a:t>  (допущено </a:t>
            </a:r>
            <a:r>
              <a:rPr lang="ru-RU" sz="1400" dirty="0" err="1" smtClean="0"/>
              <a:t>МОиН</a:t>
            </a:r>
            <a:r>
              <a:rPr lang="ru-RU" sz="1400" dirty="0" smtClean="0"/>
              <a:t> РТ)</a:t>
            </a:r>
          </a:p>
          <a:p>
            <a:r>
              <a:rPr lang="ru-RU" sz="1400" dirty="0" smtClean="0"/>
              <a:t> </a:t>
            </a:r>
          </a:p>
          <a:p>
            <a:r>
              <a:rPr lang="ru-RU" sz="1400" dirty="0" smtClean="0"/>
              <a:t>Программа разработана в соответствии с культурно-историческими подходами к проблеме развития детей дошкольного возраста, сочетает принципы научной обоснованности и практической применимости. Ее реализация основывается на комплексно-тематическом принципе построения образовательного процесса, принципах целостности и интеграции дошкольного образования, строится на адекватных возрасту видах деятельности и формах работы с детьми. Программа обеспечивает осуществление образовательного процесса в двух основных организационных моделях, включающих совместную деятельность взрослого и детей, самостоятельную деятельность детей; предусматривает внедрение адекватной возрастным возможностям учебной модели при осуществлении образовательного процесса с детьми от 6 до 7 лет, обеспечивает преемственность с примерными основными общеобразовательными программами дошкольного образования. </a:t>
            </a:r>
          </a:p>
          <a:p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39552" y="5877272"/>
            <a:ext cx="7992888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 Программе задачи психолого-педагогической работы распределены по четырем направлениям: физическому, социально-личностному, познавательно-речевому, художественно-эстетическому.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57158" y="435284"/>
            <a:ext cx="84296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t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УМК В ДОУ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43608" y="1484784"/>
            <a:ext cx="6120680" cy="43204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/>
              <a:t>Основная задача</a:t>
            </a:r>
            <a:r>
              <a:rPr lang="ru-RU" dirty="0" smtClean="0"/>
              <a:t> </a:t>
            </a:r>
            <a:r>
              <a:rPr lang="ru-RU" b="1" dirty="0" smtClean="0"/>
              <a:t>учебно-методических комплектов - формирование первоначальных умений и навыков практического владения татарским языком в устной форме.</a:t>
            </a:r>
          </a:p>
          <a:p>
            <a:r>
              <a:rPr lang="ru-RU" dirty="0" smtClean="0"/>
              <a:t>Игра является эффективной и доступной формой деятельности при обучении русских детей татарской устной речи. Дети даже не задумываются, что они учатся, сами того не замечая, намного лучше усваивают татарские слова, фразы, предложения и на этой основе у них отрабатывается правильное произношение специфических татарских звуков.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52128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Категории детей, </a:t>
            </a:r>
            <a:br>
              <a:rPr lang="ru-RU" sz="20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ru-RU" sz="20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на которых ориентирована </a:t>
            </a:r>
            <a:br>
              <a:rPr lang="ru-RU" sz="20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ru-RU" sz="20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образовательная программа</a:t>
            </a:r>
            <a:endParaRPr lang="ru-RU" sz="2000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2204865"/>
            <a:ext cx="8229600" cy="3888432"/>
          </a:xfrm>
        </p:spPr>
        <p:txBody>
          <a:bodyPr>
            <a:normAutofit fontScale="925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Муниципальное автономное дошкольное образовательное учреждения «Детский сад №27 комбинированного вида с воспитанием и обучением на татарском языке»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Приволжского района г. Казани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осуществляет обучение, воспитание и развитие детей с 1,5 до 7 лет. В образовательном учреждении функционируют 10групп. </a:t>
            </a:r>
          </a:p>
          <a:p>
            <a:pPr fontAlgn="base">
              <a:buNone/>
            </a:pPr>
            <a:r>
              <a:rPr lang="ru-RU" sz="1800" dirty="0" smtClean="0"/>
              <a:t>- 1 младшая - 2 группы (из них 1 группа с воспитанием и обучением на татарском языке);</a:t>
            </a:r>
          </a:p>
          <a:p>
            <a:pPr fontAlgn="base"/>
            <a:r>
              <a:rPr lang="ru-RU" sz="1800" dirty="0" smtClean="0"/>
              <a:t>- 2 младшая группа - 3 группы - с воспитанием и обучением на татарском языке;</a:t>
            </a:r>
          </a:p>
          <a:p>
            <a:pPr fontAlgn="base"/>
            <a:r>
              <a:rPr lang="ru-RU" sz="1800" dirty="0" smtClean="0"/>
              <a:t>- средняя - 2 группы (из них – 1 с воспитанием и обучением на татарском языке);</a:t>
            </a:r>
          </a:p>
          <a:p>
            <a:pPr fontAlgn="base"/>
            <a:r>
              <a:rPr lang="ru-RU" sz="1800" dirty="0" smtClean="0"/>
              <a:t>- старшая - 2 группы (из них - 1 логопедическая; 1- с воспитанием и обучением на татарском языке);</a:t>
            </a:r>
          </a:p>
          <a:p>
            <a:pPr fontAlgn="base"/>
            <a:r>
              <a:rPr lang="ru-RU" sz="1800" dirty="0" smtClean="0"/>
              <a:t>- подготовительная к школе - 1 группа - логопедическая.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1331640" y="1196752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683568" y="1255705"/>
            <a:ext cx="7848872" cy="45243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сделать родителей активными участниками педагогического процесса, оказав им помощь в реализации ответственности за воспитание и обучение детей.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Трудности педагогов в работе с родителями определяют целенаправленную работу по оказанию помощи воспитателям во взаимодействии с семьей.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 работа состоит из нескольких направлений: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Нормативно-правовая база - изучение документов, выдержек из документов, определяющих особенности взаимоотношений ДОУ и семьи, документов о правах ребенка.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 и особенности семейного воспитания - материалы о значении семьи в развитии ребенка, о воспитании детей в различных типах семей.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семей и семейного воспитания - анкеты, тесты, опросные листы, беседы и др.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педагогической культуры родителей - материалы помогающие подготовиться к общению с родителями.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педагогической компетентности воспитателей -методическая работа с кадрами по вопросам общения с семьей.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Наглядные материалы - иллюстративный, подборка литературы.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764704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СИСТЕМА РАБОТЫ С РОДИТЕЛЯМИ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7706" t="11636" r="5383" b="20802"/>
          <a:stretch>
            <a:fillRect/>
          </a:stretch>
        </p:blipFill>
        <p:spPr bwMode="auto">
          <a:xfrm>
            <a:off x="1267362" y="1124744"/>
            <a:ext cx="6609275" cy="2736304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6989" t="14296" r="5373" b="19252"/>
          <a:stretch>
            <a:fillRect/>
          </a:stretch>
        </p:blipFill>
        <p:spPr bwMode="auto">
          <a:xfrm>
            <a:off x="1187624" y="3861048"/>
            <a:ext cx="6696744" cy="273630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467544" y="692697"/>
            <a:ext cx="7848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СИСТЕМА РАБОТЫ С РОДИТЕЛЯМИ В УСЛОВИЯХ МОДЕРНИЗАЦИИ ДОШКОЛЬНОГО ОБРАЗОВАНИЯ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484040" y="1925216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490066"/>
          </a:xfrm>
          <a:noFill/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b="1" dirty="0" smtClean="0"/>
              <a:t> Задачи реализации Программы</a:t>
            </a:r>
            <a:r>
              <a:rPr lang="ru-RU" sz="1800" dirty="0" smtClean="0"/>
              <a:t>:</a:t>
            </a:r>
            <a:br>
              <a:rPr lang="ru-RU" sz="1800" dirty="0" smtClean="0"/>
            </a:br>
            <a:endParaRPr lang="ru-RU" sz="2000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25000" lnSpcReduction="20000"/>
          </a:bodyPr>
          <a:lstStyle/>
          <a:p>
            <a:endParaRPr lang="ru-RU" b="1" dirty="0" smtClean="0"/>
          </a:p>
          <a:p>
            <a:pPr>
              <a:buNone/>
            </a:pPr>
            <a:r>
              <a:rPr lang="ru-RU" sz="5500" dirty="0" smtClean="0"/>
              <a:t>● охрана и укрепление физического и психического здоровья детей, в том числе их эмоционального благополучия;</a:t>
            </a:r>
          </a:p>
          <a:p>
            <a:pPr>
              <a:buNone/>
            </a:pPr>
            <a:r>
              <a:rPr lang="ru-RU" sz="5500" dirty="0" smtClean="0"/>
              <a:t>● 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>
              <a:buNone/>
            </a:pPr>
            <a:r>
              <a:rPr lang="ru-RU" sz="5500" dirty="0" smtClean="0"/>
              <a:t>● обеспечение преемственности основных образовательных программ дошкольного и начального общего образования;</a:t>
            </a:r>
          </a:p>
          <a:p>
            <a:pPr>
              <a:buNone/>
            </a:pPr>
            <a:r>
              <a:rPr lang="ru-RU" sz="5500" dirty="0" smtClean="0"/>
              <a:t>● 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>
              <a:buNone/>
            </a:pPr>
            <a:r>
              <a:rPr lang="ru-RU" sz="5500" dirty="0" smtClean="0"/>
              <a:t>● объединение обучения и воспитания в целостный образовательный процесс на основе духовно-нравственных и </a:t>
            </a:r>
            <a:r>
              <a:rPr lang="ru-RU" sz="5500" dirty="0" err="1" smtClean="0"/>
              <a:t>социокультурных</a:t>
            </a:r>
            <a:r>
              <a:rPr lang="ru-RU" sz="5500" dirty="0" smtClean="0"/>
              <a:t> ценностей и принятых в обществе правил и норм поведения в интересах человека, семьи, общества;</a:t>
            </a:r>
          </a:p>
          <a:p>
            <a:pPr>
              <a:buNone/>
            </a:pPr>
            <a:r>
              <a:rPr lang="ru-RU" sz="5500" dirty="0" smtClean="0"/>
              <a:t>● 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>
              <a:buNone/>
            </a:pPr>
            <a:r>
              <a:rPr lang="ru-RU" sz="5500" dirty="0" smtClean="0"/>
              <a:t>● 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</a:p>
          <a:p>
            <a:pPr>
              <a:buNone/>
            </a:pPr>
            <a:r>
              <a:rPr lang="ru-RU" sz="5500" dirty="0" smtClean="0"/>
              <a:t>● формирование </a:t>
            </a:r>
            <a:r>
              <a:rPr lang="ru-RU" sz="5500" dirty="0" err="1" smtClean="0"/>
              <a:t>социокультурной</a:t>
            </a:r>
            <a:r>
              <a:rPr lang="ru-RU" sz="5500" dirty="0" smtClean="0"/>
              <a:t> среды, соответствующей возрастным, индивидуальным, психологическим  и физиологическим особенностям детей;</a:t>
            </a:r>
          </a:p>
          <a:p>
            <a:pPr>
              <a:buNone/>
            </a:pPr>
            <a:r>
              <a:rPr lang="ru-RU" sz="5500" dirty="0" smtClean="0"/>
              <a:t>● 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</a:p>
          <a:p>
            <a:pPr>
              <a:buNone/>
            </a:pPr>
            <a:r>
              <a:rPr lang="ru-RU" sz="5500" dirty="0" smtClean="0"/>
              <a:t>● определение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Блок-схема: процесс 8"/>
          <p:cNvSpPr/>
          <p:nvPr/>
        </p:nvSpPr>
        <p:spPr>
          <a:xfrm>
            <a:off x="1835696" y="2996952"/>
            <a:ext cx="45719" cy="4571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6302" t="10815" r="6660" b="14951"/>
          <a:stretch>
            <a:fillRect/>
          </a:stretch>
        </p:blipFill>
        <p:spPr bwMode="auto">
          <a:xfrm>
            <a:off x="1259632" y="1124744"/>
            <a:ext cx="6984776" cy="47629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7524" t="11182" r="6090" b="12305"/>
          <a:stretch>
            <a:fillRect/>
          </a:stretch>
        </p:blipFill>
        <p:spPr bwMode="auto">
          <a:xfrm>
            <a:off x="1080197" y="952399"/>
            <a:ext cx="6983605" cy="4953202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640" y="548680"/>
            <a:ext cx="632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-838579"/>
            <a:ext cx="633670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5919" t="12077" r="6807" b="14549"/>
          <a:stretch>
            <a:fillRect/>
          </a:stretch>
        </p:blipFill>
        <p:spPr bwMode="auto">
          <a:xfrm>
            <a:off x="611560" y="476673"/>
            <a:ext cx="7704856" cy="583264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03648" y="1484784"/>
            <a:ext cx="5829300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2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/>
                </a:outerShdw>
              </a:effectLst>
              <a:latin typeface="Calibri"/>
            </a:endParaRPr>
          </a:p>
        </p:txBody>
      </p:sp>
      <p:pic>
        <p:nvPicPr>
          <p:cNvPr id="7" name="Рисунок 6" descr="s24520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Блок-схема: процесс 8"/>
          <p:cNvSpPr/>
          <p:nvPr/>
        </p:nvSpPr>
        <p:spPr>
          <a:xfrm>
            <a:off x="1835696" y="2996952"/>
            <a:ext cx="45719" cy="4571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8315" t="14311" r="7571" b="13739"/>
          <a:stretch>
            <a:fillRect/>
          </a:stretch>
        </p:blipFill>
        <p:spPr bwMode="auto">
          <a:xfrm>
            <a:off x="539552" y="1124744"/>
            <a:ext cx="6408712" cy="4556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531911"/>
            <a:ext cx="6588224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NewtonCSanPin"/>
              </a:rPr>
              <a:t>Система работы по формированию у дошкольников ОБЖ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</TotalTime>
  <Words>894</Words>
  <Application>Microsoft Office PowerPoint</Application>
  <PresentationFormat>Экран (4:3)</PresentationFormat>
  <Paragraphs>574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Слайд 1</vt:lpstr>
      <vt:lpstr>разработана в соответствии с </vt:lpstr>
      <vt:lpstr>ЦЕЛЬ ПРОГРАММЫ  </vt:lpstr>
      <vt:lpstr> Категории детей,  на которых ориентирована  образовательная программа</vt:lpstr>
      <vt:lpstr>  Задачи реализации Программы: </vt:lpstr>
      <vt:lpstr>Слайд 6</vt:lpstr>
      <vt:lpstr>  </vt:lpstr>
      <vt:lpstr>  </vt:lpstr>
      <vt:lpstr>Слайд 9</vt:lpstr>
      <vt:lpstr>Слайд 10</vt:lpstr>
      <vt:lpstr>Слайд 11</vt:lpstr>
      <vt:lpstr>  </vt:lpstr>
      <vt:lpstr>  </vt:lpstr>
      <vt:lpstr>  </vt:lpstr>
      <vt:lpstr>  </vt:lpstr>
      <vt:lpstr>  </vt:lpstr>
      <vt:lpstr>  </vt:lpstr>
      <vt:lpstr>Слайд 18</vt:lpstr>
      <vt:lpstr>Слайд 19</vt:lpstr>
      <vt:lpstr>Слайд 20</vt:lpstr>
      <vt:lpstr>Слайд 21</vt:lpstr>
      <vt:lpstr>  </vt:lpstr>
      <vt:lpstr>Слайд 23</vt:lpstr>
      <vt:lpstr>Слайд 24</vt:lpstr>
      <vt:lpstr>Слайд 25</vt:lpstr>
      <vt:lpstr>Слайд 26</vt:lpstr>
      <vt:lpstr>Слайд 27</vt:lpstr>
      <vt:lpstr>Слайд 28</vt:lpstr>
      <vt:lpstr>  </vt:lpstr>
      <vt:lpstr>  </vt:lpstr>
      <vt:lpstr>  </vt:lpstr>
      <vt:lpstr>  </vt:lpstr>
      <vt:lpstr>  </vt:lpstr>
      <vt:lpstr>Слайд 34</vt:lpstr>
      <vt:lpstr>Слайд 35</vt:lpstr>
      <vt:lpstr>Слайд 36</vt:lpstr>
      <vt:lpstr>Слайд 37</vt:lpstr>
      <vt:lpstr>Слайд 38</vt:lpstr>
      <vt:lpstr>Слайд 39</vt:lpstr>
      <vt:lpstr>  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Лязида</dc:creator>
  <cp:lastModifiedBy>Люция</cp:lastModifiedBy>
  <cp:revision>52</cp:revision>
  <dcterms:created xsi:type="dcterms:W3CDTF">2015-03-19T10:01:43Z</dcterms:created>
  <dcterms:modified xsi:type="dcterms:W3CDTF">2015-03-23T09:37:38Z</dcterms:modified>
</cp:coreProperties>
</file>