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7" r:id="rId3"/>
    <p:sldId id="258" r:id="rId4"/>
    <p:sldId id="259" r:id="rId5"/>
    <p:sldId id="276" r:id="rId6"/>
    <p:sldId id="272" r:id="rId7"/>
    <p:sldId id="279" r:id="rId8"/>
    <p:sldId id="274" r:id="rId9"/>
    <p:sldId id="275" r:id="rId10"/>
    <p:sldId id="271" r:id="rId11"/>
    <p:sldId id="267"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195" autoAdjust="0"/>
  </p:normalViewPr>
  <p:slideViewPr>
    <p:cSldViewPr snapToGrid="0">
      <p:cViewPr varScale="1">
        <p:scale>
          <a:sx n="99" d="100"/>
          <a:sy n="99" d="100"/>
        </p:scale>
        <p:origin x="99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6ACFFF0-2B15-4C55-8FEC-8B36516ACDB4}"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0AD07B-37B6-48CF-B9B4-A024E70A8AA1}" type="slidenum">
              <a:rPr lang="ru-RU" smtClean="0"/>
              <a:t>‹#›</a:t>
            </a:fld>
            <a:endParaRPr lang="ru-RU"/>
          </a:p>
        </p:txBody>
      </p:sp>
    </p:spTree>
    <p:extLst>
      <p:ext uri="{BB962C8B-B14F-4D97-AF65-F5344CB8AC3E}">
        <p14:creationId xmlns:p14="http://schemas.microsoft.com/office/powerpoint/2010/main" val="3292590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6ACFFF0-2B15-4C55-8FEC-8B36516ACDB4}"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0AD07B-37B6-48CF-B9B4-A024E70A8AA1}" type="slidenum">
              <a:rPr lang="ru-RU" smtClean="0"/>
              <a:t>‹#›</a:t>
            </a:fld>
            <a:endParaRPr lang="ru-RU"/>
          </a:p>
        </p:txBody>
      </p:sp>
    </p:spTree>
    <p:extLst>
      <p:ext uri="{BB962C8B-B14F-4D97-AF65-F5344CB8AC3E}">
        <p14:creationId xmlns:p14="http://schemas.microsoft.com/office/powerpoint/2010/main" val="2825040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6ACFFF0-2B15-4C55-8FEC-8B36516ACDB4}"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0AD07B-37B6-48CF-B9B4-A024E70A8AA1}" type="slidenum">
              <a:rPr lang="ru-RU" smtClean="0"/>
              <a:t>‹#›</a:t>
            </a:fld>
            <a:endParaRPr lang="ru-RU"/>
          </a:p>
        </p:txBody>
      </p:sp>
    </p:spTree>
    <p:extLst>
      <p:ext uri="{BB962C8B-B14F-4D97-AF65-F5344CB8AC3E}">
        <p14:creationId xmlns:p14="http://schemas.microsoft.com/office/powerpoint/2010/main" val="1138119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6ACFFF0-2B15-4C55-8FEC-8B36516ACDB4}"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0AD07B-37B6-48CF-B9B4-A024E70A8AA1}" type="slidenum">
              <a:rPr lang="ru-RU" smtClean="0"/>
              <a:t>‹#›</a:t>
            </a:fld>
            <a:endParaRPr lang="ru-RU"/>
          </a:p>
        </p:txBody>
      </p:sp>
    </p:spTree>
    <p:extLst>
      <p:ext uri="{BB962C8B-B14F-4D97-AF65-F5344CB8AC3E}">
        <p14:creationId xmlns:p14="http://schemas.microsoft.com/office/powerpoint/2010/main" val="3865088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6ACFFF0-2B15-4C55-8FEC-8B36516ACDB4}"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0AD07B-37B6-48CF-B9B4-A024E70A8AA1}" type="slidenum">
              <a:rPr lang="ru-RU" smtClean="0"/>
              <a:t>‹#›</a:t>
            </a:fld>
            <a:endParaRPr lang="ru-RU"/>
          </a:p>
        </p:txBody>
      </p:sp>
    </p:spTree>
    <p:extLst>
      <p:ext uri="{BB962C8B-B14F-4D97-AF65-F5344CB8AC3E}">
        <p14:creationId xmlns:p14="http://schemas.microsoft.com/office/powerpoint/2010/main" val="2752631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6ACFFF0-2B15-4C55-8FEC-8B36516ACDB4}" type="datetimeFigureOut">
              <a:rPr lang="ru-RU" smtClean="0"/>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0AD07B-37B6-48CF-B9B4-A024E70A8AA1}" type="slidenum">
              <a:rPr lang="ru-RU" smtClean="0"/>
              <a:t>‹#›</a:t>
            </a:fld>
            <a:endParaRPr lang="ru-RU"/>
          </a:p>
        </p:txBody>
      </p:sp>
    </p:spTree>
    <p:extLst>
      <p:ext uri="{BB962C8B-B14F-4D97-AF65-F5344CB8AC3E}">
        <p14:creationId xmlns:p14="http://schemas.microsoft.com/office/powerpoint/2010/main" val="2302343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6ACFFF0-2B15-4C55-8FEC-8B36516ACDB4}" type="datetimeFigureOut">
              <a:rPr lang="ru-RU" smtClean="0"/>
              <a:t>24.04.2020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50AD07B-37B6-48CF-B9B4-A024E70A8AA1}" type="slidenum">
              <a:rPr lang="ru-RU" smtClean="0"/>
              <a:t>‹#›</a:t>
            </a:fld>
            <a:endParaRPr lang="ru-RU"/>
          </a:p>
        </p:txBody>
      </p:sp>
    </p:spTree>
    <p:extLst>
      <p:ext uri="{BB962C8B-B14F-4D97-AF65-F5344CB8AC3E}">
        <p14:creationId xmlns:p14="http://schemas.microsoft.com/office/powerpoint/2010/main" val="1156760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6ACFFF0-2B15-4C55-8FEC-8B36516ACDB4}" type="datetimeFigureOut">
              <a:rPr lang="ru-RU" smtClean="0"/>
              <a:t>24.04.2020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50AD07B-37B6-48CF-B9B4-A024E70A8AA1}" type="slidenum">
              <a:rPr lang="ru-RU" smtClean="0"/>
              <a:t>‹#›</a:t>
            </a:fld>
            <a:endParaRPr lang="ru-RU"/>
          </a:p>
        </p:txBody>
      </p:sp>
    </p:spTree>
    <p:extLst>
      <p:ext uri="{BB962C8B-B14F-4D97-AF65-F5344CB8AC3E}">
        <p14:creationId xmlns:p14="http://schemas.microsoft.com/office/powerpoint/2010/main" val="3734223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6ACFFF0-2B15-4C55-8FEC-8B36516ACDB4}" type="datetimeFigureOut">
              <a:rPr lang="ru-RU" smtClean="0"/>
              <a:t>24.04.2020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50AD07B-37B6-48CF-B9B4-A024E70A8AA1}" type="slidenum">
              <a:rPr lang="ru-RU" smtClean="0"/>
              <a:t>‹#›</a:t>
            </a:fld>
            <a:endParaRPr lang="ru-RU"/>
          </a:p>
        </p:txBody>
      </p:sp>
    </p:spTree>
    <p:extLst>
      <p:ext uri="{BB962C8B-B14F-4D97-AF65-F5344CB8AC3E}">
        <p14:creationId xmlns:p14="http://schemas.microsoft.com/office/powerpoint/2010/main" val="3664932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6ACFFF0-2B15-4C55-8FEC-8B36516ACDB4}" type="datetimeFigureOut">
              <a:rPr lang="ru-RU" smtClean="0"/>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0AD07B-37B6-48CF-B9B4-A024E70A8AA1}" type="slidenum">
              <a:rPr lang="ru-RU" smtClean="0"/>
              <a:t>‹#›</a:t>
            </a:fld>
            <a:endParaRPr lang="ru-RU"/>
          </a:p>
        </p:txBody>
      </p:sp>
    </p:spTree>
    <p:extLst>
      <p:ext uri="{BB962C8B-B14F-4D97-AF65-F5344CB8AC3E}">
        <p14:creationId xmlns:p14="http://schemas.microsoft.com/office/powerpoint/2010/main" val="3323026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6ACFFF0-2B15-4C55-8FEC-8B36516ACDB4}" type="datetimeFigureOut">
              <a:rPr lang="ru-RU" smtClean="0"/>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0AD07B-37B6-48CF-B9B4-A024E70A8AA1}" type="slidenum">
              <a:rPr lang="ru-RU" smtClean="0"/>
              <a:t>‹#›</a:t>
            </a:fld>
            <a:endParaRPr lang="ru-RU"/>
          </a:p>
        </p:txBody>
      </p:sp>
    </p:spTree>
    <p:extLst>
      <p:ext uri="{BB962C8B-B14F-4D97-AF65-F5344CB8AC3E}">
        <p14:creationId xmlns:p14="http://schemas.microsoft.com/office/powerpoint/2010/main" val="3650280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CFFF0-2B15-4C55-8FEC-8B36516ACDB4}" type="datetimeFigureOut">
              <a:rPr lang="ru-RU" smtClean="0"/>
              <a:t>24.04.2020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0AD07B-37B6-48CF-B9B4-A024E70A8AA1}" type="slidenum">
              <a:rPr lang="ru-RU" smtClean="0"/>
              <a:t>‹#›</a:t>
            </a:fld>
            <a:endParaRPr lang="ru-RU"/>
          </a:p>
        </p:txBody>
      </p:sp>
    </p:spTree>
    <p:extLst>
      <p:ext uri="{BB962C8B-B14F-4D97-AF65-F5344CB8AC3E}">
        <p14:creationId xmlns:p14="http://schemas.microsoft.com/office/powerpoint/2010/main" val="3349774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632" y="817684"/>
            <a:ext cx="5802922" cy="5477607"/>
          </a:xfrm>
          <a:prstGeom prst="rect">
            <a:avLst/>
          </a:prstGeom>
        </p:spPr>
      </p:pic>
      <p:sp>
        <p:nvSpPr>
          <p:cNvPr id="5" name="Заголовок 4"/>
          <p:cNvSpPr>
            <a:spLocks noGrp="1"/>
          </p:cNvSpPr>
          <p:nvPr>
            <p:ph type="title"/>
          </p:nvPr>
        </p:nvSpPr>
        <p:spPr>
          <a:xfrm>
            <a:off x="838200" y="1"/>
            <a:ext cx="10515600" cy="1143000"/>
          </a:xfrm>
        </p:spPr>
        <p:txBody>
          <a:bodyPr>
            <a:normAutofit/>
          </a:bodyPr>
          <a:lstStyle/>
          <a:p>
            <a:r>
              <a:rPr lang="ru-RU" dirty="0" smtClean="0"/>
              <a:t>Деревянный Казанский Кремль.</a:t>
            </a:r>
            <a:endParaRPr lang="ru-RU" dirty="0"/>
          </a:p>
        </p:txBody>
      </p:sp>
      <p:sp>
        <p:nvSpPr>
          <p:cNvPr id="6" name="Объект 5"/>
          <p:cNvSpPr>
            <a:spLocks noGrp="1"/>
          </p:cNvSpPr>
          <p:nvPr>
            <p:ph idx="1"/>
          </p:nvPr>
        </p:nvSpPr>
        <p:spPr>
          <a:xfrm>
            <a:off x="6641122" y="931986"/>
            <a:ext cx="4900246" cy="5244978"/>
          </a:xfrm>
        </p:spPr>
        <p:txBody>
          <a:bodyPr>
            <a:normAutofit/>
          </a:bodyPr>
          <a:lstStyle/>
          <a:p>
            <a:pPr marL="0" indent="0">
              <a:buNone/>
            </a:pPr>
            <a:r>
              <a:rPr lang="ru-RU" sz="2600" dirty="0"/>
              <a:t>История создания Казанского Кремля относится к 11-12 вв. Первоначально крепость строилась как оборонительное сооружение Волжской </a:t>
            </a:r>
            <a:r>
              <a:rPr lang="ru-RU" sz="2600" dirty="0" err="1"/>
              <a:t>Булгарии</a:t>
            </a:r>
            <a:r>
              <a:rPr lang="ru-RU" sz="2600" dirty="0"/>
              <a:t> для защиты от вражеских нападений. Здесь размещались торговые ряды, была построена мечеть, главным украшением площади был Кремль. Но все было разрушено и сожжено в 1552 году во время нападения войска Ивана Грозного. </a:t>
            </a:r>
          </a:p>
          <a:p>
            <a:endParaRPr lang="ru-RU" sz="2600" dirty="0"/>
          </a:p>
        </p:txBody>
      </p:sp>
    </p:spTree>
    <p:extLst>
      <p:ext uri="{BB962C8B-B14F-4D97-AF65-F5344CB8AC3E}">
        <p14:creationId xmlns:p14="http://schemas.microsoft.com/office/powerpoint/2010/main" val="944131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9044" y="1020278"/>
            <a:ext cx="5573028" cy="5611528"/>
          </a:xfrm>
          <a:prstGeom prst="rect">
            <a:avLst/>
          </a:prstGeom>
        </p:spPr>
      </p:pic>
      <p:sp>
        <p:nvSpPr>
          <p:cNvPr id="4" name="Заголовок 3"/>
          <p:cNvSpPr>
            <a:spLocks noGrp="1"/>
          </p:cNvSpPr>
          <p:nvPr>
            <p:ph type="title"/>
          </p:nvPr>
        </p:nvSpPr>
        <p:spPr>
          <a:xfrm>
            <a:off x="838200" y="105879"/>
            <a:ext cx="10515600" cy="914400"/>
          </a:xfrm>
        </p:spPr>
        <p:txBody>
          <a:bodyPr>
            <a:normAutofit/>
          </a:bodyPr>
          <a:lstStyle/>
          <a:p>
            <a:r>
              <a:rPr lang="ru-RU" dirty="0"/>
              <a:t>Храм Нерукотворного Образа </a:t>
            </a:r>
            <a:r>
              <a:rPr lang="ru-RU" dirty="0" smtClean="0"/>
              <a:t>Спасителя. </a:t>
            </a:r>
            <a:endParaRPr lang="ru-RU" dirty="0"/>
          </a:p>
        </p:txBody>
      </p:sp>
      <p:sp>
        <p:nvSpPr>
          <p:cNvPr id="5" name="Объект 4"/>
          <p:cNvSpPr>
            <a:spLocks noGrp="1"/>
          </p:cNvSpPr>
          <p:nvPr>
            <p:ph idx="1"/>
          </p:nvPr>
        </p:nvSpPr>
        <p:spPr>
          <a:xfrm>
            <a:off x="317634" y="1530417"/>
            <a:ext cx="5775158" cy="4966636"/>
          </a:xfrm>
        </p:spPr>
        <p:txBody>
          <a:bodyPr>
            <a:normAutofit fontScale="92500" lnSpcReduction="20000"/>
          </a:bodyPr>
          <a:lstStyle/>
          <a:p>
            <a:pPr marL="0" indent="0">
              <a:buNone/>
            </a:pPr>
            <a:r>
              <a:rPr lang="ru-RU" dirty="0"/>
              <a:t>Храм Нерукотворного Образа Спасителя – самый необычный в богатой культовой архитектурой Казани. Он стоит на острове на реке Казанке. В 1552 году, после взятия города Иваном Грозным, тысячи павших воинов были захоронены на этом месте. Над братской могилой по распоряжению царя возвели храм, но его пришлось перенести на более высокое место из-за паводков, которые затапливали храм каждую весну. На месте захоронения осталась часовня, и только в 1823 году здесь появился памятник-храм, созданный архитектором Николаем Алферовым.</a:t>
            </a:r>
          </a:p>
          <a:p>
            <a:endParaRPr lang="ru-RU" dirty="0"/>
          </a:p>
        </p:txBody>
      </p:sp>
    </p:spTree>
    <p:extLst>
      <p:ext uri="{BB962C8B-B14F-4D97-AF65-F5344CB8AC3E}">
        <p14:creationId xmlns:p14="http://schemas.microsoft.com/office/powerpoint/2010/main" val="2630766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2699" y="505802"/>
            <a:ext cx="7461739" cy="1325563"/>
          </a:xfrm>
        </p:spPr>
        <p:txBody>
          <a:bodyPr/>
          <a:lstStyle/>
          <a:p>
            <a:r>
              <a:rPr lang="ru-RU" dirty="0" smtClean="0"/>
              <a:t>СПАСИБО ЗА ВНИМАНИЕ!</a:t>
            </a:r>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150" y="1665171"/>
            <a:ext cx="10125776" cy="4649002"/>
          </a:xfrm>
          <a:prstGeom prst="rect">
            <a:avLst/>
          </a:prstGeom>
        </p:spPr>
      </p:pic>
    </p:spTree>
    <p:extLst>
      <p:ext uri="{BB962C8B-B14F-4D97-AF65-F5344CB8AC3E}">
        <p14:creationId xmlns:p14="http://schemas.microsoft.com/office/powerpoint/2010/main" val="56090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6963" y="1072664"/>
            <a:ext cx="9653208" cy="3112474"/>
          </a:xfrm>
          <a:prstGeom prst="rect">
            <a:avLst/>
          </a:prstGeom>
        </p:spPr>
      </p:pic>
      <p:sp>
        <p:nvSpPr>
          <p:cNvPr id="5" name="Заголовок 4"/>
          <p:cNvSpPr>
            <a:spLocks noGrp="1"/>
          </p:cNvSpPr>
          <p:nvPr>
            <p:ph type="title"/>
          </p:nvPr>
        </p:nvSpPr>
        <p:spPr>
          <a:xfrm>
            <a:off x="838200" y="0"/>
            <a:ext cx="10515600" cy="1325563"/>
          </a:xfrm>
        </p:spPr>
        <p:txBody>
          <a:bodyPr>
            <a:normAutofit/>
          </a:bodyPr>
          <a:lstStyle/>
          <a:p>
            <a:r>
              <a:rPr lang="ru-RU" dirty="0" smtClean="0"/>
              <a:t>Современный Казанский Кремль.</a:t>
            </a:r>
            <a:endParaRPr lang="ru-RU" dirty="0"/>
          </a:p>
        </p:txBody>
      </p:sp>
      <p:sp>
        <p:nvSpPr>
          <p:cNvPr id="2" name="Объект 1"/>
          <p:cNvSpPr>
            <a:spLocks noGrp="1"/>
          </p:cNvSpPr>
          <p:nvPr>
            <p:ph idx="1"/>
          </p:nvPr>
        </p:nvSpPr>
        <p:spPr>
          <a:xfrm>
            <a:off x="838200" y="4360984"/>
            <a:ext cx="10515600" cy="2391507"/>
          </a:xfrm>
        </p:spPr>
        <p:txBody>
          <a:bodyPr>
            <a:normAutofit fontScale="25000" lnSpcReduction="20000"/>
          </a:bodyPr>
          <a:lstStyle/>
          <a:p>
            <a:pPr marL="0" indent="0">
              <a:lnSpc>
                <a:spcPct val="150000"/>
              </a:lnSpc>
              <a:spcAft>
                <a:spcPts val="800"/>
              </a:spcAft>
              <a:buNone/>
            </a:pPr>
            <a:r>
              <a:rPr lang="ru-RU" sz="8000" dirty="0">
                <a:solidFill>
                  <a:srgbClr val="000000"/>
                </a:solidFill>
                <a:ea typeface="Calibri" panose="020F0502020204030204" pitchFamily="34" charset="0"/>
                <a:cs typeface="Times New Roman" panose="02020603050405020304" pitchFamily="18" charset="0"/>
              </a:rPr>
              <a:t>После завоевания Казани новый правитель распорядился заново отстроить на Казанском холме здание Кремля и восстановить облик административного центра.</a:t>
            </a:r>
            <a:r>
              <a:rPr lang="ru-RU" sz="8000" dirty="0">
                <a:ea typeface="Calibri" panose="020F0502020204030204" pitchFamily="34" charset="0"/>
                <a:cs typeface="Times New Roman" panose="02020603050405020304" pitchFamily="18" charset="0"/>
              </a:rPr>
              <a:t> </a:t>
            </a:r>
            <a:r>
              <a:rPr lang="ru-RU" sz="8000" spc="10" dirty="0">
                <a:ea typeface="Calibri" panose="020F0502020204030204" pitchFamily="34" charset="0"/>
                <a:cs typeface="Times New Roman" panose="02020603050405020304" pitchFamily="18" charset="0"/>
              </a:rPr>
              <a:t>Это огромный комплекс, в котором гармонично сочетаются русские и татарские культурные традиции.</a:t>
            </a:r>
            <a:r>
              <a:rPr lang="ru-RU" sz="8000" dirty="0">
                <a:solidFill>
                  <a:srgbClr val="333333"/>
                </a:solidFill>
                <a:ea typeface="Calibri" panose="020F0502020204030204" pitchFamily="34" charset="0"/>
                <a:cs typeface="Times New Roman" panose="02020603050405020304" pitchFamily="18" charset="0"/>
              </a:rPr>
              <a:t> На территории старинного Кремля находится множество достопримечательностей. </a:t>
            </a:r>
            <a:r>
              <a:rPr lang="ru-RU" sz="8000" dirty="0">
                <a:solidFill>
                  <a:srgbClr val="181818"/>
                </a:solidFill>
                <a:ea typeface="Calibri" panose="020F0502020204030204" pitchFamily="34" charset="0"/>
                <a:cs typeface="Times New Roman" panose="02020603050405020304" pitchFamily="18" charset="0"/>
              </a:rPr>
              <a:t>Казанский Кремль — уникальный архитектурный и исторический памятник, по праву причисленный к объектам мирового значения.</a:t>
            </a:r>
            <a:endParaRPr lang="ru-RU" sz="8000" dirty="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986498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446" y="1969666"/>
            <a:ext cx="4730262" cy="3101121"/>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8915" y="3362996"/>
            <a:ext cx="4589583" cy="3187564"/>
          </a:xfrm>
          <a:prstGeom prst="rect">
            <a:avLst/>
          </a:prstGeom>
        </p:spPr>
      </p:pic>
      <p:sp>
        <p:nvSpPr>
          <p:cNvPr id="2" name="Заголовок 1"/>
          <p:cNvSpPr>
            <a:spLocks noGrp="1"/>
          </p:cNvSpPr>
          <p:nvPr>
            <p:ph type="title"/>
          </p:nvPr>
        </p:nvSpPr>
        <p:spPr/>
        <p:txBody>
          <a:bodyPr>
            <a:normAutofit/>
          </a:bodyPr>
          <a:lstStyle/>
          <a:p>
            <a:r>
              <a:rPr lang="ru-RU" dirty="0" smtClean="0"/>
              <a:t>Спасская башня.</a:t>
            </a:r>
            <a:endParaRPr lang="ru-RU" dirty="0"/>
          </a:p>
        </p:txBody>
      </p:sp>
      <p:sp>
        <p:nvSpPr>
          <p:cNvPr id="3" name="Объект 2"/>
          <p:cNvSpPr>
            <a:spLocks noGrp="1"/>
          </p:cNvSpPr>
          <p:nvPr>
            <p:ph idx="1"/>
          </p:nvPr>
        </p:nvSpPr>
        <p:spPr>
          <a:xfrm>
            <a:off x="5398477" y="404629"/>
            <a:ext cx="5460021" cy="2918863"/>
          </a:xfrm>
        </p:spPr>
        <p:txBody>
          <a:bodyPr>
            <a:normAutofit fontScale="92500"/>
          </a:bodyPr>
          <a:lstStyle/>
          <a:p>
            <a:pPr marL="0" indent="0">
              <a:buNone/>
            </a:pPr>
            <a:r>
              <a:rPr lang="ru-RU" sz="2400" dirty="0"/>
              <a:t>Спасская башня – парадный въезд на территорию Казанского Кремля.  Это главный архитектурный символ музея-заповедника «Казанский Кремль». Башня неоднократно перестраивалась, во все века ей как главной кремлёвской башне уделяли особое внимание. Башня получила своё название от иконы Спаса Нерукотворного, которая находилась над её вратами</a:t>
            </a:r>
            <a:r>
              <a:rPr lang="ru-RU" dirty="0"/>
              <a:t>.</a:t>
            </a:r>
          </a:p>
          <a:p>
            <a:endParaRPr lang="ru-RU" dirty="0"/>
          </a:p>
        </p:txBody>
      </p:sp>
    </p:spTree>
    <p:extLst>
      <p:ext uri="{BB962C8B-B14F-4D97-AF65-F5344CB8AC3E}">
        <p14:creationId xmlns:p14="http://schemas.microsoft.com/office/powerpoint/2010/main" val="2539186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Башня </a:t>
            </a:r>
            <a:r>
              <a:rPr lang="ru-RU" dirty="0" err="1" smtClean="0"/>
              <a:t>Сююмбике</a:t>
            </a:r>
            <a:r>
              <a:rPr lang="ru-RU" dirty="0" smtClean="0"/>
              <a:t>.</a:t>
            </a:r>
            <a:endParaRPr lang="ru-RU" dirty="0"/>
          </a:p>
        </p:txBody>
      </p:sp>
      <p:sp>
        <p:nvSpPr>
          <p:cNvPr id="3" name="Объект 2"/>
          <p:cNvSpPr>
            <a:spLocks noGrp="1"/>
          </p:cNvSpPr>
          <p:nvPr>
            <p:ph idx="1"/>
          </p:nvPr>
        </p:nvSpPr>
        <p:spPr>
          <a:xfrm>
            <a:off x="838200" y="1690688"/>
            <a:ext cx="5184531" cy="4486275"/>
          </a:xfrm>
        </p:spPr>
        <p:txBody>
          <a:bodyPr>
            <a:normAutofit fontScale="92500" lnSpcReduction="10000"/>
          </a:bodyPr>
          <a:lstStyle/>
          <a:p>
            <a:pPr marL="0" indent="0">
              <a:buNone/>
            </a:pPr>
            <a:r>
              <a:rPr lang="ru-RU" sz="2600" dirty="0"/>
              <a:t>Самой высокой башней Казани является башня </a:t>
            </a:r>
            <a:r>
              <a:rPr lang="ru-RU" sz="2600" dirty="0" err="1"/>
              <a:t>Сююмбике</a:t>
            </a:r>
            <a:r>
              <a:rPr lang="ru-RU" sz="2600" dirty="0"/>
              <a:t>. Своё название, башня получила в честь единственной женщины, которая правила Казанским Ханством. А настоящее её имя- </a:t>
            </a:r>
            <a:r>
              <a:rPr lang="ru-RU" sz="2600" dirty="0" err="1"/>
              <a:t>Сююк</a:t>
            </a:r>
            <a:r>
              <a:rPr lang="ru-RU" sz="2600" dirty="0"/>
              <a:t> .              </a:t>
            </a:r>
            <a:r>
              <a:rPr lang="ru-RU" sz="2600" b="1" dirty="0"/>
              <a:t>По легенде,</a:t>
            </a:r>
            <a:r>
              <a:rPr lang="ru-RU" sz="2600" dirty="0"/>
              <a:t> Иван Грозный, прослышав о красоте правительницы, предложил ей стать Московской царицей. Но она отказалась. И тогда, он сказал, что если она не станет его женой, то он сотрёт Казань с лица земли. И для того, чтобы спасти любимый город она была вынуждена спрыгнуть с башни.</a:t>
            </a:r>
          </a:p>
          <a:p>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2878" y="890661"/>
            <a:ext cx="4273062" cy="5201920"/>
          </a:xfrm>
          <a:prstGeom prst="rect">
            <a:avLst/>
          </a:prstGeom>
        </p:spPr>
      </p:pic>
    </p:spTree>
    <p:extLst>
      <p:ext uri="{BB962C8B-B14F-4D97-AF65-F5344CB8AC3E}">
        <p14:creationId xmlns:p14="http://schemas.microsoft.com/office/powerpoint/2010/main" val="1375068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3239" y="678716"/>
            <a:ext cx="5574323" cy="2487248"/>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1905" y="1072662"/>
            <a:ext cx="5198135" cy="5469630"/>
          </a:xfrm>
          <a:prstGeom prst="rect">
            <a:avLst/>
          </a:prstGeom>
        </p:spPr>
      </p:pic>
      <p:sp>
        <p:nvSpPr>
          <p:cNvPr id="6" name="Заголовок 5"/>
          <p:cNvSpPr>
            <a:spLocks noGrp="1"/>
          </p:cNvSpPr>
          <p:nvPr>
            <p:ph type="title"/>
          </p:nvPr>
        </p:nvSpPr>
        <p:spPr>
          <a:xfrm>
            <a:off x="4106008" y="-290145"/>
            <a:ext cx="7247792" cy="1362807"/>
          </a:xfrm>
        </p:spPr>
        <p:txBody>
          <a:bodyPr>
            <a:normAutofit/>
          </a:bodyPr>
          <a:lstStyle/>
          <a:p>
            <a:r>
              <a:rPr lang="ru-RU" dirty="0" smtClean="0"/>
              <a:t>Мечеть </a:t>
            </a:r>
            <a:r>
              <a:rPr lang="ru-RU" dirty="0" err="1" smtClean="0"/>
              <a:t>Кул</a:t>
            </a:r>
            <a:r>
              <a:rPr lang="ru-RU" dirty="0" smtClean="0"/>
              <a:t>-Шариф.</a:t>
            </a:r>
            <a:endParaRPr lang="ru-RU" dirty="0"/>
          </a:p>
        </p:txBody>
      </p:sp>
      <p:sp>
        <p:nvSpPr>
          <p:cNvPr id="2" name="Объект 1"/>
          <p:cNvSpPr>
            <a:spLocks noGrp="1"/>
          </p:cNvSpPr>
          <p:nvPr>
            <p:ph idx="1"/>
          </p:nvPr>
        </p:nvSpPr>
        <p:spPr>
          <a:xfrm>
            <a:off x="334108" y="3286125"/>
            <a:ext cx="6233746" cy="3256166"/>
          </a:xfrm>
        </p:spPr>
        <p:txBody>
          <a:bodyPr>
            <a:noAutofit/>
          </a:bodyPr>
          <a:lstStyle/>
          <a:p>
            <a:pPr marL="0" indent="0">
              <a:buNone/>
            </a:pPr>
            <a:r>
              <a:rPr lang="ru-RU" sz="2000" dirty="0"/>
              <a:t>Мечеть </a:t>
            </a:r>
            <a:r>
              <a:rPr lang="ru-RU" sz="2000" dirty="0" err="1"/>
              <a:t>Кул</a:t>
            </a:r>
            <a:r>
              <a:rPr lang="ru-RU" sz="2000" dirty="0"/>
              <a:t>-Шариф в Казани — главная мечеть Татарстана, один из самых крупнейших мусульманских храмов в Европе, который располагается на территории Казанского Кремля. Мечеть на территории Казанского кремля имеет не только религиозное значение, а изначально строилась как центр просвещения памяти защитников города — на месте старой мечети, уничтоженной в 1552 году во время взятия Казани войском Ивана Грозного. В то время оборону одной из частей города Казани и возглавлял имам </a:t>
            </a:r>
            <a:r>
              <a:rPr lang="ru-RU" sz="2000" dirty="0" err="1"/>
              <a:t>Кул</a:t>
            </a:r>
            <a:r>
              <a:rPr lang="ru-RU" sz="2000" dirty="0"/>
              <a:t> Шариф, в чью честь названа новая мечеть, он погиб вместе со сподвижниками.</a:t>
            </a:r>
          </a:p>
          <a:p>
            <a:endParaRPr lang="ru-RU" sz="2000" dirty="0"/>
          </a:p>
        </p:txBody>
      </p:sp>
    </p:spTree>
    <p:extLst>
      <p:ext uri="{BB962C8B-B14F-4D97-AF65-F5344CB8AC3E}">
        <p14:creationId xmlns:p14="http://schemas.microsoft.com/office/powerpoint/2010/main" val="2312416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1202436"/>
            <a:ext cx="6114288" cy="4585716"/>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4451" y="3580598"/>
            <a:ext cx="4600875" cy="3051208"/>
          </a:xfrm>
          <a:prstGeom prst="rect">
            <a:avLst/>
          </a:prstGeom>
        </p:spPr>
      </p:pic>
      <p:sp>
        <p:nvSpPr>
          <p:cNvPr id="4" name="Заголовок 3"/>
          <p:cNvSpPr>
            <a:spLocks noGrp="1"/>
          </p:cNvSpPr>
          <p:nvPr>
            <p:ph type="title"/>
          </p:nvPr>
        </p:nvSpPr>
        <p:spPr>
          <a:xfrm>
            <a:off x="838200" y="365126"/>
            <a:ext cx="10515600" cy="637198"/>
          </a:xfrm>
        </p:spPr>
        <p:txBody>
          <a:bodyPr>
            <a:normAutofit fontScale="90000"/>
          </a:bodyPr>
          <a:lstStyle/>
          <a:p>
            <a:r>
              <a:rPr lang="ru-RU" dirty="0"/>
              <a:t>Благовещенский </a:t>
            </a:r>
            <a:r>
              <a:rPr lang="ru-RU" dirty="0" smtClean="0"/>
              <a:t>собор. </a:t>
            </a:r>
            <a:endParaRPr lang="ru-RU" dirty="0"/>
          </a:p>
        </p:txBody>
      </p:sp>
      <p:sp>
        <p:nvSpPr>
          <p:cNvPr id="5" name="Объект 4"/>
          <p:cNvSpPr>
            <a:spLocks noGrp="1"/>
          </p:cNvSpPr>
          <p:nvPr>
            <p:ph idx="1"/>
          </p:nvPr>
        </p:nvSpPr>
        <p:spPr>
          <a:xfrm>
            <a:off x="6963508" y="201483"/>
            <a:ext cx="4390292" cy="3543300"/>
          </a:xfrm>
        </p:spPr>
        <p:txBody>
          <a:bodyPr>
            <a:normAutofit/>
          </a:bodyPr>
          <a:lstStyle/>
          <a:p>
            <a:pPr marL="0" indent="0">
              <a:buNone/>
            </a:pPr>
            <a:r>
              <a:rPr lang="ru-RU" sz="2000" dirty="0"/>
              <a:t>Благовещенский собор Казанского кремля является древнейшим из сохранившихся в Казани памятников истории и архитектуры. Главный собор Казанского края, являвшийся до революции кафедральным собором Казанской епархии, был основан 4 октября 1552 года по приказу царя Иоанна Грозного. Деревянная церковь была срублена, и 6 октября освящена в честь Благовещения Пресвятой Богородицы.</a:t>
            </a:r>
          </a:p>
          <a:p>
            <a:endParaRPr lang="ru-RU" dirty="0"/>
          </a:p>
        </p:txBody>
      </p:sp>
    </p:spTree>
    <p:extLst>
      <p:ext uri="{BB962C8B-B14F-4D97-AF65-F5344CB8AC3E}">
        <p14:creationId xmlns:p14="http://schemas.microsoft.com/office/powerpoint/2010/main" val="2064659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1530" y="962526"/>
            <a:ext cx="7170125" cy="5563402"/>
          </a:xfrm>
          <a:prstGeom prst="rect">
            <a:avLst/>
          </a:prstGeom>
        </p:spPr>
      </p:pic>
      <p:sp>
        <p:nvSpPr>
          <p:cNvPr id="6" name="Заголовок 5"/>
          <p:cNvSpPr>
            <a:spLocks noGrp="1"/>
          </p:cNvSpPr>
          <p:nvPr>
            <p:ph type="title"/>
          </p:nvPr>
        </p:nvSpPr>
        <p:spPr>
          <a:xfrm>
            <a:off x="838200" y="365125"/>
            <a:ext cx="10515600" cy="385153"/>
          </a:xfrm>
        </p:spPr>
        <p:txBody>
          <a:bodyPr>
            <a:normAutofit fontScale="90000"/>
          </a:bodyPr>
          <a:lstStyle/>
          <a:p>
            <a:r>
              <a:rPr lang="ru-RU" dirty="0"/>
              <a:t>Комплекс Пушечного </a:t>
            </a:r>
            <a:r>
              <a:rPr lang="ru-RU" dirty="0" smtClean="0"/>
              <a:t>двора. </a:t>
            </a:r>
            <a:endParaRPr lang="ru-RU" dirty="0"/>
          </a:p>
        </p:txBody>
      </p:sp>
      <p:sp>
        <p:nvSpPr>
          <p:cNvPr id="2" name="Объект 1"/>
          <p:cNvSpPr>
            <a:spLocks noGrp="1"/>
          </p:cNvSpPr>
          <p:nvPr>
            <p:ph idx="1"/>
          </p:nvPr>
        </p:nvSpPr>
        <p:spPr>
          <a:xfrm>
            <a:off x="7555832" y="673768"/>
            <a:ext cx="4404638" cy="5582653"/>
          </a:xfrm>
        </p:spPr>
        <p:txBody>
          <a:bodyPr>
            <a:normAutofit fontScale="92500" lnSpcReduction="10000"/>
          </a:bodyPr>
          <a:lstStyle/>
          <a:p>
            <a:pPr marL="0" indent="0">
              <a:buNone/>
            </a:pPr>
            <a:r>
              <a:rPr lang="ru-RU" dirty="0"/>
              <a:t>Комплекс Пушечного двора – это памятник промышленной архитектуры нескольких эпох. Он состоит из четырех зданий. В этих зданиях когда-то размещались медеплавильные печи, литейные мастерские, кузницы, деревообрабатывающие мастерские, склады. Комплекс зданий представляет собой замкнутое каре со внутренним двором, расположенное севернее мечети </a:t>
            </a:r>
            <a:r>
              <a:rPr lang="ru-RU" dirty="0" err="1" smtClean="0"/>
              <a:t>Кул-шариф</a:t>
            </a:r>
            <a:r>
              <a:rPr lang="ru-RU" dirty="0" smtClean="0"/>
              <a:t>.</a:t>
            </a:r>
            <a:endParaRPr lang="ru-RU" dirty="0"/>
          </a:p>
          <a:p>
            <a:endParaRPr lang="ru-RU" dirty="0"/>
          </a:p>
        </p:txBody>
      </p:sp>
    </p:spTree>
    <p:extLst>
      <p:ext uri="{BB962C8B-B14F-4D97-AF65-F5344CB8AC3E}">
        <p14:creationId xmlns:p14="http://schemas.microsoft.com/office/powerpoint/2010/main" val="722434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765" y="926485"/>
            <a:ext cx="5578710" cy="3254248"/>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7519" y="184639"/>
            <a:ext cx="4831080" cy="3623310"/>
          </a:xfrm>
          <a:prstGeom prst="rect">
            <a:avLst/>
          </a:prstGeom>
        </p:spPr>
      </p:pic>
      <p:sp>
        <p:nvSpPr>
          <p:cNvPr id="4" name="Заголовок 3"/>
          <p:cNvSpPr>
            <a:spLocks noGrp="1"/>
          </p:cNvSpPr>
          <p:nvPr>
            <p:ph type="title"/>
          </p:nvPr>
        </p:nvSpPr>
        <p:spPr>
          <a:xfrm>
            <a:off x="606392" y="-3935"/>
            <a:ext cx="10747408" cy="1158968"/>
          </a:xfrm>
        </p:spPr>
        <p:txBody>
          <a:bodyPr/>
          <a:lstStyle/>
          <a:p>
            <a:r>
              <a:rPr lang="ru-RU" dirty="0"/>
              <a:t>Губернаторского </a:t>
            </a:r>
            <a:r>
              <a:rPr lang="ru-RU" dirty="0" smtClean="0"/>
              <a:t>дворец.</a:t>
            </a:r>
            <a:endParaRPr lang="ru-RU" dirty="0"/>
          </a:p>
        </p:txBody>
      </p:sp>
      <p:sp>
        <p:nvSpPr>
          <p:cNvPr id="5" name="Объект 4"/>
          <p:cNvSpPr>
            <a:spLocks noGrp="1"/>
          </p:cNvSpPr>
          <p:nvPr>
            <p:ph idx="1"/>
          </p:nvPr>
        </p:nvSpPr>
        <p:spPr>
          <a:xfrm>
            <a:off x="838200" y="4369308"/>
            <a:ext cx="10515600" cy="2262497"/>
          </a:xfrm>
        </p:spPr>
        <p:txBody>
          <a:bodyPr>
            <a:normAutofit fontScale="85000" lnSpcReduction="20000"/>
          </a:bodyPr>
          <a:lstStyle/>
          <a:p>
            <a:pPr marL="0" indent="0">
              <a:buNone/>
            </a:pPr>
            <a:r>
              <a:rPr lang="ru-RU" dirty="0"/>
              <a:t>Губернаторский дворец-место для его строительства выбрал лично император Николай I в 1836 г. Ранее там размещался Ханский двор, останки которого частично дошли до наших дней – развалины мечети, мавзолея и др. Проект дворца разработал архитектор Константин Тон, прославившийся проектами столичного масштаба. Строительство велось три года, с 1845-го по 1848-й; работы возглавил архитектор Песке из Петербурга. В числе других специалистов он работал в Казани над восстановлением города после крупного пожара в 1842 году.</a:t>
            </a:r>
          </a:p>
          <a:p>
            <a:endParaRPr lang="ru-RU" dirty="0"/>
          </a:p>
        </p:txBody>
      </p:sp>
    </p:spTree>
    <p:extLst>
      <p:ext uri="{BB962C8B-B14F-4D97-AF65-F5344CB8AC3E}">
        <p14:creationId xmlns:p14="http://schemas.microsoft.com/office/powerpoint/2010/main" val="1042440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866" y="1082421"/>
            <a:ext cx="5143500" cy="394335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1700" y="175845"/>
            <a:ext cx="5905431" cy="3371850"/>
          </a:xfrm>
          <a:prstGeom prst="rect">
            <a:avLst/>
          </a:prstGeom>
        </p:spPr>
      </p:pic>
      <p:sp>
        <p:nvSpPr>
          <p:cNvPr id="4" name="Заголовок 3"/>
          <p:cNvSpPr>
            <a:spLocks noGrp="1"/>
          </p:cNvSpPr>
          <p:nvPr>
            <p:ph type="title"/>
          </p:nvPr>
        </p:nvSpPr>
        <p:spPr>
          <a:xfrm>
            <a:off x="915202" y="-13435"/>
            <a:ext cx="10515600" cy="1325563"/>
          </a:xfrm>
        </p:spPr>
        <p:txBody>
          <a:bodyPr/>
          <a:lstStyle/>
          <a:p>
            <a:r>
              <a:rPr lang="ru-RU" dirty="0" err="1"/>
              <a:t>Тайницкая</a:t>
            </a:r>
            <a:r>
              <a:rPr lang="ru-RU" dirty="0"/>
              <a:t> </a:t>
            </a:r>
            <a:r>
              <a:rPr lang="ru-RU" dirty="0" smtClean="0"/>
              <a:t>башня.</a:t>
            </a:r>
            <a:endParaRPr lang="ru-RU" dirty="0"/>
          </a:p>
        </p:txBody>
      </p:sp>
      <p:sp>
        <p:nvSpPr>
          <p:cNvPr id="5" name="Объект 4"/>
          <p:cNvSpPr>
            <a:spLocks noGrp="1"/>
          </p:cNvSpPr>
          <p:nvPr>
            <p:ph idx="1"/>
          </p:nvPr>
        </p:nvSpPr>
        <p:spPr>
          <a:xfrm>
            <a:off x="5746281" y="3736975"/>
            <a:ext cx="6140849" cy="2808204"/>
          </a:xfrm>
        </p:spPr>
        <p:txBody>
          <a:bodyPr>
            <a:normAutofit fontScale="77500" lnSpcReduction="20000"/>
          </a:bodyPr>
          <a:lstStyle/>
          <a:p>
            <a:pPr marL="0" indent="0">
              <a:buNone/>
            </a:pPr>
            <a:r>
              <a:rPr lang="ru-RU" dirty="0"/>
              <a:t>На северной крепостной стене Казанского кремля находится </a:t>
            </a:r>
            <a:r>
              <a:rPr lang="ru-RU" dirty="0" err="1"/>
              <a:t>Тайницкая</a:t>
            </a:r>
            <a:r>
              <a:rPr lang="ru-RU" dirty="0"/>
              <a:t> башня. Она является главным въездом в кремль с северо-западной стороны кремля. </a:t>
            </a:r>
            <a:r>
              <a:rPr lang="ru-RU" dirty="0" err="1"/>
              <a:t>Тайницкая</a:t>
            </a:r>
            <a:r>
              <a:rPr lang="ru-RU" dirty="0"/>
              <a:t> башня была воздвигнута в 16 веке на месте башни </a:t>
            </a:r>
            <a:r>
              <a:rPr lang="ru-RU" dirty="0" err="1"/>
              <a:t>Нур</a:t>
            </a:r>
            <a:r>
              <a:rPr lang="ru-RU" dirty="0"/>
              <a:t>-Али, которая была взорвана во время осады Казани воинами Ивана Грозного. </a:t>
            </a:r>
            <a:r>
              <a:rPr lang="ru-RU" dirty="0" err="1"/>
              <a:t>Тайницкая</a:t>
            </a:r>
            <a:r>
              <a:rPr lang="ru-RU" dirty="0"/>
              <a:t> башня получила своё название благодаря тайному ходу, ведущему к источнику с родниковой водой. К сожалению, он до нашего времени не сохранился.</a:t>
            </a:r>
          </a:p>
          <a:p>
            <a:endParaRPr lang="ru-RU" dirty="0"/>
          </a:p>
        </p:txBody>
      </p:sp>
    </p:spTree>
    <p:extLst>
      <p:ext uri="{BB962C8B-B14F-4D97-AF65-F5344CB8AC3E}">
        <p14:creationId xmlns:p14="http://schemas.microsoft.com/office/powerpoint/2010/main" val="81282235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458</TotalTime>
  <Words>511</Words>
  <Application>Microsoft Office PowerPoint</Application>
  <PresentationFormat>Широкоэкранный</PresentationFormat>
  <Paragraphs>21</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Calibri</vt:lpstr>
      <vt:lpstr>Calibri Light</vt:lpstr>
      <vt:lpstr>Times New Roman</vt:lpstr>
      <vt:lpstr>Тема Office</vt:lpstr>
      <vt:lpstr>Деревянный Казанский Кремль.</vt:lpstr>
      <vt:lpstr>Современный Казанский Кремль.</vt:lpstr>
      <vt:lpstr>Спасская башня.</vt:lpstr>
      <vt:lpstr>Башня Сююмбике.</vt:lpstr>
      <vt:lpstr>Мечеть Кул-Шариф.</vt:lpstr>
      <vt:lpstr>Благовещенский собор. </vt:lpstr>
      <vt:lpstr>Комплекс Пушечного двора. </vt:lpstr>
      <vt:lpstr>Губернаторского дворец.</vt:lpstr>
      <vt:lpstr>Тайницкая башня.</vt:lpstr>
      <vt:lpstr>Храм Нерукотворного Образа Спасителя. </vt:lpstr>
      <vt:lpstr>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36</cp:revision>
  <dcterms:created xsi:type="dcterms:W3CDTF">2020-03-13T16:36:11Z</dcterms:created>
  <dcterms:modified xsi:type="dcterms:W3CDTF">2020-04-24T13:01:11Z</dcterms:modified>
</cp:coreProperties>
</file>