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65" r:id="rId2"/>
    <p:sldId id="257" r:id="rId3"/>
    <p:sldId id="258" r:id="rId4"/>
    <p:sldId id="261" r:id="rId5"/>
    <p:sldId id="270" r:id="rId6"/>
    <p:sldId id="274" r:id="rId7"/>
    <p:sldId id="280" r:id="rId8"/>
    <p:sldId id="28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15C9A-C90B-4C9A-BBCB-62380789D46F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90019-E147-4DBA-939C-5E078BD3D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10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90019-E147-4DBA-939C-5E078BD3D9C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709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90019-E147-4DBA-939C-5E078BD3D9C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36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90019-E147-4DBA-939C-5E078BD3D9C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031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90019-E147-4DBA-939C-5E078BD3D9C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801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90019-E147-4DBA-939C-5E078BD3D9C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620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BB368080-9D90-4A49-AF4B-AFB4BEF7C37F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6B6E3295-F20F-4274-9BAE-5518B615C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8080-9D90-4A49-AF4B-AFB4BEF7C37F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3295-F20F-4274-9BAE-5518B615C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8080-9D90-4A49-AF4B-AFB4BEF7C37F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3295-F20F-4274-9BAE-5518B615C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B368080-9D90-4A49-AF4B-AFB4BEF7C37F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6E3295-F20F-4274-9BAE-5518B615CF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BB368080-9D90-4A49-AF4B-AFB4BEF7C37F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6B6E3295-F20F-4274-9BAE-5518B615C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8080-9D90-4A49-AF4B-AFB4BEF7C37F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3295-F20F-4274-9BAE-5518B615CF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8080-9D90-4A49-AF4B-AFB4BEF7C37F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3295-F20F-4274-9BAE-5518B615CF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B368080-9D90-4A49-AF4B-AFB4BEF7C37F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6E3295-F20F-4274-9BAE-5518B615CF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8080-9D90-4A49-AF4B-AFB4BEF7C37F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3295-F20F-4274-9BAE-5518B615C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B368080-9D90-4A49-AF4B-AFB4BEF7C37F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6E3295-F20F-4274-9BAE-5518B615CF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B368080-9D90-4A49-AF4B-AFB4BEF7C37F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6E3295-F20F-4274-9BAE-5518B615CF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B368080-9D90-4A49-AF4B-AFB4BEF7C37F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B6E3295-F20F-4274-9BAE-5518B615C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09455" y="727363"/>
            <a:ext cx="8229600" cy="1894362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ru-RU" sz="4400" i="1" dirty="0" smtClean="0">
                <a:solidFill>
                  <a:srgbClr val="C00000"/>
                </a:solidFill>
                <a:latin typeface="Calibri" pitchFamily="34" charset="0"/>
              </a:rPr>
              <a:t>Использование технологии «Мнемотехника» в образовательном процессе ДОУ с детьми с ОВЗ.</a:t>
            </a:r>
            <a:endParaRPr lang="ru-RU" sz="4400" i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82691" y="5003322"/>
            <a:ext cx="4294909" cy="13716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Подготовили логопеды: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Крупина Н. К. и Ермоленко Н. И.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31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8978" y="354330"/>
            <a:ext cx="10170942" cy="595979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400" dirty="0" smtClean="0">
                <a:solidFill>
                  <a:schemeClr val="accent2">
                    <a:lumMod val="50000"/>
                  </a:schemeClr>
                </a:solidFill>
              </a:rPr>
              <a:t>       Проблемы речи детей дошкольного возраста с нарушением речи и зрения; увеличение количества детей со зрительной депривацией; речевые нарушения негативно влияют на интеллект, адекватность поведения, социализацию ребенка; формирование связной речи влияет на познавательный интерес ребенка; недостаточно полно и подробно разработана методика коррекционной работы с детьми с нарушением зрения. </a:t>
            </a:r>
            <a:endParaRPr lang="ru-RU" sz="3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03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009292" y="2363372"/>
            <a:ext cx="3376246" cy="18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</a:rPr>
              <a:t>Использование </a:t>
            </a:r>
            <a:r>
              <a:rPr lang="ru-RU" sz="3200" i="1" dirty="0" err="1" smtClean="0">
                <a:solidFill>
                  <a:schemeClr val="accent2">
                    <a:lumMod val="50000"/>
                  </a:schemeClr>
                </a:solidFill>
              </a:rPr>
              <a:t>мнемотаблиц</a:t>
            </a:r>
            <a:endParaRPr lang="ru-RU" sz="32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1183" y="633047"/>
            <a:ext cx="2785402" cy="149117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/>
              <a:t>Культурно-гигиенические навыки</a:t>
            </a:r>
            <a:endParaRPr lang="ru-RU" sz="2400" i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107766" y="675249"/>
            <a:ext cx="3123028" cy="1392701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/>
              <a:t>Опытно-экспериментальная деятельность</a:t>
            </a:r>
            <a:endParaRPr lang="ru-RU" sz="2400" i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891974" y="799513"/>
            <a:ext cx="3362179" cy="1392701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/>
              <a:t>Отгадывание загадок, заучивание поговорок, скороговорок</a:t>
            </a:r>
            <a:endParaRPr lang="ru-RU" sz="2400" i="1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1889" y="2586111"/>
            <a:ext cx="3123028" cy="1392701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/>
              <a:t>Обучение рассказыванию</a:t>
            </a:r>
            <a:endParaRPr lang="ru-RU" sz="2400" i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819291" y="2642381"/>
            <a:ext cx="3123028" cy="1392701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/>
              <a:t>Экологические представления</a:t>
            </a:r>
            <a:endParaRPr lang="ru-RU" sz="2400" i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117144" y="4623581"/>
            <a:ext cx="3123028" cy="1392701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/>
              <a:t>Пересказ художественной литературы</a:t>
            </a:r>
            <a:endParaRPr lang="ru-RU" sz="2400" i="1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11944" y="4691576"/>
            <a:ext cx="3123028" cy="1301261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/>
              <a:t>Разучивание стихотворений</a:t>
            </a:r>
            <a:endParaRPr lang="ru-RU" sz="2400" i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772400" y="4691576"/>
            <a:ext cx="3045655" cy="1315330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/>
              <a:t>Трудовые поручения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91274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576776"/>
            <a:ext cx="9956800" cy="914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u="sng" dirty="0" smtClean="0">
                <a:solidFill>
                  <a:schemeClr val="accent2">
                    <a:lumMod val="50000"/>
                  </a:schemeClr>
                </a:solidFill>
              </a:rPr>
              <a:t>Труд в уголке природы</a:t>
            </a:r>
            <a:endParaRPr lang="ru-RU" sz="4400" b="1" i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93" r="74309" b="3859"/>
          <a:stretch>
            <a:fillRect/>
          </a:stretch>
        </p:blipFill>
        <p:spPr>
          <a:xfrm>
            <a:off x="575726" y="3515574"/>
            <a:ext cx="2491031" cy="3054039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3" t="47118" r="34343" b="5945"/>
          <a:stretch>
            <a:fillRect/>
          </a:stretch>
        </p:blipFill>
        <p:spPr>
          <a:xfrm>
            <a:off x="3699803" y="3615397"/>
            <a:ext cx="3817659" cy="3024554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40" t="45658" r="-66" b="3651"/>
          <a:stretch>
            <a:fillRect/>
          </a:stretch>
        </p:blipFill>
        <p:spPr>
          <a:xfrm>
            <a:off x="8131126" y="3559126"/>
            <a:ext cx="3404382" cy="3080824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7" t="12699" r="54194" b="55593"/>
          <a:stretch>
            <a:fillRect/>
          </a:stretch>
        </p:blipFill>
        <p:spPr>
          <a:xfrm>
            <a:off x="1350499" y="1464014"/>
            <a:ext cx="3671668" cy="1841893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0" t="13742" r="10918" b="52881"/>
          <a:stretch>
            <a:fillRect/>
          </a:stretch>
        </p:blipFill>
        <p:spPr>
          <a:xfrm>
            <a:off x="6274192" y="1434904"/>
            <a:ext cx="3742006" cy="1913206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57738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576776"/>
            <a:ext cx="9956800" cy="914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u="sng" dirty="0" smtClean="0">
                <a:solidFill>
                  <a:schemeClr val="accent2">
                    <a:lumMod val="50000"/>
                  </a:schemeClr>
                </a:solidFill>
              </a:rPr>
              <a:t>Примеры </a:t>
            </a:r>
            <a:r>
              <a:rPr lang="ru-RU" sz="44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мнемодорожек</a:t>
            </a:r>
            <a:endParaRPr lang="ru-RU" sz="4400" b="1" i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2" t="23254" r="49736" b="63376"/>
          <a:stretch>
            <a:fillRect/>
          </a:stretch>
        </p:blipFill>
        <p:spPr>
          <a:xfrm>
            <a:off x="1069145" y="1702192"/>
            <a:ext cx="4417256" cy="872197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6049109" y="1688123"/>
            <a:ext cx="512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Аленушка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взяла корзинку и пошла в лес собирать грибы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8" t="42083" r="49689" b="43960"/>
          <a:stretch>
            <a:fillRect/>
          </a:stretch>
        </p:blipFill>
        <p:spPr>
          <a:xfrm>
            <a:off x="1055076" y="3193366"/>
            <a:ext cx="4473527" cy="928467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5979886" y="3135086"/>
            <a:ext cx="49638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Часто идет дождь, после дождя появляются грибы. А от дождя мы прячемся под зонтом.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t="64076" r="49689" b="18372"/>
          <a:stretch>
            <a:fillRect/>
          </a:stretch>
        </p:blipFill>
        <p:spPr>
          <a:xfrm>
            <a:off x="1041009" y="4895557"/>
            <a:ext cx="4529797" cy="1167618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6037944" y="4923692"/>
            <a:ext cx="477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 Стало светить яркое теплое солнце, стали таять сосульки (они заплакали), растаяла избушка лисы. 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738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37736" y="576776"/>
            <a:ext cx="9956800" cy="914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u="sng" dirty="0" smtClean="0">
                <a:solidFill>
                  <a:schemeClr val="accent2">
                    <a:lumMod val="50000"/>
                  </a:schemeClr>
                </a:solidFill>
              </a:rPr>
              <a:t>Разучивание стихотворений</a:t>
            </a:r>
            <a:endParaRPr lang="ru-RU" sz="4400" b="1" i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166" y="4827441"/>
            <a:ext cx="38967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Дед Мороз прислал нам елку,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огоньки на ней зажег.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И блестят на ней иголки,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А на веточках снежок.</a:t>
            </a: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79886" y="3135086"/>
            <a:ext cx="4963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67754" y="4923692"/>
            <a:ext cx="50453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Сорвала я в поле цветик голубой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Принесу в подарок маме дорогой.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Я его на платье маме приколю.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Больше всех на свете маму я люблю!</a:t>
            </a:r>
          </a:p>
          <a:p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 </a:t>
            </a: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" t="14982" r="70047" b="32676"/>
          <a:stretch>
            <a:fillRect/>
          </a:stretch>
        </p:blipFill>
        <p:spPr>
          <a:xfrm>
            <a:off x="900333" y="1575582"/>
            <a:ext cx="3080824" cy="2785403"/>
          </a:xfrm>
          <a:prstGeom prst="rect">
            <a:avLst/>
          </a:prstGeom>
        </p:spPr>
      </p:pic>
      <p:pic>
        <p:nvPicPr>
          <p:cNvPr id="1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7" t="13437" r="1247" b="36232"/>
          <a:stretch>
            <a:fillRect/>
          </a:stretch>
        </p:blipFill>
        <p:spPr>
          <a:xfrm>
            <a:off x="6555545" y="1589650"/>
            <a:ext cx="3362177" cy="282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38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37736" y="576776"/>
            <a:ext cx="9956800" cy="914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u="sng" dirty="0" smtClean="0">
                <a:solidFill>
                  <a:schemeClr val="accent2">
                    <a:lumMod val="50000"/>
                  </a:schemeClr>
                </a:solidFill>
              </a:rPr>
              <a:t>Пересказ сказки</a:t>
            </a:r>
            <a:endParaRPr lang="ru-RU" sz="4400" b="1" i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79886" y="3135086"/>
            <a:ext cx="4963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7" t="18938" r="66111" b="50634"/>
          <a:stretch>
            <a:fillRect/>
          </a:stretch>
        </p:blipFill>
        <p:spPr>
          <a:xfrm>
            <a:off x="661181" y="1927275"/>
            <a:ext cx="3432517" cy="201168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604911" y="1420837"/>
            <a:ext cx="3615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Заюшкина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избушка»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26" t="19576" r="38462" b="51060"/>
          <a:stretch>
            <a:fillRect/>
          </a:stretch>
        </p:blipFill>
        <p:spPr>
          <a:xfrm>
            <a:off x="4473527" y="1941342"/>
            <a:ext cx="2715064" cy="1941341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4797084" y="1420837"/>
            <a:ext cx="1927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«Теремок»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7" t="19150" r="3104" b="50209"/>
          <a:stretch>
            <a:fillRect/>
          </a:stretch>
        </p:blipFill>
        <p:spPr>
          <a:xfrm>
            <a:off x="7779434" y="1871001"/>
            <a:ext cx="3474720" cy="2025748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19" name="TextBox 18"/>
          <p:cNvSpPr txBox="1"/>
          <p:nvPr/>
        </p:nvSpPr>
        <p:spPr>
          <a:xfrm>
            <a:off x="8609428" y="1448973"/>
            <a:ext cx="1448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«Репка»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0" t="55961" r="53510" b="3610"/>
          <a:stretch>
            <a:fillRect/>
          </a:stretch>
        </p:blipFill>
        <p:spPr>
          <a:xfrm>
            <a:off x="1153551" y="4026815"/>
            <a:ext cx="4797083" cy="2634237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21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68" t="55110" r="4205" b="4674"/>
          <a:stretch>
            <a:fillRect/>
          </a:stretch>
        </p:blipFill>
        <p:spPr>
          <a:xfrm>
            <a:off x="6274190" y="4037428"/>
            <a:ext cx="4487594" cy="2644726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57738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37736" y="576776"/>
            <a:ext cx="9956800" cy="91440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4400" b="1" i="1" u="sng" dirty="0" smtClean="0">
                <a:solidFill>
                  <a:schemeClr val="accent2">
                    <a:lumMod val="50000"/>
                  </a:schemeClr>
                </a:solidFill>
              </a:rPr>
              <a:t>Составление  рассказов по пиктограммам</a:t>
            </a:r>
          </a:p>
          <a:p>
            <a:pPr algn="ctr">
              <a:buNone/>
            </a:pPr>
            <a:endParaRPr lang="ru-RU" sz="4400" b="1" i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79886" y="3135086"/>
            <a:ext cx="4963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3" name="Рисунок 22" descr="IMG_4664.JPG"/>
          <p:cNvPicPr>
            <a:picLocks noChangeAspect="1"/>
          </p:cNvPicPr>
          <p:nvPr/>
        </p:nvPicPr>
        <p:blipFill>
          <a:blip r:embed="rId3" cstate="print"/>
          <a:srcRect l="8192" t="6991" r="17192" b="12393"/>
          <a:stretch>
            <a:fillRect/>
          </a:stretch>
        </p:blipFill>
        <p:spPr>
          <a:xfrm rot="5400000">
            <a:off x="492370" y="2729135"/>
            <a:ext cx="2799469" cy="2152356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</p:pic>
      <p:pic>
        <p:nvPicPr>
          <p:cNvPr id="24" name="Рисунок 23" descr="IMG_4665.JPG"/>
          <p:cNvPicPr>
            <a:picLocks noChangeAspect="1"/>
          </p:cNvPicPr>
          <p:nvPr/>
        </p:nvPicPr>
        <p:blipFill>
          <a:blip r:embed="rId4" cstate="print"/>
          <a:srcRect l="2718" t="6154" r="12359" b="13026"/>
          <a:stretch>
            <a:fillRect/>
          </a:stretch>
        </p:blipFill>
        <p:spPr>
          <a:xfrm rot="5400000">
            <a:off x="8174599" y="2812265"/>
            <a:ext cx="2841675" cy="2028297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</p:pic>
      <p:pic>
        <p:nvPicPr>
          <p:cNvPr id="25" name="Рисунок 24" descr="IMG_4666.JPG"/>
          <p:cNvPicPr>
            <a:picLocks noChangeAspect="1"/>
          </p:cNvPicPr>
          <p:nvPr/>
        </p:nvPicPr>
        <p:blipFill>
          <a:blip r:embed="rId5" cstate="print"/>
          <a:srcRect l="17487" t="16205" r="2359" b="15487"/>
          <a:stretch>
            <a:fillRect/>
          </a:stretch>
        </p:blipFill>
        <p:spPr>
          <a:xfrm>
            <a:off x="4234375" y="1575582"/>
            <a:ext cx="3166709" cy="2024019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</p:pic>
      <p:pic>
        <p:nvPicPr>
          <p:cNvPr id="26" name="Рисунок 25" descr="IMG_4667.JPG"/>
          <p:cNvPicPr>
            <a:picLocks noChangeAspect="1"/>
          </p:cNvPicPr>
          <p:nvPr/>
        </p:nvPicPr>
        <p:blipFill>
          <a:blip r:embed="rId6" cstate="print"/>
          <a:srcRect l="7179" t="5333" r="3744" b="7692"/>
          <a:stretch>
            <a:fillRect/>
          </a:stretch>
        </p:blipFill>
        <p:spPr>
          <a:xfrm>
            <a:off x="4268018" y="4121833"/>
            <a:ext cx="3117521" cy="2447779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577387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239</Words>
  <Application>Microsoft Office PowerPoint</Application>
  <PresentationFormat>Произвольный</PresentationFormat>
  <Paragraphs>42</Paragraphs>
  <Slides>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Использование технологии «Мнемотехника» в образовательном процессе ДОУ с детьми с ОВЗ.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мнемотехники в развитии связной речи у дошкольников с нарушением зрения. </dc:title>
  <dc:creator>Work</dc:creator>
  <cp:lastModifiedBy>user</cp:lastModifiedBy>
  <cp:revision>14</cp:revision>
  <dcterms:created xsi:type="dcterms:W3CDTF">2018-04-10T06:28:46Z</dcterms:created>
  <dcterms:modified xsi:type="dcterms:W3CDTF">2018-04-12T17:59:31Z</dcterms:modified>
</cp:coreProperties>
</file>