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6" r:id="rId2"/>
    <p:sldId id="261" r:id="rId3"/>
    <p:sldId id="257" r:id="rId4"/>
    <p:sldId id="260" r:id="rId5"/>
    <p:sldId id="280" r:id="rId6"/>
    <p:sldId id="258" r:id="rId7"/>
    <p:sldId id="259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6995"/>
    <a:srgbClr val="8177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presProps" Target="pres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notesMaster" Target="notesMasters/notesMaster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0128906C-CC1A-3F4A-4769-A62F95029E2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7721B1C-1AAF-1B79-ABC6-AAABE1B2C06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5CAAD67-E7AE-4493-A019-A053A5D303D9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899DF02B-F764-E2DA-0090-0DE01290930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5570AF4C-A0CB-3A24-17E5-068118578D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890CA6-03CB-C790-DD30-C604188E6A5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6C2910-1F61-1C65-D685-10174FDE91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5522CE50-3023-4A97-A015-3F6CE2397D63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 /><Relationship Id="rId1" Type="http://schemas.openxmlformats.org/officeDocument/2006/relationships/themeOverride" Target="../theme/themeOverride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4">
            <a:extLst>
              <a:ext uri="{FF2B5EF4-FFF2-40B4-BE49-F238E27FC236}">
                <a16:creationId xmlns:a16="http://schemas.microsoft.com/office/drawing/2014/main" id="{F652DD2B-5760-23ED-CB5E-79D53EF95461}"/>
              </a:ext>
            </a:extLst>
          </p:cNvPr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6">
            <a:extLst>
              <a:ext uri="{FF2B5EF4-FFF2-40B4-BE49-F238E27FC236}">
                <a16:creationId xmlns:a16="http://schemas.microsoft.com/office/drawing/2014/main" id="{FB23F220-4C2A-F922-548F-00E953869766}"/>
              </a:ext>
            </a:extLst>
          </p:cNvPr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7">
            <a:extLst>
              <a:ext uri="{FF2B5EF4-FFF2-40B4-BE49-F238E27FC236}">
                <a16:creationId xmlns:a16="http://schemas.microsoft.com/office/drawing/2014/main" id="{EE472D86-33CE-5797-14FB-52A37DA3E8A9}"/>
              </a:ext>
            </a:extLst>
          </p:cNvPr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>
            <a:extLst>
              <a:ext uri="{FF2B5EF4-FFF2-40B4-BE49-F238E27FC236}">
                <a16:creationId xmlns:a16="http://schemas.microsoft.com/office/drawing/2014/main" id="{B3ED439C-658C-2DED-1A6C-902379D90AC1}"/>
              </a:ext>
            </a:extLst>
          </p:cNvPr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9">
            <a:extLst>
              <a:ext uri="{FF2B5EF4-FFF2-40B4-BE49-F238E27FC236}">
                <a16:creationId xmlns:a16="http://schemas.microsoft.com/office/drawing/2014/main" id="{B9AD1D7E-19D4-7FE8-FB32-CEE212E99994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20">
            <a:extLst>
              <a:ext uri="{FF2B5EF4-FFF2-40B4-BE49-F238E27FC236}">
                <a16:creationId xmlns:a16="http://schemas.microsoft.com/office/drawing/2014/main" id="{DAE58D12-E979-B6D6-90CF-978E533DB9FA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23">
            <a:extLst>
              <a:ext uri="{FF2B5EF4-FFF2-40B4-BE49-F238E27FC236}">
                <a16:creationId xmlns:a16="http://schemas.microsoft.com/office/drawing/2014/main" id="{CD06A552-1CBF-2D7A-A00B-C23DBBA12E16}"/>
              </a:ext>
            </a:extLst>
          </p:cNvPr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ая соединительная линия 24">
            <a:extLst>
              <a:ext uri="{FF2B5EF4-FFF2-40B4-BE49-F238E27FC236}">
                <a16:creationId xmlns:a16="http://schemas.microsoft.com/office/drawing/2014/main" id="{966C2D17-2C28-84BB-DCEF-C37C450DB30F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ая соединительная линия 25">
            <a:extLst>
              <a:ext uri="{FF2B5EF4-FFF2-40B4-BE49-F238E27FC236}">
                <a16:creationId xmlns:a16="http://schemas.microsoft.com/office/drawing/2014/main" id="{7D232DEC-B74B-C10E-4771-99D725FD20F3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Прямая соединительная линия 26">
            <a:extLst>
              <a:ext uri="{FF2B5EF4-FFF2-40B4-BE49-F238E27FC236}">
                <a16:creationId xmlns:a16="http://schemas.microsoft.com/office/drawing/2014/main" id="{DBF6FA85-C5BF-A303-66FF-42F4F5286542}"/>
              </a:ext>
            </a:extLst>
          </p:cNvPr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Прямоугольник 27">
            <a:extLst>
              <a:ext uri="{FF2B5EF4-FFF2-40B4-BE49-F238E27FC236}">
                <a16:creationId xmlns:a16="http://schemas.microsoft.com/office/drawing/2014/main" id="{86B8A086-8179-8298-2CC1-E101188728C9}"/>
              </a:ext>
            </a:extLst>
          </p:cNvPr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8">
            <a:extLst>
              <a:ext uri="{FF2B5EF4-FFF2-40B4-BE49-F238E27FC236}">
                <a16:creationId xmlns:a16="http://schemas.microsoft.com/office/drawing/2014/main" id="{84AB47D4-70AA-8689-721F-4227BD8252D6}"/>
              </a:ext>
            </a:extLst>
          </p:cNvPr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9">
            <a:extLst>
              <a:ext uri="{FF2B5EF4-FFF2-40B4-BE49-F238E27FC236}">
                <a16:creationId xmlns:a16="http://schemas.microsoft.com/office/drawing/2014/main" id="{74A8B37C-1C95-47E0-3CBB-A4CF5B83ACDA}"/>
              </a:ext>
            </a:extLst>
          </p:cNvPr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30">
            <a:extLst>
              <a:ext uri="{FF2B5EF4-FFF2-40B4-BE49-F238E27FC236}">
                <a16:creationId xmlns:a16="http://schemas.microsoft.com/office/drawing/2014/main" id="{180B42B7-FF98-9C91-0DEE-5A9D27E96BAC}"/>
              </a:ext>
            </a:extLst>
          </p:cNvPr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31">
            <a:extLst>
              <a:ext uri="{FF2B5EF4-FFF2-40B4-BE49-F238E27FC236}">
                <a16:creationId xmlns:a16="http://schemas.microsoft.com/office/drawing/2014/main" id="{5B53E231-525C-619C-82F0-C2AB174E68D1}"/>
              </a:ext>
            </a:extLst>
          </p:cNvPr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32">
            <a:extLst>
              <a:ext uri="{FF2B5EF4-FFF2-40B4-BE49-F238E27FC236}">
                <a16:creationId xmlns:a16="http://schemas.microsoft.com/office/drawing/2014/main" id="{449644CD-4110-AAAD-0D2B-9858A0D9F134}"/>
              </a:ext>
            </a:extLst>
          </p:cNvPr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22" name="Дата 27">
            <a:extLst>
              <a:ext uri="{FF2B5EF4-FFF2-40B4-BE49-F238E27FC236}">
                <a16:creationId xmlns:a16="http://schemas.microsoft.com/office/drawing/2014/main" id="{C217E7DC-BB0B-086F-6586-E9B98BC3865A}"/>
              </a:ext>
            </a:extLst>
          </p:cNvPr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1E532-5A58-4B53-990D-B9B8249713DC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23" name="Нижний колонтитул 16">
            <a:extLst>
              <a:ext uri="{FF2B5EF4-FFF2-40B4-BE49-F238E27FC236}">
                <a16:creationId xmlns:a16="http://schemas.microsoft.com/office/drawing/2014/main" id="{9E80F36F-0947-E2F8-A76F-1DC49CB59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>
            <a:extLst>
              <a:ext uri="{FF2B5EF4-FFF2-40B4-BE49-F238E27FC236}">
                <a16:creationId xmlns:a16="http://schemas.microsoft.com/office/drawing/2014/main" id="{90F93AB6-6919-8B4E-02C2-5A79BE4AD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5561FF49-C759-46AC-AED0-B93CF4FC59F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28410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6">
            <a:extLst>
              <a:ext uri="{FF2B5EF4-FFF2-40B4-BE49-F238E27FC236}">
                <a16:creationId xmlns:a16="http://schemas.microsoft.com/office/drawing/2014/main" id="{5F549FAF-C108-EF29-5808-FC1952E2F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213980-4B8B-4FF4-A551-6161839D943B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5" name="Номер слайда 8">
            <a:extLst>
              <a:ext uri="{FF2B5EF4-FFF2-40B4-BE49-F238E27FC236}">
                <a16:creationId xmlns:a16="http://schemas.microsoft.com/office/drawing/2014/main" id="{65495C2F-BCB6-5D85-2589-8E1F65F9AF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E7D888-484C-4E7C-9E9F-6EF9433D91CF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6" name="Нижний колонтитул 9">
            <a:extLst>
              <a:ext uri="{FF2B5EF4-FFF2-40B4-BE49-F238E27FC236}">
                <a16:creationId xmlns:a16="http://schemas.microsoft.com/office/drawing/2014/main" id="{7595DF56-AE4F-4386-22EF-F40EF3581A6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987798"/>
      </p:ext>
    </p:extLst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4">
            <a:extLst>
              <a:ext uri="{FF2B5EF4-FFF2-40B4-BE49-F238E27FC236}">
                <a16:creationId xmlns:a16="http://schemas.microsoft.com/office/drawing/2014/main" id="{869FF452-0884-82C8-A70C-1D636BF12608}"/>
              </a:ext>
            </a:extLst>
          </p:cNvPr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6">
            <a:extLst>
              <a:ext uri="{FF2B5EF4-FFF2-40B4-BE49-F238E27FC236}">
                <a16:creationId xmlns:a16="http://schemas.microsoft.com/office/drawing/2014/main" id="{0EE5D1EA-BE9D-54AF-5D6D-913331206351}"/>
              </a:ext>
            </a:extLst>
          </p:cNvPr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7">
            <a:extLst>
              <a:ext uri="{FF2B5EF4-FFF2-40B4-BE49-F238E27FC236}">
                <a16:creationId xmlns:a16="http://schemas.microsoft.com/office/drawing/2014/main" id="{7E126113-858B-558C-F1B2-C329A9E5E6B2}"/>
              </a:ext>
            </a:extLst>
          </p:cNvPr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>
            <a:extLst>
              <a:ext uri="{FF2B5EF4-FFF2-40B4-BE49-F238E27FC236}">
                <a16:creationId xmlns:a16="http://schemas.microsoft.com/office/drawing/2014/main" id="{579BA4F3-2EFD-AC03-376D-5956BA7356E6}"/>
              </a:ext>
            </a:extLst>
          </p:cNvPr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9">
            <a:extLst>
              <a:ext uri="{FF2B5EF4-FFF2-40B4-BE49-F238E27FC236}">
                <a16:creationId xmlns:a16="http://schemas.microsoft.com/office/drawing/2014/main" id="{47BD370E-7DB7-F925-054F-847190BEA6A6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20">
            <a:extLst>
              <a:ext uri="{FF2B5EF4-FFF2-40B4-BE49-F238E27FC236}">
                <a16:creationId xmlns:a16="http://schemas.microsoft.com/office/drawing/2014/main" id="{FA14E80D-20D9-9510-A599-3EEC518A1987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23">
            <a:extLst>
              <a:ext uri="{FF2B5EF4-FFF2-40B4-BE49-F238E27FC236}">
                <a16:creationId xmlns:a16="http://schemas.microsoft.com/office/drawing/2014/main" id="{022FB275-B52B-FA92-2914-F59658BCD781}"/>
              </a:ext>
            </a:extLst>
          </p:cNvPr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24">
            <a:extLst>
              <a:ext uri="{FF2B5EF4-FFF2-40B4-BE49-F238E27FC236}">
                <a16:creationId xmlns:a16="http://schemas.microsoft.com/office/drawing/2014/main" id="{C67D0B4C-0FB8-CF5D-8A96-A3E50302CF75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25">
            <a:extLst>
              <a:ext uri="{FF2B5EF4-FFF2-40B4-BE49-F238E27FC236}">
                <a16:creationId xmlns:a16="http://schemas.microsoft.com/office/drawing/2014/main" id="{7C778F1A-D99F-871E-F113-54A8F1C8F2E3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оугольник 26">
            <a:extLst>
              <a:ext uri="{FF2B5EF4-FFF2-40B4-BE49-F238E27FC236}">
                <a16:creationId xmlns:a16="http://schemas.microsoft.com/office/drawing/2014/main" id="{0B74A719-E0D3-2473-DCD4-2E9C6F0CA7F5}"/>
              </a:ext>
            </a:extLst>
          </p:cNvPr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27">
            <a:extLst>
              <a:ext uri="{FF2B5EF4-FFF2-40B4-BE49-F238E27FC236}">
                <a16:creationId xmlns:a16="http://schemas.microsoft.com/office/drawing/2014/main" id="{2D9A25DD-F0E9-322A-5170-2097D178D161}"/>
              </a:ext>
            </a:extLst>
          </p:cNvPr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28">
            <a:extLst>
              <a:ext uri="{FF2B5EF4-FFF2-40B4-BE49-F238E27FC236}">
                <a16:creationId xmlns:a16="http://schemas.microsoft.com/office/drawing/2014/main" id="{F4BA7EA0-11FF-B89F-27F9-E3DB6846E945}"/>
              </a:ext>
            </a:extLst>
          </p:cNvPr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9">
            <a:extLst>
              <a:ext uri="{FF2B5EF4-FFF2-40B4-BE49-F238E27FC236}">
                <a16:creationId xmlns:a16="http://schemas.microsoft.com/office/drawing/2014/main" id="{47F72DBE-0116-D0AA-DB6D-924DDA124D60}"/>
              </a:ext>
            </a:extLst>
          </p:cNvPr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30">
            <a:extLst>
              <a:ext uri="{FF2B5EF4-FFF2-40B4-BE49-F238E27FC236}">
                <a16:creationId xmlns:a16="http://schemas.microsoft.com/office/drawing/2014/main" id="{71B76515-C1BE-6C7F-DAEC-5260285D647D}"/>
              </a:ext>
            </a:extLst>
          </p:cNvPr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31">
            <a:extLst>
              <a:ext uri="{FF2B5EF4-FFF2-40B4-BE49-F238E27FC236}">
                <a16:creationId xmlns:a16="http://schemas.microsoft.com/office/drawing/2014/main" id="{CDC46147-FE6F-A488-3027-6E2701C2B4C0}"/>
              </a:ext>
            </a:extLst>
          </p:cNvPr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32">
            <a:extLst>
              <a:ext uri="{FF2B5EF4-FFF2-40B4-BE49-F238E27FC236}">
                <a16:creationId xmlns:a16="http://schemas.microsoft.com/office/drawing/2014/main" id="{2D6031BF-1951-1061-8309-FD8391FE036B}"/>
              </a:ext>
            </a:extLst>
          </p:cNvPr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Дата 3">
            <a:extLst>
              <a:ext uri="{FF2B5EF4-FFF2-40B4-BE49-F238E27FC236}">
                <a16:creationId xmlns:a16="http://schemas.microsoft.com/office/drawing/2014/main" id="{C84E3EE2-C5C4-BDF5-9BFE-72341488A323}"/>
              </a:ext>
            </a:extLst>
          </p:cNvPr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5AC8D3-8937-4811-A4FC-9233F1796303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21" name="Нижний колонтитул 4">
            <a:extLst>
              <a:ext uri="{FF2B5EF4-FFF2-40B4-BE49-F238E27FC236}">
                <a16:creationId xmlns:a16="http://schemas.microsoft.com/office/drawing/2014/main" id="{912F70C0-98A5-333F-50D3-D207FF9A5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>
            <a:extLst>
              <a:ext uri="{FF2B5EF4-FFF2-40B4-BE49-F238E27FC236}">
                <a16:creationId xmlns:a16="http://schemas.microsoft.com/office/drawing/2014/main" id="{9FC92CEB-E0BC-70FF-21DA-01A19798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16599D2F-FED1-4CAD-969E-9A967C779D6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6771731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>
            <a:extLst>
              <a:ext uri="{FF2B5EF4-FFF2-40B4-BE49-F238E27FC236}">
                <a16:creationId xmlns:a16="http://schemas.microsoft.com/office/drawing/2014/main" id="{A6588BB3-30B2-7AC5-8DD9-335B66CAB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9C8C6-01CB-45DE-A43F-2FB848DF6190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6" name="Нижний колонтитул 2">
            <a:extLst>
              <a:ext uri="{FF2B5EF4-FFF2-40B4-BE49-F238E27FC236}">
                <a16:creationId xmlns:a16="http://schemas.microsoft.com/office/drawing/2014/main" id="{FD2D67D2-E946-5A53-4AE8-89FD98076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>
            <a:extLst>
              <a:ext uri="{FF2B5EF4-FFF2-40B4-BE49-F238E27FC236}">
                <a16:creationId xmlns:a16="http://schemas.microsoft.com/office/drawing/2014/main" id="{44C6345F-0791-95C3-760D-6276582D3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11E10-B18D-4FA0-8B0C-72CC8CA5675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53537532"/>
      </p:ext>
    </p:extLst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Дата 13">
            <a:extLst>
              <a:ext uri="{FF2B5EF4-FFF2-40B4-BE49-F238E27FC236}">
                <a16:creationId xmlns:a16="http://schemas.microsoft.com/office/drawing/2014/main" id="{C242153B-8BA3-D2E0-6BE3-322148C6F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11816-2615-4385-8F78-C6F0EAF980E7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8" name="Нижний колонтитул 2">
            <a:extLst>
              <a:ext uri="{FF2B5EF4-FFF2-40B4-BE49-F238E27FC236}">
                <a16:creationId xmlns:a16="http://schemas.microsoft.com/office/drawing/2014/main" id="{903E6971-5651-411C-0043-E94DDE7DE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>
            <a:extLst>
              <a:ext uri="{FF2B5EF4-FFF2-40B4-BE49-F238E27FC236}">
                <a16:creationId xmlns:a16="http://schemas.microsoft.com/office/drawing/2014/main" id="{B1699D7C-508C-3C21-50CE-4CD8684A3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4E654D-1EC7-4D2D-A6F9-CB4BA93FC12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64474303"/>
      </p:ext>
    </p:extLst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5">
            <a:extLst>
              <a:ext uri="{FF2B5EF4-FFF2-40B4-BE49-F238E27FC236}">
                <a16:creationId xmlns:a16="http://schemas.microsoft.com/office/drawing/2014/main" id="{D74BB53E-2E6C-064F-7C80-50911F125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123A14D-8D48-4C78-9B0F-F77FB3B27323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4" name="Номер слайда 6">
            <a:extLst>
              <a:ext uri="{FF2B5EF4-FFF2-40B4-BE49-F238E27FC236}">
                <a16:creationId xmlns:a16="http://schemas.microsoft.com/office/drawing/2014/main" id="{90E92002-40B6-D38D-8571-FB9DD7D002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31B512-97E1-43FD-941E-90083A0E087A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5" name="Нижний колонтитул 7">
            <a:extLst>
              <a:ext uri="{FF2B5EF4-FFF2-40B4-BE49-F238E27FC236}">
                <a16:creationId xmlns:a16="http://schemas.microsoft.com/office/drawing/2014/main" id="{25F053A1-AA9E-E2B4-3A2F-FCA6139BDBC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729027"/>
      </p:ext>
    </p:extLst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>
            <a:extLst>
              <a:ext uri="{FF2B5EF4-FFF2-40B4-BE49-F238E27FC236}">
                <a16:creationId xmlns:a16="http://schemas.microsoft.com/office/drawing/2014/main" id="{620E8CE2-1002-3AE0-D72F-F21E675B1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EE650-629C-47B6-956A-7A2E2B62FA54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4F23069-07F5-6C3F-1A63-E03220B33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>
            <a:extLst>
              <a:ext uri="{FF2B5EF4-FFF2-40B4-BE49-F238E27FC236}">
                <a16:creationId xmlns:a16="http://schemas.microsoft.com/office/drawing/2014/main" id="{DF1481D3-ED97-A013-937F-F930E125C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0C156-2D65-4E92-85B6-F6027913B5F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06139214"/>
      </p:ext>
    </p:extLst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4">
            <a:extLst>
              <a:ext uri="{FF2B5EF4-FFF2-40B4-BE49-F238E27FC236}">
                <a16:creationId xmlns:a16="http://schemas.microsoft.com/office/drawing/2014/main" id="{B8B115E0-DD16-0E3D-D8C6-FA9E35E5E41A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рямая соединительная линия 16">
            <a:extLst>
              <a:ext uri="{FF2B5EF4-FFF2-40B4-BE49-F238E27FC236}">
                <a16:creationId xmlns:a16="http://schemas.microsoft.com/office/drawing/2014/main" id="{8B3665FF-96F1-0E35-7E76-E1F793358633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ая соединительная линия 17">
            <a:extLst>
              <a:ext uri="{FF2B5EF4-FFF2-40B4-BE49-F238E27FC236}">
                <a16:creationId xmlns:a16="http://schemas.microsoft.com/office/drawing/2014/main" id="{757F21C3-A57C-3BE8-713E-BBA4B0431081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рямая соединительная линия 18">
            <a:extLst>
              <a:ext uri="{FF2B5EF4-FFF2-40B4-BE49-F238E27FC236}">
                <a16:creationId xmlns:a16="http://schemas.microsoft.com/office/drawing/2014/main" id="{B36E90D8-96CB-5997-C8D3-01D65E3F8EFD}"/>
              </a:ext>
            </a:extLst>
          </p:cNvPr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оугольник 19">
            <a:extLst>
              <a:ext uri="{FF2B5EF4-FFF2-40B4-BE49-F238E27FC236}">
                <a16:creationId xmlns:a16="http://schemas.microsoft.com/office/drawing/2014/main" id="{92414576-EF70-84DB-5039-BFCEAA707A79}"/>
              </a:ext>
            </a:extLst>
          </p:cNvPr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20">
            <a:extLst>
              <a:ext uri="{FF2B5EF4-FFF2-40B4-BE49-F238E27FC236}">
                <a16:creationId xmlns:a16="http://schemas.microsoft.com/office/drawing/2014/main" id="{CF89B088-AE07-4AB4-C81A-3DAF24E7ACED}"/>
              </a:ext>
            </a:extLst>
          </p:cNvPr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Овал 23">
            <a:extLst>
              <a:ext uri="{FF2B5EF4-FFF2-40B4-BE49-F238E27FC236}">
                <a16:creationId xmlns:a16="http://schemas.microsoft.com/office/drawing/2014/main" id="{34414FB1-4C09-6879-B25B-8212AA1A0BA6}"/>
              </a:ext>
            </a:extLst>
          </p:cNvPr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2" name="Дата 20">
            <a:extLst>
              <a:ext uri="{FF2B5EF4-FFF2-40B4-BE49-F238E27FC236}">
                <a16:creationId xmlns:a16="http://schemas.microsoft.com/office/drawing/2014/main" id="{DD9DC89F-954C-77ED-0C0A-48181617A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DA1449C-1430-46CC-BF89-D04926D0CA01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13" name="Номер слайда 21">
            <a:extLst>
              <a:ext uri="{FF2B5EF4-FFF2-40B4-BE49-F238E27FC236}">
                <a16:creationId xmlns:a16="http://schemas.microsoft.com/office/drawing/2014/main" id="{D065F717-3FAD-CAB5-CC99-E33389AFC9B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F4525AE-9A81-4CC4-A454-58E9917589F5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14" name="Нижний колонтитул 22">
            <a:extLst>
              <a:ext uri="{FF2B5EF4-FFF2-40B4-BE49-F238E27FC236}">
                <a16:creationId xmlns:a16="http://schemas.microsoft.com/office/drawing/2014/main" id="{56806024-82B7-85AD-F256-7A98E6C2E73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5815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4">
            <a:extLst>
              <a:ext uri="{FF2B5EF4-FFF2-40B4-BE49-F238E27FC236}">
                <a16:creationId xmlns:a16="http://schemas.microsoft.com/office/drawing/2014/main" id="{7D2AE8A0-6B2C-890D-F65C-5CB31CD076D3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Овал 16">
            <a:extLst>
              <a:ext uri="{FF2B5EF4-FFF2-40B4-BE49-F238E27FC236}">
                <a16:creationId xmlns:a16="http://schemas.microsoft.com/office/drawing/2014/main" id="{FE0C1A5A-04DE-35A1-97D8-042404F866BF}"/>
              </a:ext>
            </a:extLst>
          </p:cNvPr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17">
            <a:extLst>
              <a:ext uri="{FF2B5EF4-FFF2-40B4-BE49-F238E27FC236}">
                <a16:creationId xmlns:a16="http://schemas.microsoft.com/office/drawing/2014/main" id="{F9D99BBC-FD6F-9148-F047-D99B7C3E5963}"/>
              </a:ext>
            </a:extLst>
          </p:cNvPr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рямоугольник 18">
            <a:extLst>
              <a:ext uri="{FF2B5EF4-FFF2-40B4-BE49-F238E27FC236}">
                <a16:creationId xmlns:a16="http://schemas.microsoft.com/office/drawing/2014/main" id="{287B8B84-A8E0-8A16-D454-97E4C7DCDDD9}"/>
              </a:ext>
            </a:extLst>
          </p:cNvPr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9">
            <a:extLst>
              <a:ext uri="{FF2B5EF4-FFF2-40B4-BE49-F238E27FC236}">
                <a16:creationId xmlns:a16="http://schemas.microsoft.com/office/drawing/2014/main" id="{578B828B-5939-EAB3-5C67-CA58E1E2763B}"/>
              </a:ext>
            </a:extLst>
          </p:cNvPr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20">
            <a:extLst>
              <a:ext uri="{FF2B5EF4-FFF2-40B4-BE49-F238E27FC236}">
                <a16:creationId xmlns:a16="http://schemas.microsoft.com/office/drawing/2014/main" id="{56894101-F8CE-F375-3C85-0EEB751A1522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Прямая соединительная линия 23">
            <a:extLst>
              <a:ext uri="{FF2B5EF4-FFF2-40B4-BE49-F238E27FC236}">
                <a16:creationId xmlns:a16="http://schemas.microsoft.com/office/drawing/2014/main" id="{A401CCD7-27B6-FDAF-CB9A-6E9A35D238E6}"/>
              </a:ext>
            </a:extLst>
          </p:cNvPr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Дата 16">
            <a:extLst>
              <a:ext uri="{FF2B5EF4-FFF2-40B4-BE49-F238E27FC236}">
                <a16:creationId xmlns:a16="http://schemas.microsoft.com/office/drawing/2014/main" id="{20578180-F702-67DC-A33A-A51F7CBF4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B4ED99A-31B5-4931-890F-517A87494F48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13" name="Номер слайда 17">
            <a:extLst>
              <a:ext uri="{FF2B5EF4-FFF2-40B4-BE49-F238E27FC236}">
                <a16:creationId xmlns:a16="http://schemas.microsoft.com/office/drawing/2014/main" id="{1A2D00E9-2556-FED9-30BF-8FA723CDF7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5225B71-43BC-4B8D-907E-8FC5CAE52EC0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14" name="Нижний колонтитул 20">
            <a:extLst>
              <a:ext uri="{FF2B5EF4-FFF2-40B4-BE49-F238E27FC236}">
                <a16:creationId xmlns:a16="http://schemas.microsoft.com/office/drawing/2014/main" id="{A1F60949-8B21-92AE-0261-3C89ECA93E9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524737"/>
      </p:ext>
    </p:extLst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>
            <a:extLst>
              <a:ext uri="{FF2B5EF4-FFF2-40B4-BE49-F238E27FC236}">
                <a16:creationId xmlns:a16="http://schemas.microsoft.com/office/drawing/2014/main" id="{CBF39585-B906-3C02-CC3F-A7D0C8EC4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3B58E-D9F3-42BD-998F-F6BF9EA5E459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5" name="Нижний колонтитул 2">
            <a:extLst>
              <a:ext uri="{FF2B5EF4-FFF2-40B4-BE49-F238E27FC236}">
                <a16:creationId xmlns:a16="http://schemas.microsoft.com/office/drawing/2014/main" id="{66E9EA23-74A7-0159-77C3-E8B6F9FEE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>
            <a:extLst>
              <a:ext uri="{FF2B5EF4-FFF2-40B4-BE49-F238E27FC236}">
                <a16:creationId xmlns:a16="http://schemas.microsoft.com/office/drawing/2014/main" id="{C25062EF-A98D-66F5-E2B6-1F136F437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34F70-8062-4FF8-81AF-3BAA0D6FFDE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975683209"/>
      </p:ext>
    </p:extLst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>
            <a:extLst>
              <a:ext uri="{FF2B5EF4-FFF2-40B4-BE49-F238E27FC236}">
                <a16:creationId xmlns:a16="http://schemas.microsoft.com/office/drawing/2014/main" id="{EE02D9F2-E717-1B62-847E-A11E6C33E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5ACDC-0D33-460A-8A70-6C6F1FD281D0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5" name="Нижний колонтитул 2">
            <a:extLst>
              <a:ext uri="{FF2B5EF4-FFF2-40B4-BE49-F238E27FC236}">
                <a16:creationId xmlns:a16="http://schemas.microsoft.com/office/drawing/2014/main" id="{57A54257-8241-CB51-C70E-F14F0C20B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>
            <a:extLst>
              <a:ext uri="{FF2B5EF4-FFF2-40B4-BE49-F238E27FC236}">
                <a16:creationId xmlns:a16="http://schemas.microsoft.com/office/drawing/2014/main" id="{3444E884-3913-0ADA-6A8A-A150FB80A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B6F1D-9739-4EAF-AC04-864B69DD18A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25252279"/>
      </p:ext>
    </p:extLst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4559CEBF-ECF3-4E88-5122-3206E95ED73C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Заголовок 21">
            <a:extLst>
              <a:ext uri="{FF2B5EF4-FFF2-40B4-BE49-F238E27FC236}">
                <a16:creationId xmlns:a16="http://schemas.microsoft.com/office/drawing/2014/main" id="{B0061FE4-25E0-706A-3C82-F9DC5FF0E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Текст 12">
            <a:extLst>
              <a:ext uri="{FF2B5EF4-FFF2-40B4-BE49-F238E27FC236}">
                <a16:creationId xmlns:a16="http://schemas.microsoft.com/office/drawing/2014/main" id="{A8887937-B202-9986-09B1-BF19EC19E8D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  <a:endParaRPr lang="en-US" altLang="en-US"/>
          </a:p>
        </p:txBody>
      </p:sp>
      <p:sp>
        <p:nvSpPr>
          <p:cNvPr id="14" name="Дата 13">
            <a:extLst>
              <a:ext uri="{FF2B5EF4-FFF2-40B4-BE49-F238E27FC236}">
                <a16:creationId xmlns:a16="http://schemas.microsoft.com/office/drawing/2014/main" id="{F6009685-A4A7-35B5-67D1-3A88E3133A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E7DF5569-7B8A-4783-BAED-E242937B0409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6F39ED5-612E-755D-0262-32EA59197B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4DFCD821-937A-564F-AE93-51AD378D5617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F77C9DE7-9BCC-20A5-6A8A-5704262F59C7}"/>
              </a:ext>
            </a:extLst>
          </p:cNvPr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12C1642-BEC3-ADD6-DADB-5A64960AB8FE}"/>
              </a:ext>
            </a:extLst>
          </p:cNvPr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A2BC307A-CBF4-0BE4-1E1F-40B656CEA47C}"/>
              </a:ext>
            </a:extLst>
          </p:cNvPr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62266ED2-8EDE-4305-F991-F74BD21719F0}"/>
              </a:ext>
            </a:extLst>
          </p:cNvPr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>
            <a:extLst>
              <a:ext uri="{FF2B5EF4-FFF2-40B4-BE49-F238E27FC236}">
                <a16:creationId xmlns:a16="http://schemas.microsoft.com/office/drawing/2014/main" id="{1E9C9F7A-0F89-79F5-73F7-F4D0D2B2F4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  <a:latin typeface="Century Schoolbook" panose="02040604050505020304" pitchFamily="18" charset="0"/>
              </a:defRPr>
            </a:lvl1pPr>
          </a:lstStyle>
          <a:p>
            <a:fld id="{B39DCDEA-6C8C-4934-90C5-81378C30A22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0" r:id="rId4"/>
    <p:sldLayoutId id="2147483691" r:id="rId5"/>
    <p:sldLayoutId id="2147483698" r:id="rId6"/>
    <p:sldLayoutId id="2147483692" r:id="rId7"/>
    <p:sldLayoutId id="2147483699" r:id="rId8"/>
    <p:sldLayoutId id="2147483700" r:id="rId9"/>
    <p:sldLayoutId id="2147483693" r:id="rId10"/>
    <p:sldLayoutId id="2147483694" r:id="rId11"/>
  </p:sldLayoutIdLst>
  <p:transition>
    <p:pull dir="d"/>
  </p:transition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anose="02040604050505020304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anose="05000000000000000000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anose="05000000000000000000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3" descr="programma_detstvo.jpg">
            <a:extLst>
              <a:ext uri="{FF2B5EF4-FFF2-40B4-BE49-F238E27FC236}">
                <a16:creationId xmlns:a16="http://schemas.microsoft.com/office/drawing/2014/main" id="{817ACDBB-5996-3916-8BC9-AB4DD4BB9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700" y="0"/>
            <a:ext cx="4432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2F3FB2-692D-5185-76DD-7060E9FBAF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850" y="-242888"/>
            <a:ext cx="4608513" cy="3671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5400" dirty="0"/>
              <a:t>Программа «Детство»</a:t>
            </a:r>
          </a:p>
        </p:txBody>
      </p:sp>
      <p:sp>
        <p:nvSpPr>
          <p:cNvPr id="8196" name="Подзаголовок 2">
            <a:extLst>
              <a:ext uri="{FF2B5EF4-FFF2-40B4-BE49-F238E27FC236}">
                <a16:creationId xmlns:a16="http://schemas.microsoft.com/office/drawing/2014/main" id="{D65B003B-2A23-CF3F-C433-CD38D58AC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  <p:transition>
    <p:pull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B38709-9A1F-0B02-68FA-14937B787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19" name="Содержимое 2">
            <a:extLst>
              <a:ext uri="{FF2B5EF4-FFF2-40B4-BE49-F238E27FC236}">
                <a16:creationId xmlns:a16="http://schemas.microsoft.com/office/drawing/2014/main" id="{B9D185DD-C83A-6D2D-9DA5-5810648559B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79388" y="1600200"/>
            <a:ext cx="7745412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 sz="3200" b="1">
                <a:solidFill>
                  <a:srgbClr val="817787"/>
                </a:solidFill>
              </a:rPr>
              <a:t>	Авторский коллектив:</a:t>
            </a:r>
            <a:r>
              <a:rPr lang="ru-RU" altLang="en-US" sz="3200">
                <a:solidFill>
                  <a:srgbClr val="817787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None/>
            </a:pPr>
            <a:r>
              <a:rPr lang="ru-RU" altLang="en-US" sz="3200">
                <a:solidFill>
                  <a:srgbClr val="817787"/>
                </a:solidFill>
              </a:rPr>
              <a:t>  преподаватели кафедры дошкольной педагогики РГПУ им. А. И. Герцена </a:t>
            </a:r>
            <a:br>
              <a:rPr lang="ru-RU" altLang="en-US" sz="3200">
                <a:solidFill>
                  <a:srgbClr val="817787"/>
                </a:solidFill>
              </a:rPr>
            </a:br>
            <a:r>
              <a:rPr lang="ru-RU" altLang="en-US" sz="3200">
                <a:solidFill>
                  <a:srgbClr val="817787"/>
                </a:solidFill>
              </a:rPr>
              <a:t>(В.И. Логинова, Т.И. Бабаева, Н.А. Ноткина и др)</a:t>
            </a:r>
          </a:p>
          <a:p>
            <a:endParaRPr lang="ru-RU" altLang="en-US" sz="2800">
              <a:solidFill>
                <a:srgbClr val="817787"/>
              </a:solidFill>
            </a:endParaRPr>
          </a:p>
        </p:txBody>
      </p:sp>
    </p:spTree>
  </p:cSld>
  <p:clrMapOvr>
    <a:masterClrMapping/>
  </p:clrMapOvr>
  <p:transition>
    <p:pull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3" descr="10----~1.JPG">
            <a:extLst>
              <a:ext uri="{FF2B5EF4-FFF2-40B4-BE49-F238E27FC236}">
                <a16:creationId xmlns:a16="http://schemas.microsoft.com/office/drawing/2014/main" id="{92B2527B-7B61-3F72-52E6-C903346E0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209800"/>
            <a:ext cx="619125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28CFB2-8B2E-4EE3-34BF-5C6A78302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44" name="Содержимое 2">
            <a:extLst>
              <a:ext uri="{FF2B5EF4-FFF2-40B4-BE49-F238E27FC236}">
                <a16:creationId xmlns:a16="http://schemas.microsoft.com/office/drawing/2014/main" id="{7489A5C5-75B9-2C01-54B9-E680576B8DA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0" y="260350"/>
            <a:ext cx="91440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 sz="2800">
                <a:solidFill>
                  <a:srgbClr val="7E6995"/>
                </a:solidFill>
              </a:rPr>
              <a:t>		Программа состоит из объединенных в одну книгу трех частей, каждая из которых посвящена отдельному этапу дошкольного детства: младшему, среднему и старшему (охватывает возрастной диапазон 2-7 лет).</a:t>
            </a:r>
          </a:p>
          <a:p>
            <a:endParaRPr lang="ru-RU" altLang="en-US"/>
          </a:p>
        </p:txBody>
      </p:sp>
    </p:spTree>
  </p:cSld>
  <p:clrMapOvr>
    <a:masterClrMapping/>
  </p:clrMapOvr>
  <p:transition>
    <p:pull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338245-37B9-C923-3686-E4E9556BF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67" name="Содержимое 2">
            <a:extLst>
              <a:ext uri="{FF2B5EF4-FFF2-40B4-BE49-F238E27FC236}">
                <a16:creationId xmlns:a16="http://schemas.microsoft.com/office/drawing/2014/main" id="{1D2EFFB5-5CF5-F62F-E8C2-83A03DFA3AD0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 b="1">
                <a:solidFill>
                  <a:srgbClr val="7E6995"/>
                </a:solidFill>
              </a:rPr>
              <a:t>		Девиз программы "Детство": </a:t>
            </a:r>
            <a:endParaRPr lang="ru-RU" altLang="en-US">
              <a:solidFill>
                <a:srgbClr val="7E6995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ru-RU" altLang="en-US">
                <a:solidFill>
                  <a:srgbClr val="7E6995"/>
                </a:solidFill>
              </a:rPr>
              <a:t>	"Чувствовать - Познавать - Творить". Эти слова определяют три взаимосвязанных линии развития ребенка, которые пронизывают все разделы программы, придавая ей целостность и единую направленность. </a:t>
            </a:r>
          </a:p>
          <a:p>
            <a:pPr>
              <a:buFont typeface="Wingdings" panose="05000000000000000000" pitchFamily="2" charset="2"/>
              <a:buNone/>
            </a:pPr>
            <a:r>
              <a:rPr lang="ru-RU" altLang="en-US">
                <a:solidFill>
                  <a:srgbClr val="7E6995"/>
                </a:solidFill>
              </a:rPr>
              <a:t> </a:t>
            </a:r>
          </a:p>
          <a:p>
            <a:pPr>
              <a:buFont typeface="Wingdings" panose="05000000000000000000" pitchFamily="2" charset="2"/>
              <a:buNone/>
            </a:pPr>
            <a:endParaRPr lang="ru-RU" altLang="en-US"/>
          </a:p>
        </p:txBody>
      </p:sp>
    </p:spTree>
  </p:cSld>
  <p:clrMapOvr>
    <a:masterClrMapping/>
  </p:clrMapOvr>
  <p:transition>
    <p:pull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122C98-48C7-C6F1-34F8-D7921558F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291" name="Содержимое 2">
            <a:extLst>
              <a:ext uri="{FF2B5EF4-FFF2-40B4-BE49-F238E27FC236}">
                <a16:creationId xmlns:a16="http://schemas.microsoft.com/office/drawing/2014/main" id="{8E99609F-842B-385D-0ACF-C860017F032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 sz="2800" b="1">
                <a:solidFill>
                  <a:srgbClr val="7E6995"/>
                </a:solidFill>
              </a:rPr>
              <a:t>Основные цели программы</a:t>
            </a:r>
            <a:r>
              <a:rPr lang="ru-RU" altLang="en-US" sz="2800">
                <a:solidFill>
                  <a:srgbClr val="7E6995"/>
                </a:solidFill>
              </a:rPr>
              <a:t>: </a:t>
            </a:r>
          </a:p>
          <a:p>
            <a:r>
              <a:rPr lang="ru-RU" altLang="en-US" sz="2800">
                <a:solidFill>
                  <a:srgbClr val="7E6995"/>
                </a:solidFill>
              </a:rPr>
              <a:t>обеспечение здорового образа жизни,</a:t>
            </a:r>
          </a:p>
          <a:p>
            <a:r>
              <a:rPr lang="ru-RU" altLang="en-US" sz="2800">
                <a:solidFill>
                  <a:srgbClr val="7E6995"/>
                </a:solidFill>
              </a:rPr>
              <a:t>начальная социализация, </a:t>
            </a:r>
          </a:p>
          <a:p>
            <a:r>
              <a:rPr lang="ru-RU" altLang="en-US" sz="2800">
                <a:solidFill>
                  <a:srgbClr val="7E6995"/>
                </a:solidFill>
              </a:rPr>
              <a:t>приобщение детей к общечеловеческим ценностям,</a:t>
            </a:r>
          </a:p>
          <a:p>
            <a:r>
              <a:rPr lang="ru-RU" altLang="en-US" sz="2800">
                <a:solidFill>
                  <a:srgbClr val="7E6995"/>
                </a:solidFill>
              </a:rPr>
              <a:t> ведущим сферам бытия - миру людей, предметов, природы, </a:t>
            </a:r>
          </a:p>
          <a:p>
            <a:r>
              <a:rPr lang="ru-RU" altLang="en-US" sz="2800">
                <a:solidFill>
                  <a:srgbClr val="7E6995"/>
                </a:solidFill>
              </a:rPr>
              <a:t>осознание ребенком себя как субъекта действий и переживаний.</a:t>
            </a:r>
          </a:p>
        </p:txBody>
      </p:sp>
    </p:spTree>
  </p:cSld>
  <p:clrMapOvr>
    <a:masterClrMapping/>
  </p:clrMapOvr>
  <p:transition>
    <p:pull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4" descr="2011_01_21%20igra.jpg">
            <a:extLst>
              <a:ext uri="{FF2B5EF4-FFF2-40B4-BE49-F238E27FC236}">
                <a16:creationId xmlns:a16="http://schemas.microsoft.com/office/drawing/2014/main" id="{DEC74C6E-B64E-89F1-FA11-6FC458849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0"/>
            <a:ext cx="50038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Рисунок 3" descr="e844cc3463cbca77027b4b1653013c002050553814-1300243761-4d802531-620x348.jpg">
            <a:extLst>
              <a:ext uri="{FF2B5EF4-FFF2-40B4-BE49-F238E27FC236}">
                <a16:creationId xmlns:a16="http://schemas.microsoft.com/office/drawing/2014/main" id="{881172EA-7D23-5ED7-72B2-369D3786EC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705225"/>
            <a:ext cx="5003800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189ED2-97C9-96E5-8078-FB6A13FC6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83C7617D-90BA-872C-7F7C-9225DC55A1A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50825" y="188913"/>
            <a:ext cx="4033838" cy="6669087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br>
              <a:rPr lang="ru-RU" dirty="0"/>
            </a:br>
            <a:r>
              <a:rPr lang="ru-RU" dirty="0"/>
              <a:t>           </a:t>
            </a:r>
            <a:r>
              <a:rPr lang="ru-RU" sz="2600" dirty="0">
                <a:solidFill>
                  <a:srgbClr val="7E6995"/>
                </a:solidFill>
              </a:rPr>
              <a:t> В программе представлены произведения устного народного творчества, народные игры, музыка и танцы, декоративно-прикладное искусство России. Педагогу предоставляется право самостоятельно определять сетку занятий, содержание, способ организации и место в режиме дня.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sz="2600" dirty="0">
                <a:solidFill>
                  <a:srgbClr val="7E6995"/>
                </a:solidFill>
              </a:rPr>
              <a:t>		В программе выделен новый важный раздел: «Отношение ребенка к самому себе» (самопознание).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</p:spTree>
  </p:cSld>
  <p:clrMapOvr>
    <a:masterClrMapping/>
  </p:clrMapOvr>
  <p:transition>
    <p:pull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A54D00-EE09-FA77-2F0E-17B6CFEA6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94DC5175-2D3C-FDE6-0FF8-BE22C7F413B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476250"/>
            <a:ext cx="7467600" cy="5997575"/>
          </a:xfrm>
        </p:spPr>
        <p:txBody>
          <a:bodyPr>
            <a:normAutofit fontScale="70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sz="2900" b="1" dirty="0">
                <a:solidFill>
                  <a:srgbClr val="7E6995"/>
                </a:solidFill>
              </a:rPr>
              <a:t>Все содержание программы условно объединяется вокруг четырех основных блоков: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ru-RU" sz="2900" dirty="0">
              <a:solidFill>
                <a:srgbClr val="7E6995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sz="2900" dirty="0">
                <a:solidFill>
                  <a:srgbClr val="7E6995"/>
                </a:solidFill>
              </a:rPr>
              <a:t>«Познание» (помощь дошкольникам в освоении разнообразных доступных способов познания окружающего мира (сравнение, элементарный анализ, обобщение и др.), развитии их познавательной активности, познавательных интересов);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sz="2900" dirty="0">
                <a:solidFill>
                  <a:srgbClr val="7E6995"/>
                </a:solidFill>
              </a:rPr>
              <a:t>«Гуманное отношение» (ориентация детей на доброжелательное, бережное, заботливое отношение к миру, развитие гуманных чувств и отношения к окружающему миру);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sz="2900" dirty="0">
                <a:solidFill>
                  <a:srgbClr val="7E6995"/>
                </a:solidFill>
              </a:rPr>
              <a:t>«Созидание» (блок творчества: развитие самостоятельности как высшего проявления творчества);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sz="2900" dirty="0">
                <a:solidFill>
                  <a:srgbClr val="7E6995"/>
                </a:solidFill>
              </a:rPr>
              <a:t>«Здоровый образ жизни» (воспитание двигательной культуры, привычки вести здоровый образ жизни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ru-RU" sz="2900" dirty="0">
                <a:solidFill>
                  <a:srgbClr val="7E6995"/>
                </a:solidFill>
              </a:rPr>
              <a:t>		Особый акцент в программе сделан на приобщение детей к миру природы, воспитание бережного отношения к природным объектам. Программа имеет полный комплект методического обеспечения.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</p:spTree>
  </p:cSld>
  <p:clrMapOvr>
    <a:masterClrMapping/>
  </p:clrMapOvr>
  <p:transition>
    <p:pull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3" descr="1350553827_gotovimsja-k-shkole.jpg">
            <a:extLst>
              <a:ext uri="{FF2B5EF4-FFF2-40B4-BE49-F238E27FC236}">
                <a16:creationId xmlns:a16="http://schemas.microsoft.com/office/drawing/2014/main" id="{CE9AEB66-137C-D57B-275D-02FB03A1F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813050"/>
            <a:ext cx="5394325" cy="404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FA9CD3-9D5D-D19F-BB85-F170CCD81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64" name="Содержимое 2">
            <a:extLst>
              <a:ext uri="{FF2B5EF4-FFF2-40B4-BE49-F238E27FC236}">
                <a16:creationId xmlns:a16="http://schemas.microsoft.com/office/drawing/2014/main" id="{14E3F4A3-9CBA-21DF-D547-F68C6CFA970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1188" y="836613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Программа предлагает насыщенное образовательное содержание, соответствующее познавательным интересам современного ребенка. </a:t>
            </a:r>
          </a:p>
        </p:txBody>
      </p:sp>
    </p:spTree>
  </p:cSld>
  <p:clrMapOvr>
    <a:masterClrMapping/>
  </p:clrMapOvr>
  <p:transition>
    <p:pull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D349BF-9081-315A-43A7-31D348E8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188913"/>
            <a:ext cx="4824412" cy="30099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>
                <a:solidFill>
                  <a:srgbClr val="7E6995"/>
                </a:solidFill>
                <a:latin typeface="+mn-lt"/>
              </a:rPr>
              <a:t>	</a:t>
            </a:r>
            <a:r>
              <a:rPr lang="ru-RU" sz="2400" dirty="0">
                <a:solidFill>
                  <a:srgbClr val="7E6995"/>
                </a:solidFill>
                <a:latin typeface="Cambria" pitchFamily="18" charset="0"/>
              </a:rPr>
              <a:t>Содержание программы реализует принцип этнокультурной соотнесенности дошкольного образования. Ребенок приобщается с детства к истокам народной культуры своей страны.</a:t>
            </a:r>
            <a:endParaRPr lang="ru-RU" sz="2400" dirty="0">
              <a:latin typeface="Cambria" pitchFamily="18" charset="0"/>
            </a:endParaRPr>
          </a:p>
        </p:txBody>
      </p:sp>
      <p:pic>
        <p:nvPicPr>
          <p:cNvPr id="16387" name="Рисунок 3" descr="image9416740.jpg">
            <a:extLst>
              <a:ext uri="{FF2B5EF4-FFF2-40B4-BE49-F238E27FC236}">
                <a16:creationId xmlns:a16="http://schemas.microsoft.com/office/drawing/2014/main" id="{352D5F4F-7BBE-0E23-BCF0-664AE48AE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163" y="0"/>
            <a:ext cx="4160837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Рисунок 4" descr="img1.jpg">
            <a:extLst>
              <a:ext uri="{FF2B5EF4-FFF2-40B4-BE49-F238E27FC236}">
                <a16:creationId xmlns:a16="http://schemas.microsoft.com/office/drawing/2014/main" id="{63807292-104E-E285-3DF2-F898C45C48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17366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Содержимое 2">
            <a:extLst>
              <a:ext uri="{FF2B5EF4-FFF2-40B4-BE49-F238E27FC236}">
                <a16:creationId xmlns:a16="http://schemas.microsoft.com/office/drawing/2014/main" id="{468A617C-3D78-7C67-1F28-C04EC180F78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148263" y="3068638"/>
            <a:ext cx="3995737" cy="3405187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  <a:latin typeface="Cambria" panose="02040503050406030204" pitchFamily="18" charset="0"/>
              </a:rPr>
              <a:t>В программе уделяется большое внимание произведениям устного народного творчества. Одновременно программа предполагает воспитание уважения к другим народам.</a:t>
            </a:r>
          </a:p>
          <a:p>
            <a:endParaRPr lang="ru-RU" altLang="en-US"/>
          </a:p>
        </p:txBody>
      </p:sp>
    </p:spTree>
  </p:cSld>
  <p:clrMapOvr>
    <a:masterClrMapping/>
  </p:clrMapOvr>
  <p:transition>
    <p:pull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733E03-7AF6-258C-E60E-0E816B7FA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7411" name="Содержимое 2">
            <a:extLst>
              <a:ext uri="{FF2B5EF4-FFF2-40B4-BE49-F238E27FC236}">
                <a16:creationId xmlns:a16="http://schemas.microsoft.com/office/drawing/2014/main" id="{DB7541EE-7AEC-10F1-6422-576740DE7E3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39750" y="476250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Задача дошкольного воспитания состоит не в максимальном ускорении развития ребенка, не в форсировании сроков и темпов перевода его на «рельсы» школьного возраста, а, прежде всего в создании каждому дошкольнику условий для наиболее полного раскрытия его возрастных возможностей и способностей.</a:t>
            </a:r>
          </a:p>
          <a:p>
            <a:endParaRPr lang="ru-RU" altLang="en-US"/>
          </a:p>
        </p:txBody>
      </p:sp>
      <p:pic>
        <p:nvPicPr>
          <p:cNvPr id="17412" name="Рисунок 3" descr="18768_1_pages_03_6642_436x330.jpg">
            <a:extLst>
              <a:ext uri="{FF2B5EF4-FFF2-40B4-BE49-F238E27FC236}">
                <a16:creationId xmlns:a16="http://schemas.microsoft.com/office/drawing/2014/main" id="{AA17CBBA-463F-2336-B114-6442E76E7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460750"/>
            <a:ext cx="54356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9094EB-EEB4-022C-055E-9E834D40B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id="{90F1179A-E46F-9BD1-3DF5-21A4B2F4DE8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68313" y="3860800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Программа ставит задачу развития у детей на основе разного образовательного содержания эмоциональной отзывчивости, способности к сопереживанию. Задача развития эмоциональной отзывчивости и гуманности решается в программе через усвоение детьми идеи единства всего живого. </a:t>
            </a:r>
          </a:p>
        </p:txBody>
      </p:sp>
      <p:pic>
        <p:nvPicPr>
          <p:cNvPr id="18436" name="Рисунок 4" descr="shutterstock_48737956.jpg">
            <a:extLst>
              <a:ext uri="{FF2B5EF4-FFF2-40B4-BE49-F238E27FC236}">
                <a16:creationId xmlns:a16="http://schemas.microsoft.com/office/drawing/2014/main" id="{EEDE91A2-FD4A-9B8B-FB80-B7BCD4B50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0"/>
            <a:ext cx="54641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D3A6E8-8751-B2D6-86D6-4CCFA1534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459" name="Содержимое 2">
            <a:extLst>
              <a:ext uri="{FF2B5EF4-FFF2-40B4-BE49-F238E27FC236}">
                <a16:creationId xmlns:a16="http://schemas.microsoft.com/office/drawing/2014/main" id="{A2C611A9-0A40-5BAE-ED3A-78578BF1108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27088" y="4076700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>
                <a:solidFill>
                  <a:srgbClr val="7E6995"/>
                </a:solidFill>
              </a:rPr>
              <a:t>		Программа ориентирует воспитателя на ознакомление детей с доступными для их понимания эмоциональными переживаниями и проблемами детей, с их поступками, эмоциональными состояниями. </a:t>
            </a:r>
          </a:p>
        </p:txBody>
      </p:sp>
      <p:pic>
        <p:nvPicPr>
          <p:cNvPr id="19460" name="Рисунок 3" descr="24181acd83f9d7326de687ab42ae9900.jpg">
            <a:extLst>
              <a:ext uri="{FF2B5EF4-FFF2-40B4-BE49-F238E27FC236}">
                <a16:creationId xmlns:a16="http://schemas.microsoft.com/office/drawing/2014/main" id="{D18DE9B3-391C-FC27-08CF-78AC50211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905500" cy="394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0DC49C-4580-B5B7-524E-29277BCFC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D5031F98-B902-CF76-1D01-0C10D7F59914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68313" y="1484313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Программа обеспечивает главным образом развитие образных форм познания мира - наглядно-образного мышления и воображения. Развитие любознательности и познавательной активности стимулируется благодаря насыщенности программы познавательными задачами, расширению круга объектов познания.</a:t>
            </a:r>
          </a:p>
        </p:txBody>
      </p:sp>
    </p:spTree>
  </p:cSld>
  <p:clrMapOvr>
    <a:masterClrMapping/>
  </p:clrMapOvr>
  <p:transition>
    <p:pull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10A1BB-4A83-0445-9939-57A608DE6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07" name="Содержимое 2">
            <a:extLst>
              <a:ext uri="{FF2B5EF4-FFF2-40B4-BE49-F238E27FC236}">
                <a16:creationId xmlns:a16="http://schemas.microsoft.com/office/drawing/2014/main" id="{D162D9A6-30B9-E3C4-5D0C-C9CB8975E14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Авторы считают, что атмосфера д/с должна быть насыщена разнообразными ситуациями, побуждающими детей к творческой самостоятельности, проявлению фантазии.</a:t>
            </a:r>
          </a:p>
          <a:p>
            <a:endParaRPr lang="ru-RU" altLang="en-US"/>
          </a:p>
        </p:txBody>
      </p:sp>
      <p:pic>
        <p:nvPicPr>
          <p:cNvPr id="21508" name="Рисунок 3" descr="a9022e54466d5cb0ccc9b146562cba27.jpg">
            <a:extLst>
              <a:ext uri="{FF2B5EF4-FFF2-40B4-BE49-F238E27FC236}">
                <a16:creationId xmlns:a16="http://schemas.microsoft.com/office/drawing/2014/main" id="{EEDFC9B4-363D-3B2D-9E17-96C2D86F9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3284538"/>
            <a:ext cx="5364162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B11191-569B-F95E-8AB0-25176DEE6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2531" name="Рисунок 3" descr="1225365.jpg">
            <a:extLst>
              <a:ext uri="{FF2B5EF4-FFF2-40B4-BE49-F238E27FC236}">
                <a16:creationId xmlns:a16="http://schemas.microsoft.com/office/drawing/2014/main" id="{DF60F785-FA89-D265-1956-592034C88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049588"/>
            <a:ext cx="4613275" cy="380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Содержимое 2">
            <a:extLst>
              <a:ext uri="{FF2B5EF4-FFF2-40B4-BE49-F238E27FC236}">
                <a16:creationId xmlns:a16="http://schemas.microsoft.com/office/drawing/2014/main" id="{82362395-589C-AB7E-368E-21239A9F1474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755650" y="188913"/>
            <a:ext cx="8208963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В программе специально выделен раздел «отношение ребенка к самому себе». В нем представлено содержание, обеспечивающее рост самосознания ребенка, расширение его представлений о себе, своей семье, постепенное осознание своих возможностей, достижений, жизненных планов, социальных связей с окружающими людьми. </a:t>
            </a:r>
          </a:p>
        </p:txBody>
      </p:sp>
    </p:spTree>
  </p:cSld>
  <p:clrMapOvr>
    <a:masterClrMapping/>
  </p:clrMapOvr>
  <p:transition>
    <p:pull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3" descr="a2f4e67e247553f74e59b49714b15609.jpg">
            <a:extLst>
              <a:ext uri="{FF2B5EF4-FFF2-40B4-BE49-F238E27FC236}">
                <a16:creationId xmlns:a16="http://schemas.microsoft.com/office/drawing/2014/main" id="{B7D06356-877C-F48F-1E05-BF5654410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13AAA1-90A9-C214-B853-50B812DAD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56" name="Содержимое 2">
            <a:extLst>
              <a:ext uri="{FF2B5EF4-FFF2-40B4-BE49-F238E27FC236}">
                <a16:creationId xmlns:a16="http://schemas.microsoft.com/office/drawing/2014/main" id="{7F89E2AB-215F-BD93-07F2-9931AA2143B7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0" y="692150"/>
            <a:ext cx="4248150" cy="578167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 sz="2800">
                <a:solidFill>
                  <a:srgbClr val="7E6995"/>
                </a:solidFill>
              </a:rPr>
              <a:t>Освоение детьми основного образовательного содержания программы осуществляется в повседневной жизни, путем интеграции естественных для дошкольника видов деятельности, главной из которых является игра.</a:t>
            </a:r>
            <a:endParaRPr lang="ru-RU" altLang="en-US">
              <a:solidFill>
                <a:srgbClr val="7E6995"/>
              </a:solidFill>
            </a:endParaRPr>
          </a:p>
          <a:p>
            <a:endParaRPr lang="ru-RU" altLang="en-US"/>
          </a:p>
        </p:txBody>
      </p:sp>
    </p:spTree>
  </p:cSld>
  <p:clrMapOvr>
    <a:masterClrMapping/>
  </p:clrMapOvr>
  <p:transition>
    <p:pull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94A8D0-7429-C809-F43A-E4BE6AFFD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579" name="Содержимое 2">
            <a:extLst>
              <a:ext uri="{FF2B5EF4-FFF2-40B4-BE49-F238E27FC236}">
                <a16:creationId xmlns:a16="http://schemas.microsoft.com/office/drawing/2014/main" id="{2E093483-FB0E-93C3-C1F8-B35674B37CB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1188" y="404813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Основная задача воспитателя - наполнить повседневную жизнь ребенка интересными делами, проблемами, идеями, включить каждого ребенка в содержательную деятельность, способствовать реализации детских интересов и жизненной активности.</a:t>
            </a:r>
          </a:p>
          <a:p>
            <a:endParaRPr lang="ru-RU" altLang="en-US"/>
          </a:p>
        </p:txBody>
      </p:sp>
      <p:pic>
        <p:nvPicPr>
          <p:cNvPr id="24580" name="Рисунок 5" descr="Kids%20playing%20outside.jpg">
            <a:extLst>
              <a:ext uri="{FF2B5EF4-FFF2-40B4-BE49-F238E27FC236}">
                <a16:creationId xmlns:a16="http://schemas.microsoft.com/office/drawing/2014/main" id="{1336C745-E106-4327-FAA7-09A3617E3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068638"/>
            <a:ext cx="5680075" cy="378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85F966-1D17-C289-45EB-3D36669F6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603" name="Содержимое 2">
            <a:extLst>
              <a:ext uri="{FF2B5EF4-FFF2-40B4-BE49-F238E27FC236}">
                <a16:creationId xmlns:a16="http://schemas.microsoft.com/office/drawing/2014/main" id="{B1BFDDD1-648C-DEAF-15BB-F6D68E338D5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68313" y="3933825"/>
            <a:ext cx="7826375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В плане организации педагогического процесса программа ориентирует воспитателя на дополнение традиционной фронтальной формы занятий с детьми подгрупповыми и индивидуальными их формами. Количество занятий и их продолжительность строго не регламентируется.</a:t>
            </a:r>
          </a:p>
        </p:txBody>
      </p:sp>
      <p:pic>
        <p:nvPicPr>
          <p:cNvPr id="25604" name="Рисунок 3" descr="main-ad8a1e583b8a94f643ce3a9ef480eea0.jpg">
            <a:extLst>
              <a:ext uri="{FF2B5EF4-FFF2-40B4-BE49-F238E27FC236}">
                <a16:creationId xmlns:a16="http://schemas.microsoft.com/office/drawing/2014/main" id="{28A5F3B1-C7B7-740E-0397-24DFB85213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245100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E39AEE-2759-6E87-55AA-3ED93F770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627" name="Содержимое 2">
            <a:extLst>
              <a:ext uri="{FF2B5EF4-FFF2-40B4-BE49-F238E27FC236}">
                <a16:creationId xmlns:a16="http://schemas.microsoft.com/office/drawing/2014/main" id="{32418D39-4988-F952-4B3A-07E256B4A6CE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11188" y="333375"/>
            <a:ext cx="80645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Построение педагогического процесса предполагает преимущественное использование наглядно-практических методов и способов организации деятельности: наблюдений, экскурсий, элементарных опытов, игровых проблемных ситуаций. </a:t>
            </a:r>
          </a:p>
        </p:txBody>
      </p:sp>
      <p:pic>
        <p:nvPicPr>
          <p:cNvPr id="26628" name="Рисунок 3" descr="Children-2_0.jpg">
            <a:extLst>
              <a:ext uri="{FF2B5EF4-FFF2-40B4-BE49-F238E27FC236}">
                <a16:creationId xmlns:a16="http://schemas.microsoft.com/office/drawing/2014/main" id="{0CF9A53B-05A9-BBBD-1591-9A1A5F56F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852738"/>
            <a:ext cx="5340350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3B0D1B-802F-3C2A-20DB-E6E2CBF6A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51" name="Содержимое 2">
            <a:extLst>
              <a:ext uri="{FF2B5EF4-FFF2-40B4-BE49-F238E27FC236}">
                <a16:creationId xmlns:a16="http://schemas.microsoft.com/office/drawing/2014/main" id="{FD27C415-8DFE-E1B3-CA24-B730A8480D5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39750" y="765175"/>
            <a:ext cx="7467600" cy="48736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ru-RU" altLang="en-US"/>
              <a:t>		</a:t>
            </a:r>
            <a:r>
              <a:rPr lang="ru-RU" altLang="en-US">
                <a:solidFill>
                  <a:srgbClr val="7E6995"/>
                </a:solidFill>
              </a:rPr>
              <a:t>Программа «Детство» имеет структурные блоки. Обращает на себя внимание достаточно высокая технологичность структуры программы. Все разделы четко определяют конкретное содержание обучения детей.</a:t>
            </a:r>
          </a:p>
          <a:p>
            <a:endParaRPr lang="ru-RU" altLang="en-US"/>
          </a:p>
        </p:txBody>
      </p:sp>
      <p:pic>
        <p:nvPicPr>
          <p:cNvPr id="27652" name="Рисунок 3" descr="depositphotos_3540299_xl.jpg">
            <a:extLst>
              <a:ext uri="{FF2B5EF4-FFF2-40B4-BE49-F238E27FC236}">
                <a16:creationId xmlns:a16="http://schemas.microsoft.com/office/drawing/2014/main" id="{FFB2B919-A819-B9C2-1FC9-55794A6A1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87725"/>
            <a:ext cx="5202237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271</TotalTime>
  <Words>79</Words>
  <Application>Microsoft Office PowerPoint</Application>
  <PresentationFormat>Экран (4:3)</PresentationFormat>
  <Paragraphs>36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Эркер</vt:lpstr>
      <vt:lpstr>Программа «Детство»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Содержание программы реализует принцип этнокультурной соотнесенности дошкольного образования. Ребенок приобщается с детства к истокам народной культуры своей страны.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Katerinasamsonova193@outlook.com</cp:lastModifiedBy>
  <cp:revision>30</cp:revision>
  <dcterms:created xsi:type="dcterms:W3CDTF">2014-10-26T10:14:41Z</dcterms:created>
  <dcterms:modified xsi:type="dcterms:W3CDTF">2022-05-26T14:46:29Z</dcterms:modified>
</cp:coreProperties>
</file>