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7" r:id="rId5"/>
    <p:sldId id="278" r:id="rId6"/>
    <p:sldId id="276" r:id="rId7"/>
    <p:sldId id="259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60" r:id="rId21"/>
    <p:sldId id="279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257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869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718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930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964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60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426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498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808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815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E9C20-801D-4BD6-8D09-31579D92EC62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523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1.jpeg"/><Relationship Id="rId5" Type="http://schemas.openxmlformats.org/officeDocument/2006/relationships/image" Target="../media/image40.png"/><Relationship Id="rId10" Type="http://schemas.openxmlformats.org/officeDocument/2006/relationships/image" Target="../media/image2.jpeg"/><Relationship Id="rId4" Type="http://schemas.openxmlformats.org/officeDocument/2006/relationships/image" Target="../media/image39.png"/><Relationship Id="rId9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2550" y="217392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Создание заявления о зачислении в 1-й класс в ОО в системе ЕПГУ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  <a:ea typeface="+mj-ea"/>
                <a:cs typeface="+mj-cs"/>
              </a:rPr>
              <a:t>ГКУ </a:t>
            </a:r>
            <a:r>
              <a:rPr lang="ru-RU" b="1" dirty="0">
                <a:latin typeface="+mj-lt"/>
                <a:ea typeface="+mj-ea"/>
                <a:cs typeface="+mj-cs"/>
              </a:rPr>
              <a:t>«Центр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lang="ru-RU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5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808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05" y="1886990"/>
            <a:ext cx="4764015" cy="27126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4799" y="1612819"/>
            <a:ext cx="3606685" cy="4194226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5611090" y="3399905"/>
            <a:ext cx="1138844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39243" y="182882"/>
            <a:ext cx="31758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Выбор родства</a:t>
            </a:r>
            <a:endParaRPr lang="ru-RU" sz="4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369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01" y="1622177"/>
            <a:ext cx="5526434" cy="32707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455" y="1861011"/>
            <a:ext cx="5217569" cy="279307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5731050" y="3233650"/>
            <a:ext cx="104740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82096" y="227972"/>
            <a:ext cx="3945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Адрес регистрации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0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55" y="1161652"/>
            <a:ext cx="5056044" cy="21305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171" y="3924902"/>
            <a:ext cx="5363615" cy="293309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3186977" y="3411161"/>
            <a:ext cx="1" cy="49287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6274678" y="4056611"/>
            <a:ext cx="1206777" cy="82590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282096" y="227972"/>
            <a:ext cx="3945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Адрес регистрации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7347" y="1276675"/>
            <a:ext cx="3873817" cy="49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03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181" y="1292457"/>
            <a:ext cx="3645823" cy="23200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4416" y="3657186"/>
            <a:ext cx="3465455" cy="2857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104" y="1292457"/>
            <a:ext cx="4065269" cy="52222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2263" y="215803"/>
            <a:ext cx="4822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 ребенке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4763193" y="3309847"/>
            <a:ext cx="839586" cy="135538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255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624" y="2094247"/>
            <a:ext cx="3304312" cy="28157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350" y="2074765"/>
            <a:ext cx="4946545" cy="28546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4822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 ребенке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813069" y="3341716"/>
            <a:ext cx="1267117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459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96" y="1368196"/>
            <a:ext cx="3790777" cy="49060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297" y="1919256"/>
            <a:ext cx="4366694" cy="40845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об обучении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813069" y="3341716"/>
            <a:ext cx="1267117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316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25" y="1221970"/>
            <a:ext cx="5440421" cy="4335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282" y="1283550"/>
            <a:ext cx="4342594" cy="42120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об обучении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086223" y="3225337"/>
            <a:ext cx="1055181" cy="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748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79" y="1428846"/>
            <a:ext cx="4472681" cy="402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4393" y="1986743"/>
            <a:ext cx="4333060" cy="2911706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5459824" y="3333403"/>
            <a:ext cx="1462505" cy="831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об обучении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289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098" y="1467601"/>
            <a:ext cx="3876102" cy="53903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773" y="1184026"/>
            <a:ext cx="4319034" cy="23934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65" y="4245123"/>
            <a:ext cx="4371033" cy="23755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2263" y="215803"/>
            <a:ext cx="48958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Подтверждение данных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5361709" y="2468881"/>
            <a:ext cx="1213658" cy="540326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9079290" y="3628582"/>
            <a:ext cx="1638" cy="56542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107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69" y="1720735"/>
            <a:ext cx="5240221" cy="39100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065" y="1227683"/>
            <a:ext cx="4403063" cy="44030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75019" y="149301"/>
            <a:ext cx="42098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Отправка заявления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860473" y="3125586"/>
            <a:ext cx="117209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544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8970" y="113665"/>
            <a:ext cx="542925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Обновления в работе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6136" y="1690687"/>
            <a:ext cx="10236819" cy="4921985"/>
          </a:xfrm>
          <a:ln w="38100">
            <a:noFill/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Начиная с 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2024 г.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обработка заявлений о зачислении в образовательные организации будет происходить в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Обновленной версии электронного образования в Сервисе «Образовательный учет».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Работа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 портале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по приёму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заявлений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ЕПГУ вестись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НЕ будет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Обучение по обработке заявок в обновленном ЭО РТ состоится  </a:t>
            </a:r>
          </a:p>
          <a:p>
            <a:pPr marL="0" indent="0" algn="just">
              <a:buNone/>
            </a:pP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22 марта в 12:00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CCA9599-01B3-45DF-8839-ACB9039FD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12" y="1796801"/>
            <a:ext cx="919195" cy="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D20F89-6945-4915-AD36-3A90F1614C8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512" y="4248893"/>
            <a:ext cx="950755" cy="9431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929" t="3392" r="3255" b="5313"/>
          <a:stretch/>
        </p:blipFill>
        <p:spPr>
          <a:xfrm>
            <a:off x="9162400" y="3008048"/>
            <a:ext cx="2274849" cy="825190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8229600" y="3008048"/>
            <a:ext cx="932800" cy="4125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0791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68937" y="655105"/>
            <a:ext cx="5274341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Статусы заявлений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53969" b="30439"/>
          <a:stretch/>
        </p:blipFill>
        <p:spPr>
          <a:xfrm>
            <a:off x="932402" y="2166613"/>
            <a:ext cx="2943225" cy="680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45802" b="42175"/>
          <a:stretch/>
        </p:blipFill>
        <p:spPr>
          <a:xfrm>
            <a:off x="951452" y="3404670"/>
            <a:ext cx="2924175" cy="6356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48311" b="38763"/>
          <a:stretch/>
        </p:blipFill>
        <p:spPr>
          <a:xfrm>
            <a:off x="976792" y="4456818"/>
            <a:ext cx="2924175" cy="6452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t="54275" b="32596"/>
          <a:stretch/>
        </p:blipFill>
        <p:spPr>
          <a:xfrm>
            <a:off x="4559877" y="2813656"/>
            <a:ext cx="2916123" cy="5910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t="64878" b="12598"/>
          <a:stretch/>
        </p:blipFill>
        <p:spPr>
          <a:xfrm>
            <a:off x="4559878" y="3887458"/>
            <a:ext cx="2916123" cy="8157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0286" y="2900696"/>
            <a:ext cx="2847396" cy="7871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4070" y="3687837"/>
            <a:ext cx="2851671" cy="8329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  <a:ea typeface="+mj-ea"/>
                <a:cs typeface="+mj-cs"/>
              </a:rPr>
              <a:t>ГКУ </a:t>
            </a:r>
            <a:r>
              <a:rPr lang="ru-RU" b="1" dirty="0">
                <a:latin typeface="+mj-lt"/>
                <a:ea typeface="+mj-ea"/>
                <a:cs typeface="+mj-cs"/>
              </a:rPr>
              <a:t>«Центр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lang="ru-RU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1026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1496907" y="189570"/>
            <a:ext cx="505522" cy="4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46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1605" y="3055435"/>
            <a:ext cx="7725937" cy="1984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817919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8280" y="205105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Кто может записаться в первую волну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проживающие на закрепленной за школой территории.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Дети, старшие братья или сестры которых учатся в выбранной школе.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военнослужащих.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сотрудников полиции и органов внутренних дел ФСИН, ФССП, ФТС, противопожарной службы.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судей, прокуроров, сотрудников Следственного комитета, если они поступают в школу с интернатом.</a:t>
            </a:r>
          </a:p>
          <a:p>
            <a:pPr algn="just"/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Подробный перечень льгот, дающих право на зачисление в первый класс в первую волну приведен в приказе </a:t>
            </a:r>
            <a:r>
              <a:rPr lang="ru-RU" sz="2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Минпросвещения</a:t>
            </a:r>
            <a:r>
              <a:rPr lang="ru-RU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от 02.09.2020 №458</a:t>
            </a:r>
            <a:endParaRPr lang="ru-RU" sz="22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700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9270" y="0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Специальные условия для ребенка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7780" y="1143000"/>
            <a:ext cx="6549390" cy="529999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ПМПК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– психолого-медико-педагогическая комиссия. Ее заключение подтверждает ограниченные возможности здоровья ребенка.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 такими детьми занимаются по адаптированной программе и предоставляют им специальные условия при обучении.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Заключение ПМПК нужно будет предоставить при зачислении. </a:t>
            </a: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Заключение ПМПК должно действовать к моменту начала обучения в школе.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473" y="1008452"/>
            <a:ext cx="2950010" cy="556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75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6141" y="130950"/>
            <a:ext cx="6030951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Иностранные заявители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4554" y="1456513"/>
            <a:ext cx="5276384" cy="452431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Документами подтверждающими право ребенка находиться в России, могут быть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: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вид на жительство (ВНЖ) – для детей, постоянно проживающих в России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разрешение на временное проживание (РВП) – для детей, временно проживающих в России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виза или миграционная карта – для детей, временно пребывающих в России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95223" y="1445362"/>
            <a:ext cx="5363737" cy="378565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При заполнении заявления необходимо будет указать: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Серия свидетельства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Номер свидетельства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Кем выдано свидетельство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Когда выдано свидетельство о рождении иностранного образца 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13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Какие документы нужно приложить к заявлению при подаче через портал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82825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При подаче заявления через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Госуслуги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прикладывать документы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НЕ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нужно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— необходимо только заполнить пустые поля в форме заявлении (вам могут понадобиться данные из некоторых документов), при этом, часть полей заполнится автоматически — на основании информации, имеющейся в личном кабинете на портале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Госуслуг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.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После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направления школой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уведомления о зачислении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необходимо будет принести оригиналы документов лично (о времени и сроках предъявления оригиналов документов вас уведомит школа).</a:t>
            </a:r>
          </a:p>
        </p:txBody>
      </p:sp>
    </p:spTree>
    <p:extLst>
      <p:ext uri="{BB962C8B-B14F-4D97-AF65-F5344CB8AC3E}">
        <p14:creationId xmlns:p14="http://schemas.microsoft.com/office/powerpoint/2010/main" val="3974070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8044" y="5076312"/>
            <a:ext cx="7818863" cy="1553087"/>
          </a:xfr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 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18 марта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 ЕПГУ доступен функционал формирования гражданами черновиков заявление по Услуге.</a:t>
            </a:r>
            <a:endParaRPr lang="ru-RU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1 апреля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в личном кабинете появится возможность отправить заявление. 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16" y="1777904"/>
            <a:ext cx="7094485" cy="301083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463211" y="580881"/>
            <a:ext cx="7689327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Создание черновика заявления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  <a:ea typeface="+mj-ea"/>
                <a:cs typeface="+mj-cs"/>
              </a:rPr>
              <a:t>ГКУ </a:t>
            </a:r>
            <a:r>
              <a:rPr lang="ru-RU" b="1" dirty="0">
                <a:latin typeface="+mj-lt"/>
                <a:ea typeface="+mj-ea"/>
                <a:cs typeface="+mj-cs"/>
              </a:rPr>
              <a:t>«Центр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lang="ru-RU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8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1496907" y="189570"/>
            <a:ext cx="505522" cy="4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764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15" y="1404851"/>
            <a:ext cx="3931511" cy="4786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9957" y="1620806"/>
            <a:ext cx="4347163" cy="4354569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5386647" y="3715789"/>
            <a:ext cx="1138844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004262" y="116380"/>
            <a:ext cx="1654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Начало</a:t>
            </a: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977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22" y="1970116"/>
            <a:ext cx="4579642" cy="32932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185" y="1013247"/>
            <a:ext cx="3485457" cy="30810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1185" y="4401589"/>
            <a:ext cx="3657686" cy="2343298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5540573" y="2487294"/>
            <a:ext cx="1217674" cy="43878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598691" y="4320813"/>
            <a:ext cx="1101437" cy="67333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20408841">
            <a:off x="5773545" y="230262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Да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864516">
            <a:off x="5975910" y="4305206"/>
            <a:ext cx="533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Нет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38264" y="190677"/>
            <a:ext cx="53046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Наличие/отсутствие льгот</a:t>
            </a: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1305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470</Words>
  <Application>Microsoft Office PowerPoint</Application>
  <PresentationFormat>Широкоэкранный</PresentationFormat>
  <Paragraphs>57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Тема Office</vt:lpstr>
      <vt:lpstr> Создание заявления о зачислении в 1-й класс в ОО в системе ЕПГУ</vt:lpstr>
      <vt:lpstr>Обновления в работе</vt:lpstr>
      <vt:lpstr>Кто может записаться в первую волну</vt:lpstr>
      <vt:lpstr>Специальные условия для ребенка</vt:lpstr>
      <vt:lpstr>Иностранные заявители</vt:lpstr>
      <vt:lpstr>Какие документы нужно приложить к заявлению при подаче через портал</vt:lpstr>
      <vt:lpstr>Создание черновика заявления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Статусы заявлений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Romanova_A</dc:creator>
  <cp:lastModifiedBy>Пользователь Windows</cp:lastModifiedBy>
  <cp:revision>30</cp:revision>
  <dcterms:created xsi:type="dcterms:W3CDTF">2024-03-20T08:09:14Z</dcterms:created>
  <dcterms:modified xsi:type="dcterms:W3CDTF">2024-03-21T09:41:19Z</dcterms:modified>
</cp:coreProperties>
</file>