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7"/>
  </p:notesMasterIdLst>
  <p:sldIdLst>
    <p:sldId id="546" r:id="rId3"/>
    <p:sldId id="512" r:id="rId4"/>
    <p:sldId id="556" r:id="rId5"/>
    <p:sldId id="557" r:id="rId6"/>
    <p:sldId id="514" r:id="rId7"/>
    <p:sldId id="515" r:id="rId8"/>
    <p:sldId id="516" r:id="rId9"/>
    <p:sldId id="518" r:id="rId10"/>
    <p:sldId id="519" r:id="rId11"/>
    <p:sldId id="520" r:id="rId12"/>
    <p:sldId id="525" r:id="rId13"/>
    <p:sldId id="545" r:id="rId14"/>
    <p:sldId id="526" r:id="rId15"/>
    <p:sldId id="528" r:id="rId16"/>
    <p:sldId id="530" r:id="rId17"/>
    <p:sldId id="522" r:id="rId18"/>
    <p:sldId id="529" r:id="rId19"/>
    <p:sldId id="558" r:id="rId20"/>
    <p:sldId id="559" r:id="rId21"/>
    <p:sldId id="551" r:id="rId22"/>
    <p:sldId id="552" r:id="rId23"/>
    <p:sldId id="554" r:id="rId24"/>
    <p:sldId id="555" r:id="rId25"/>
    <p:sldId id="547" r:id="rId26"/>
  </p:sldIdLst>
  <p:sldSz cx="9144000" cy="5143500" type="screen16x9"/>
  <p:notesSz cx="6761163" cy="988218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17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35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53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709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5886" algn="l" defTabSz="914355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064" algn="l" defTabSz="914355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240" algn="l" defTabSz="914355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418" algn="l" defTabSz="914355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990033"/>
    <a:srgbClr val="FBB99F"/>
    <a:srgbClr val="F7713B"/>
    <a:srgbClr val="FCCDBA"/>
    <a:srgbClr val="FBBCA3"/>
    <a:srgbClr val="9999FF"/>
    <a:srgbClr val="9966FF"/>
    <a:srgbClr val="6600FF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309" autoAdjust="0"/>
    <p:restoredTop sz="96404" autoAdjust="0"/>
  </p:normalViewPr>
  <p:slideViewPr>
    <p:cSldViewPr>
      <p:cViewPr varScale="1">
        <p:scale>
          <a:sx n="152" d="100"/>
          <a:sy n="152" d="100"/>
        </p:scale>
        <p:origin x="864" y="132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303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AppData\Local\Microsoft\Windows\INetCache\Content.Outlook\NBJP49Z3\&#1050;&#1086;&#1083;-&#1074;&#1086;%20&#1096;&#1082;&#1086;&#1083;%202023-2024%20&#1091;&#1095;%20&#1075;&#1086;&#1076;_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AppData\Local\Microsoft\Windows\INetCache\Content.Outlook\NBJP49Z3\&#1050;&#1086;&#1083;-&#1074;&#1086;%20&#1096;&#1082;&#1086;&#1083;%202023-2024%20&#1091;&#1095;%20&#1075;&#1086;&#1076;_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ru-RU" sz="1400" b="1" i="0" baseline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обращений, поступивших в Департамент, 2023 год</a:t>
            </a:r>
            <a:endParaRPr lang="ru-RU" sz="140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002060"/>
                </a:solidFill>
              </a:defRPr>
            </a:pPr>
            <a:endParaRPr lang="en-US" dirty="0">
              <a:solidFill>
                <a:srgbClr val="002060"/>
              </a:solidFill>
              <a:effectLst/>
            </a:endParaRPr>
          </a:p>
        </c:rich>
      </c:tx>
      <c:layout>
        <c:manualLayout>
          <c:xMode val="edge"/>
          <c:yMode val="edge"/>
          <c:x val="0.16646522309711287"/>
          <c:y val="9.2592592592592587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8.2025371828521446E-2"/>
          <c:y val="0.26986111111111111"/>
          <c:w val="0.89019685039370078"/>
          <c:h val="0.5718135753864099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6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897-400C-B712-9D77878C7D8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Лист1!$B$4:$B$10</c:f>
              <c:strCache>
                <c:ptCount val="7"/>
                <c:pt idx="0">
                  <c:v>апрель</c:v>
                </c:pt>
                <c:pt idx="1">
                  <c:v>май</c:v>
                </c:pt>
                <c:pt idx="2">
                  <c:v>июнь</c:v>
                </c:pt>
                <c:pt idx="3">
                  <c:v>июль</c:v>
                </c:pt>
                <c:pt idx="4">
                  <c:v>август</c:v>
                </c:pt>
                <c:pt idx="5">
                  <c:v>сентябрь</c:v>
                </c:pt>
                <c:pt idx="6">
                  <c:v>Итого</c:v>
                </c:pt>
              </c:strCache>
            </c:strRef>
          </c:cat>
          <c:val>
            <c:numRef>
              <c:f>Лист1!$F$4:$F$10</c:f>
              <c:numCache>
                <c:formatCode>General</c:formatCode>
                <c:ptCount val="7"/>
                <c:pt idx="0">
                  <c:v>17</c:v>
                </c:pt>
                <c:pt idx="1">
                  <c:v>8</c:v>
                </c:pt>
                <c:pt idx="2">
                  <c:v>15</c:v>
                </c:pt>
                <c:pt idx="3">
                  <c:v>174</c:v>
                </c:pt>
                <c:pt idx="4">
                  <c:v>45</c:v>
                </c:pt>
                <c:pt idx="5">
                  <c:v>8</c:v>
                </c:pt>
                <c:pt idx="6">
                  <c:v>267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897-400C-B712-9D77878C7D8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32620288"/>
        <c:axId val="133096192"/>
      </c:barChart>
      <c:catAx>
        <c:axId val="1326202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33096192"/>
        <c:crosses val="autoZero"/>
        <c:auto val="1"/>
        <c:lblAlgn val="ctr"/>
        <c:lblOffset val="100"/>
        <c:noMultiLvlLbl val="0"/>
      </c:catAx>
      <c:valAx>
        <c:axId val="13309619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326202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6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99B-4634-8D32-B16E08B4E5B7}"/>
              </c:ext>
            </c:extLst>
          </c:dPt>
          <c:dLbls>
            <c:dLbl>
              <c:idx val="0"/>
              <c:layout>
                <c:manualLayout>
                  <c:x val="-2.9134873664623361E-17"/>
                  <c:y val="-0.1290322580645162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99B-4634-8D32-B16E08B4E5B7}"/>
                </c:ext>
              </c:extLst>
            </c:dLbl>
            <c:dLbl>
              <c:idx val="1"/>
              <c:layout>
                <c:manualLayout>
                  <c:x val="0"/>
                  <c:y val="-9.21658986175116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99B-4634-8D32-B16E08B4E5B7}"/>
                </c:ext>
              </c:extLst>
            </c:dLbl>
            <c:dLbl>
              <c:idx val="2"/>
              <c:layout>
                <c:manualLayout>
                  <c:x val="0"/>
                  <c:y val="-0.1351766513056835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99B-4634-8D32-B16E08B4E5B7}"/>
                </c:ext>
              </c:extLst>
            </c:dLbl>
            <c:dLbl>
              <c:idx val="3"/>
              <c:layout>
                <c:manualLayout>
                  <c:x val="3.1783865708912263E-3"/>
                  <c:y val="-0.12288786482334869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99B-4634-8D32-B16E08B4E5B7}"/>
                </c:ext>
              </c:extLst>
            </c:dLbl>
            <c:dLbl>
              <c:idx val="4"/>
              <c:layout>
                <c:manualLayout>
                  <c:x val="0"/>
                  <c:y val="-0.1290322580645161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99B-4634-8D32-B16E08B4E5B7}"/>
                </c:ext>
              </c:extLst>
            </c:dLbl>
            <c:dLbl>
              <c:idx val="5"/>
              <c:layout>
                <c:manualLayout>
                  <c:x val="0"/>
                  <c:y val="-7.987711213517664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99B-4634-8D32-B16E08B4E5B7}"/>
                </c:ext>
              </c:extLst>
            </c:dLbl>
            <c:dLbl>
              <c:idx val="6"/>
              <c:layout>
                <c:manualLayout>
                  <c:x val="1.1653949465849345E-16"/>
                  <c:y val="-0.3870967741935484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99B-4634-8D32-B16E08B4E5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Лист1!$B$4:$B$10</c:f>
              <c:strCache>
                <c:ptCount val="7"/>
                <c:pt idx="0">
                  <c:v>апрель</c:v>
                </c:pt>
                <c:pt idx="1">
                  <c:v>май</c:v>
                </c:pt>
                <c:pt idx="2">
                  <c:v>июнь</c:v>
                </c:pt>
                <c:pt idx="3">
                  <c:v>июль</c:v>
                </c:pt>
                <c:pt idx="4">
                  <c:v>август</c:v>
                </c:pt>
                <c:pt idx="5">
                  <c:v>сентябрь</c:v>
                </c:pt>
                <c:pt idx="6">
                  <c:v>Итого</c:v>
                </c:pt>
              </c:strCache>
            </c:strRef>
          </c:cat>
          <c:val>
            <c:numRef>
              <c:f>Лист1!$E$4:$E$10</c:f>
              <c:numCache>
                <c:formatCode>General</c:formatCode>
                <c:ptCount val="7"/>
                <c:pt idx="0">
                  <c:v>43</c:v>
                </c:pt>
                <c:pt idx="1">
                  <c:v>19</c:v>
                </c:pt>
                <c:pt idx="2">
                  <c:v>50</c:v>
                </c:pt>
                <c:pt idx="3">
                  <c:v>36</c:v>
                </c:pt>
                <c:pt idx="4">
                  <c:v>41</c:v>
                </c:pt>
                <c:pt idx="5">
                  <c:v>4</c:v>
                </c:pt>
                <c:pt idx="6">
                  <c:v>193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99B-4634-8D32-B16E08B4E5B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100"/>
        <c:axId val="133165056"/>
        <c:axId val="133168128"/>
      </c:barChart>
      <c:catAx>
        <c:axId val="133165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3168128"/>
        <c:crosses val="autoZero"/>
        <c:auto val="1"/>
        <c:lblAlgn val="ctr"/>
        <c:lblOffset val="100"/>
        <c:noMultiLvlLbl val="0"/>
      </c:catAx>
      <c:valAx>
        <c:axId val="1331681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316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30574" cy="494189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10" y="2"/>
            <a:ext cx="2930574" cy="494189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CF261D7-6289-4163-9446-B75C2FA2E763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1363"/>
            <a:ext cx="6586537" cy="3705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92" tIns="45496" rIns="90992" bIns="45496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5801" y="4694000"/>
            <a:ext cx="5409562" cy="4447700"/>
          </a:xfrm>
          <a:prstGeom prst="rect">
            <a:avLst/>
          </a:prstGeom>
        </p:spPr>
        <p:txBody>
          <a:bodyPr vert="horz" lIns="90992" tIns="45496" rIns="90992" bIns="45496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86411"/>
            <a:ext cx="2930574" cy="494188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10" y="9386411"/>
            <a:ext cx="2930574" cy="494188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AF4B1CE-E28E-4493-9075-3AF38FF4F8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4312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4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7480" indent="-227480">
              <a:buAutoNum type="arabicParenR"/>
            </a:pPr>
            <a:r>
              <a:rPr lang="tt-RU" dirty="0" smtClean="0"/>
              <a:t>Отмена РПГУ – ссылка на ФРГУ;</a:t>
            </a:r>
          </a:p>
          <a:p>
            <a:pPr marL="227480" indent="-227480">
              <a:buAutoNum type="arabicParenR"/>
            </a:pPr>
            <a:r>
              <a:rPr lang="tt-RU" dirty="0" smtClean="0"/>
              <a:t>Территориальная привязка;</a:t>
            </a:r>
          </a:p>
          <a:p>
            <a:pPr marL="227480" indent="-227480">
              <a:buAutoNum type="arabicParenR"/>
            </a:pPr>
            <a:r>
              <a:rPr lang="tt-RU" dirty="0" smtClean="0"/>
              <a:t>Межвед</a:t>
            </a:r>
            <a:r>
              <a:rPr lang="tt-RU" baseline="0" dirty="0" smtClean="0"/>
              <a:t> с ЗАГСОМ и МВД.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C78034-5B72-4882-A703-0DC4626EFBCC}" type="slidenum">
              <a:rPr lang="ru-RU" smtClean="0"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5747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633F3-4A60-417B-B146-48E129BBFBEB}" type="datetime1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0B495-E834-48A5-864B-7FD16E06BC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607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E8F3A0-4DF1-497D-90FB-CF8FA2BCE5E6}" type="datetime1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D186F-44B1-4813-A89E-B19CE43D20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965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55C25-0C4A-432B-8A88-EC87A3700DB5}" type="datetime1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B94B6E-F905-4C66-83A8-AAB92FF37E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381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633F3-4A60-417B-B146-48E129BBFBE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0B495-E834-48A5-864B-7FD16E06BC6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7605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01D95-D630-47B1-9704-E4B488C3881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3BAC77-8DAA-4599-86F4-67282EA65F4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7425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15D93-70D8-4CCA-A686-9383EBCBD48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3BB57-2DE1-4139-8075-FE3D993132D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337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BF905-5A8C-4936-B873-7FDECED5423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3385AC-375B-40DB-9722-076727585B6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6213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6340D4-E9CC-40AD-BD0E-C72AEB45EA8E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8FF3F4-4281-4552-A6A9-3BC6B05B47C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5022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1F50F3-7D35-43F7-9D4B-1EBE565CC98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7761B-398A-42A5-B239-58F6AABC7A1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5783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97106-EB88-4B01-B14D-8F2264329F1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1BE34-5304-42F9-B3A5-42F2D4CAC57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852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554AD-9FC2-4DAC-A00D-9071EED9414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E77DF-9E0D-45FF-9751-EA0D3FC6580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09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01D95-D630-47B1-9704-E4B488C3881B}" type="datetime1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3BAC77-8DAA-4599-86F4-67282EA65F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5611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641D5-4826-49A7-893C-52B659AC196D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F64C8-AE93-4945-B6D8-8E10C7A7EC6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4898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E8F3A0-4DF1-497D-90FB-CF8FA2BCE5E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D186F-44B1-4813-A89E-B19CE43D20B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7842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55C25-0C4A-432B-8A88-EC87A3700DB5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B94B6E-F905-4C66-83A8-AAB92FF37ED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023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15D93-70D8-4CCA-A686-9383EBCBD482}" type="datetime1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3BB57-2DE1-4139-8075-FE3D993132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49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BF905-5A8C-4936-B873-7FDECED54238}" type="datetime1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3385AC-375B-40DB-9722-076727585B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838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6340D4-E9CC-40AD-BD0E-C72AEB45EA8E}" type="datetime1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8FF3F4-4281-4552-A6A9-3BC6B05B47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801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1F50F3-7D35-43F7-9D4B-1EBE565CC98B}" type="datetime1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7761B-398A-42A5-B239-58F6AABC7A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702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97106-EB88-4B01-B14D-8F2264329F12}" type="datetime1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1BE34-5304-42F9-B3A5-42F2D4CAC5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775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5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4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554AD-9FC2-4DAC-A00D-9071EED94141}" type="datetime1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E77DF-9E0D-45FF-9751-EA0D3FC658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378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5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4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5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4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641D5-4826-49A7-893C-52B659AC196D}" type="datetime1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F64C8-AE93-4945-B6D8-8E10C7A7EC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243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11188" y="206375"/>
            <a:ext cx="8075612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6" tIns="45718" rIns="91436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11188" y="1200152"/>
            <a:ext cx="8075612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188" y="4767265"/>
            <a:ext cx="2133600" cy="274637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807857E-C07A-4EC7-9830-268490821527}" type="datetime1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5"/>
            <a:ext cx="2895600" cy="274637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1113"/>
            <a:ext cx="2133600" cy="27305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C8B9F50-2DD6-475E-B233-955B1E9A29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5pPr>
      <a:lvl6pPr marL="457178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6pPr>
      <a:lvl7pPr marL="914355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7pPr>
      <a:lvl8pPr marL="1371532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8pPr>
      <a:lvl9pPr marL="1828709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884" indent="-34288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6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4" indent="-2285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11188" y="206375"/>
            <a:ext cx="8075612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11188" y="1200151"/>
            <a:ext cx="8075612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188" y="4767264"/>
            <a:ext cx="2133600" cy="274637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685800">
              <a:defRPr/>
            </a:pPr>
            <a:fld id="{E807857E-C07A-4EC7-9830-268490821527}" type="datetime1">
              <a:rPr lang="ru-RU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1113"/>
            <a:ext cx="2133600" cy="273050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685800">
              <a:defRPr/>
            </a:pPr>
            <a:fld id="{CC8B9F50-2DD6-475E-B233-955B1E9A29F0}" type="slidenum">
              <a:rPr lang="ru-RU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454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5pPr>
      <a:lvl6pPr marL="457189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6pPr>
      <a:lvl7pPr marL="914378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7pPr>
      <a:lvl8pPr marL="1371566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8pPr>
      <a:lvl9pPr marL="1828754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892" indent="-3428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obrnadzor.tatarstan.ru/dokumenti-nedeli.htm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71651" y="1665514"/>
            <a:ext cx="64171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Приемная кампания 2024</a:t>
            </a:r>
            <a:endParaRPr lang="ru-RU" sz="4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6101" y="0"/>
            <a:ext cx="877900" cy="5162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4484" y="26970"/>
            <a:ext cx="891617" cy="46233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716016" y="3845104"/>
            <a:ext cx="4322881" cy="11096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Захарова С.Н.,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руководителя департамента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надзора и контроля в сфере образования по РТ.</a:t>
            </a:r>
          </a:p>
        </p:txBody>
      </p:sp>
    </p:spTree>
    <p:extLst>
      <p:ext uri="{BB962C8B-B14F-4D97-AF65-F5344CB8AC3E}">
        <p14:creationId xmlns:p14="http://schemas.microsoft.com/office/powerpoint/2010/main" val="282797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29097" y="267494"/>
            <a:ext cx="6211253" cy="217367"/>
          </a:xfrm>
          <a:prstGeom prst="rect">
            <a:avLst/>
          </a:prstGeom>
        </p:spPr>
        <p:txBody>
          <a:bodyPr vert="horz" wrap="square" lIns="0" tIns="9525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9525">
              <a:spcBef>
                <a:spcPts val="75"/>
              </a:spcBef>
            </a:pPr>
            <a:r>
              <a:rPr sz="1350" spc="-4" dirty="0">
                <a:solidFill>
                  <a:srgbClr val="001F5F"/>
                </a:solidFill>
              </a:rPr>
              <a:t>ПРИЕМ</a:t>
            </a:r>
            <a:r>
              <a:rPr sz="1350" spc="-11" dirty="0">
                <a:solidFill>
                  <a:srgbClr val="001F5F"/>
                </a:solidFill>
              </a:rPr>
              <a:t> </a:t>
            </a:r>
            <a:r>
              <a:rPr sz="1350" dirty="0">
                <a:solidFill>
                  <a:srgbClr val="001F5F"/>
                </a:solidFill>
              </a:rPr>
              <a:t>В </a:t>
            </a:r>
            <a:r>
              <a:rPr sz="1350" spc="-4" dirty="0">
                <a:solidFill>
                  <a:srgbClr val="001F5F"/>
                </a:solidFill>
              </a:rPr>
              <a:t>ПЕРВЫЕ</a:t>
            </a:r>
            <a:r>
              <a:rPr sz="1350" spc="4" dirty="0">
                <a:solidFill>
                  <a:srgbClr val="001F5F"/>
                </a:solidFill>
              </a:rPr>
              <a:t> </a:t>
            </a:r>
            <a:r>
              <a:rPr sz="1350" spc="-4" dirty="0">
                <a:solidFill>
                  <a:srgbClr val="001F5F"/>
                </a:solidFill>
              </a:rPr>
              <a:t>КЛАССЫ</a:t>
            </a:r>
            <a:r>
              <a:rPr sz="1350" spc="-15" dirty="0">
                <a:solidFill>
                  <a:srgbClr val="001F5F"/>
                </a:solidFill>
              </a:rPr>
              <a:t> </a:t>
            </a:r>
            <a:r>
              <a:rPr sz="1350" spc="-4" dirty="0">
                <a:solidFill>
                  <a:srgbClr val="001F5F"/>
                </a:solidFill>
              </a:rPr>
              <a:t>ОБРАЗОВАТЕЛЬНЫХ УЧРЕЖДЕНИЙ</a:t>
            </a:r>
            <a:endParaRPr sz="1350"/>
          </a:p>
        </p:txBody>
      </p:sp>
      <p:sp>
        <p:nvSpPr>
          <p:cNvPr id="4" name="object 4"/>
          <p:cNvSpPr txBox="1"/>
          <p:nvPr/>
        </p:nvSpPr>
        <p:spPr>
          <a:xfrm>
            <a:off x="629097" y="699542"/>
            <a:ext cx="8407399" cy="3888083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199073">
              <a:spcBef>
                <a:spcPts val="851"/>
              </a:spcBef>
            </a:pPr>
            <a:r>
              <a:rPr sz="1200" b="1" spc="-8" dirty="0" err="1" smtClean="0">
                <a:solidFill>
                  <a:srgbClr val="001F5F"/>
                </a:solidFill>
                <a:latin typeface="+mn-lt"/>
                <a:cs typeface="Verdana"/>
              </a:rPr>
              <a:t>Исчерпывающий</a:t>
            </a:r>
            <a:r>
              <a:rPr sz="1200" b="1" spc="26" dirty="0" smtClean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перечень</a:t>
            </a:r>
            <a:r>
              <a:rPr sz="1200" b="1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документов</a:t>
            </a:r>
            <a:r>
              <a:rPr sz="1200" b="1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 err="1">
                <a:solidFill>
                  <a:srgbClr val="001F5F"/>
                </a:solidFill>
                <a:latin typeface="+mn-lt"/>
                <a:cs typeface="Verdana"/>
              </a:rPr>
              <a:t>согласно</a:t>
            </a:r>
            <a:r>
              <a:rPr sz="1200" b="1" spc="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lang="ru-RU" sz="1200" b="1" spc="-4" dirty="0" smtClean="0">
                <a:solidFill>
                  <a:srgbClr val="001F5F"/>
                </a:solidFill>
                <a:latin typeface="+mn-lt"/>
                <a:cs typeface="Verdana"/>
              </a:rPr>
              <a:t>Порядку 458 (п.26)</a:t>
            </a:r>
            <a:r>
              <a:rPr sz="1200" b="1" spc="-4" dirty="0" smtClean="0">
                <a:solidFill>
                  <a:srgbClr val="001F5F"/>
                </a:solidFill>
                <a:latin typeface="+mn-lt"/>
                <a:cs typeface="Verdana"/>
              </a:rPr>
              <a:t>:</a:t>
            </a:r>
            <a:endParaRPr sz="1200" dirty="0">
              <a:latin typeface="+mn-lt"/>
              <a:cs typeface="Verdana"/>
            </a:endParaRPr>
          </a:p>
          <a:p>
            <a:pPr>
              <a:spcBef>
                <a:spcPts val="30"/>
              </a:spcBef>
            </a:pPr>
            <a:endParaRPr sz="1200" dirty="0">
              <a:latin typeface="+mn-lt"/>
              <a:cs typeface="Verdana"/>
            </a:endParaRPr>
          </a:p>
          <a:p>
            <a:pPr marL="199073" marR="346710"/>
            <a:r>
              <a:rPr sz="1200" b="1" spc="-4" dirty="0" err="1" smtClean="0">
                <a:solidFill>
                  <a:srgbClr val="001F5F"/>
                </a:solidFill>
                <a:latin typeface="+mn-lt"/>
                <a:cs typeface="Verdana"/>
              </a:rPr>
              <a:t>Для</a:t>
            </a:r>
            <a:r>
              <a:rPr sz="1200" b="1" spc="11" dirty="0" smtClean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зачисления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в</a:t>
            </a:r>
            <a:r>
              <a:rPr sz="1200" b="1" spc="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первый</a:t>
            </a:r>
            <a:r>
              <a:rPr sz="1200" b="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класс</a:t>
            </a:r>
            <a:r>
              <a:rPr sz="1200" b="1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образовательной</a:t>
            </a:r>
            <a:r>
              <a:rPr sz="1200" b="1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организации</a:t>
            </a:r>
            <a:r>
              <a:rPr sz="1200" b="1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на следующий</a:t>
            </a:r>
            <a:r>
              <a:rPr sz="1200" b="1" spc="23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учебный</a:t>
            </a:r>
            <a:r>
              <a:rPr sz="1200" b="1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год</a:t>
            </a:r>
            <a:r>
              <a:rPr sz="1200" b="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 err="1">
                <a:solidFill>
                  <a:srgbClr val="001F5F"/>
                </a:solidFill>
                <a:latin typeface="+mn-lt"/>
                <a:cs typeface="Verdana"/>
              </a:rPr>
              <a:t>заявителем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 err="1" smtClean="0">
                <a:solidFill>
                  <a:srgbClr val="001F5F"/>
                </a:solidFill>
                <a:latin typeface="+mn-lt"/>
                <a:cs typeface="Verdana"/>
              </a:rPr>
              <a:t>представляются</a:t>
            </a:r>
            <a:r>
              <a:rPr sz="1200" b="1" spc="4" dirty="0" smtClean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копии</a:t>
            </a:r>
            <a:r>
              <a:rPr sz="1200" b="1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следующих</a:t>
            </a:r>
            <a:r>
              <a:rPr sz="1200" b="1" spc="23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документов:</a:t>
            </a:r>
            <a:endParaRPr sz="1200" dirty="0">
              <a:latin typeface="+mn-lt"/>
              <a:cs typeface="Verdana"/>
            </a:endParaRPr>
          </a:p>
          <a:p>
            <a:pPr marL="328613" indent="-130016">
              <a:buFont typeface="Arial MT"/>
              <a:buChar char="•"/>
              <a:tabLst>
                <a:tab pos="329088" algn="l"/>
              </a:tabLst>
            </a:pPr>
            <a:r>
              <a:rPr sz="1200" b="1" spc="-4" dirty="0" err="1" smtClean="0">
                <a:solidFill>
                  <a:srgbClr val="001F5F"/>
                </a:solidFill>
                <a:latin typeface="+mn-lt"/>
                <a:cs typeface="Verdana"/>
              </a:rPr>
              <a:t>заявление</a:t>
            </a:r>
            <a:r>
              <a:rPr sz="1200" spc="19" dirty="0" smtClean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 smtClean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по</a:t>
            </a:r>
            <a:r>
              <a:rPr sz="1200" spc="4" dirty="0" smtClean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spc="-4" dirty="0" err="1" smtClean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форме</a:t>
            </a:r>
            <a:r>
              <a:rPr lang="ru-RU" sz="1200" spc="-4" dirty="0" smtClean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, установленной образовательной организацией</a:t>
            </a:r>
            <a:r>
              <a:rPr sz="1200" spc="-8" dirty="0" smtClean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;</a:t>
            </a:r>
            <a:endParaRPr sz="1200" dirty="0">
              <a:solidFill>
                <a:schemeClr val="tx2">
                  <a:lumMod val="50000"/>
                </a:schemeClr>
              </a:solidFill>
              <a:latin typeface="+mn-lt"/>
              <a:cs typeface="Verdana"/>
            </a:endParaRPr>
          </a:p>
          <a:p>
            <a:pPr marL="328613" indent="-130016">
              <a:buFont typeface="Arial MT"/>
              <a:buChar char="•"/>
              <a:tabLst>
                <a:tab pos="329088" algn="l"/>
              </a:tabLst>
            </a:pP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свидетельство</a:t>
            </a:r>
            <a:r>
              <a:rPr sz="1200" b="1" spc="3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о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 рождении</a:t>
            </a:r>
            <a:r>
              <a:rPr sz="1200" b="1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ребенка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;</a:t>
            </a:r>
            <a:endParaRPr sz="1200" dirty="0">
              <a:latin typeface="+mn-lt"/>
              <a:cs typeface="Verdana"/>
            </a:endParaRPr>
          </a:p>
          <a:p>
            <a:pPr marL="328613" marR="567690" indent="-129540">
              <a:buFont typeface="Arial MT"/>
              <a:buChar char="•"/>
              <a:tabLst>
                <a:tab pos="329088" algn="l"/>
              </a:tabLst>
            </a:pP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свидетельство</a:t>
            </a:r>
            <a:r>
              <a:rPr sz="1200" b="1" spc="4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о</a:t>
            </a:r>
            <a:r>
              <a:rPr sz="1200" b="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рождении</a:t>
            </a:r>
            <a:r>
              <a:rPr sz="1200" b="1" spc="3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полнородных</a:t>
            </a:r>
            <a:r>
              <a:rPr sz="1200" b="1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и</a:t>
            </a:r>
            <a:r>
              <a:rPr sz="1200" b="1" spc="23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неполнородных</a:t>
            </a:r>
            <a:r>
              <a:rPr sz="1200" b="1" spc="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брата</a:t>
            </a:r>
            <a:r>
              <a:rPr sz="1200" b="1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и</a:t>
            </a:r>
            <a:r>
              <a:rPr sz="1200" b="1" spc="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(или)</a:t>
            </a:r>
            <a:r>
              <a:rPr sz="1200" b="1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сестры</a:t>
            </a:r>
            <a:r>
              <a:rPr sz="1200" b="1" spc="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(в</a:t>
            </a:r>
            <a:r>
              <a:rPr sz="1200" spc="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случае</a:t>
            </a:r>
            <a:r>
              <a:rPr sz="1200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использования</a:t>
            </a:r>
            <a:r>
              <a:rPr sz="1200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права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преимущественного</a:t>
            </a:r>
            <a:r>
              <a:rPr sz="1200" spc="4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приема</a:t>
            </a:r>
            <a:r>
              <a:rPr sz="1200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на</a:t>
            </a:r>
            <a:r>
              <a:rPr sz="1200" spc="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обучение</a:t>
            </a:r>
            <a:r>
              <a:rPr sz="1200" spc="4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по</a:t>
            </a:r>
            <a:r>
              <a:rPr sz="1200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образовательным</a:t>
            </a:r>
            <a:r>
              <a:rPr sz="1200" spc="3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программам</a:t>
            </a:r>
            <a:r>
              <a:rPr sz="1200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начального</a:t>
            </a:r>
            <a:r>
              <a:rPr sz="1200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общего</a:t>
            </a:r>
            <a:r>
              <a:rPr sz="1200" spc="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 err="1">
                <a:solidFill>
                  <a:srgbClr val="001F5F"/>
                </a:solidFill>
                <a:latin typeface="+mn-lt"/>
                <a:cs typeface="Verdana"/>
              </a:rPr>
              <a:t>образования</a:t>
            </a:r>
            <a:r>
              <a:rPr sz="1200" spc="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 err="1" smtClean="0">
                <a:solidFill>
                  <a:srgbClr val="001F5F"/>
                </a:solidFill>
                <a:latin typeface="+mn-lt"/>
                <a:cs typeface="Verdana"/>
              </a:rPr>
              <a:t>ребенка</a:t>
            </a:r>
            <a:r>
              <a:rPr lang="ru-RU" sz="1200" spc="-8" dirty="0" smtClean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 smtClean="0">
                <a:solidFill>
                  <a:srgbClr val="001F5F"/>
                </a:solidFill>
                <a:latin typeface="+mn-lt"/>
                <a:cs typeface="Verdana"/>
              </a:rPr>
              <a:t>в</a:t>
            </a:r>
            <a:r>
              <a:rPr sz="1200" spc="8" dirty="0" smtClean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 err="1">
                <a:solidFill>
                  <a:srgbClr val="001F5F"/>
                </a:solidFill>
                <a:latin typeface="+mn-lt"/>
                <a:cs typeface="Verdana"/>
              </a:rPr>
              <a:t>государственную</a:t>
            </a:r>
            <a:r>
              <a:rPr sz="1200" spc="4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lang="ru-RU" sz="1200" spc="41" dirty="0" smtClean="0">
                <a:solidFill>
                  <a:srgbClr val="001F5F"/>
                </a:solidFill>
                <a:latin typeface="+mn-lt"/>
                <a:cs typeface="Verdana"/>
              </a:rPr>
              <a:t>или муниципальную </a:t>
            </a:r>
            <a:r>
              <a:rPr sz="1200" spc="-4" dirty="0" err="1" smtClean="0">
                <a:solidFill>
                  <a:srgbClr val="001F5F"/>
                </a:solidFill>
                <a:latin typeface="+mn-lt"/>
                <a:cs typeface="Verdana"/>
              </a:rPr>
              <a:t>образовательную</a:t>
            </a:r>
            <a:r>
              <a:rPr sz="1200" spc="26" dirty="0" smtClean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организацию,</a:t>
            </a:r>
            <a:r>
              <a:rPr sz="1200" spc="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в</a:t>
            </a:r>
            <a:r>
              <a:rPr sz="1200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которой</a:t>
            </a:r>
            <a:r>
              <a:rPr sz="1200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обучаются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его</a:t>
            </a:r>
            <a:r>
              <a:rPr sz="1200" spc="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полнородные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и</a:t>
            </a:r>
            <a:r>
              <a:rPr sz="1200" spc="5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неполнородные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брат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и</a:t>
            </a:r>
            <a:r>
              <a:rPr sz="1200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(или) </a:t>
            </a:r>
            <a:r>
              <a:rPr sz="1200" spc="-3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сестра);</a:t>
            </a:r>
            <a:endParaRPr sz="1200" dirty="0">
              <a:latin typeface="+mn-lt"/>
              <a:cs typeface="Verdana"/>
            </a:endParaRPr>
          </a:p>
          <a:p>
            <a:pPr marL="328613" marR="3810" indent="-129540">
              <a:buFont typeface="Arial MT"/>
              <a:buChar char="•"/>
              <a:tabLst>
                <a:tab pos="329088" algn="l"/>
              </a:tabLst>
            </a:pP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документ</a:t>
            </a:r>
            <a:r>
              <a:rPr sz="1200" b="1" spc="3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о</a:t>
            </a:r>
            <a:r>
              <a:rPr sz="1200" b="1" spc="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регистрации</a:t>
            </a:r>
            <a:r>
              <a:rPr sz="1200" b="1" spc="4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ребенка</a:t>
            </a:r>
            <a:r>
              <a:rPr sz="1200" b="1" spc="3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по</a:t>
            </a:r>
            <a:r>
              <a:rPr sz="1200" b="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месту</a:t>
            </a:r>
            <a:r>
              <a:rPr sz="1200" b="1" spc="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жительства</a:t>
            </a:r>
            <a:r>
              <a:rPr sz="1200" b="1" spc="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или</a:t>
            </a:r>
            <a:r>
              <a:rPr sz="1200" b="1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по</a:t>
            </a:r>
            <a:r>
              <a:rPr sz="1200" b="1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месту</a:t>
            </a:r>
            <a:r>
              <a:rPr sz="1200" b="1" spc="5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пребывания</a:t>
            </a:r>
            <a:r>
              <a:rPr sz="1200" b="1" spc="3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на</a:t>
            </a:r>
            <a:r>
              <a:rPr sz="1200" spc="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закрепленной</a:t>
            </a:r>
            <a:r>
              <a:rPr sz="1200" spc="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территории</a:t>
            </a:r>
            <a:r>
              <a:rPr sz="1200" spc="5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или</a:t>
            </a:r>
            <a:r>
              <a:rPr sz="1200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справка</a:t>
            </a:r>
            <a:r>
              <a:rPr sz="1200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о </a:t>
            </a:r>
            <a:r>
              <a:rPr sz="1200" spc="-3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приеме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документов</a:t>
            </a:r>
            <a:r>
              <a:rPr sz="1200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для</a:t>
            </a:r>
            <a:r>
              <a:rPr sz="1200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оформления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регистрации</a:t>
            </a:r>
            <a:r>
              <a:rPr sz="1200" spc="4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по</a:t>
            </a:r>
            <a:r>
              <a:rPr sz="1200" spc="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месту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жительства</a:t>
            </a:r>
            <a:r>
              <a:rPr sz="1200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(в</a:t>
            </a:r>
            <a:r>
              <a:rPr sz="1200" spc="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случае</a:t>
            </a:r>
            <a:r>
              <a:rPr sz="1200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приема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на</a:t>
            </a:r>
            <a:r>
              <a:rPr sz="120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обучение</a:t>
            </a:r>
            <a:r>
              <a:rPr sz="1200" spc="3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 err="1">
                <a:solidFill>
                  <a:srgbClr val="001F5F"/>
                </a:solidFill>
                <a:latin typeface="+mn-lt"/>
                <a:cs typeface="Verdana"/>
              </a:rPr>
              <a:t>ребенка</a:t>
            </a:r>
            <a:r>
              <a:rPr sz="1200" spc="-8" dirty="0" smtClean="0">
                <a:solidFill>
                  <a:srgbClr val="001F5F"/>
                </a:solidFill>
                <a:latin typeface="+mn-lt"/>
                <a:cs typeface="Verdana"/>
              </a:rPr>
              <a:t>,</a:t>
            </a:r>
            <a:r>
              <a:rPr lang="ru-RU" sz="1200" spc="-8" dirty="0" smtClean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 err="1" smtClean="0">
                <a:solidFill>
                  <a:srgbClr val="001F5F"/>
                </a:solidFill>
                <a:latin typeface="+mn-lt"/>
                <a:cs typeface="Verdana"/>
              </a:rPr>
              <a:t>проживающего</a:t>
            </a:r>
            <a:r>
              <a:rPr sz="1200" spc="30" dirty="0" smtClean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на</a:t>
            </a:r>
            <a:r>
              <a:rPr sz="1200" spc="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 err="1">
                <a:solidFill>
                  <a:srgbClr val="001F5F"/>
                </a:solidFill>
                <a:latin typeface="+mn-lt"/>
                <a:cs typeface="Verdana"/>
              </a:rPr>
              <a:t>закрепленной</a:t>
            </a:r>
            <a:r>
              <a:rPr sz="1200" spc="3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 err="1" smtClean="0">
                <a:solidFill>
                  <a:srgbClr val="001F5F"/>
                </a:solidFill>
                <a:latin typeface="+mn-lt"/>
                <a:cs typeface="Verdana"/>
              </a:rPr>
              <a:t>территории</a:t>
            </a:r>
            <a:r>
              <a:rPr sz="1200" spc="-8" dirty="0" smtClean="0">
                <a:solidFill>
                  <a:srgbClr val="001F5F"/>
                </a:solidFill>
                <a:latin typeface="+mn-lt"/>
                <a:cs typeface="Verdana"/>
              </a:rPr>
              <a:t>);</a:t>
            </a:r>
            <a:endParaRPr sz="1200" dirty="0">
              <a:latin typeface="+mn-lt"/>
              <a:cs typeface="Verdana"/>
            </a:endParaRPr>
          </a:p>
          <a:p>
            <a:pPr marL="328613" indent="-130016">
              <a:buFont typeface="Arial MT"/>
              <a:buChar char="•"/>
              <a:tabLst>
                <a:tab pos="329088" algn="l"/>
              </a:tabLst>
            </a:pP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документ,</a:t>
            </a:r>
            <a:r>
              <a:rPr sz="1200" b="1" spc="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подтверждающий</a:t>
            </a:r>
            <a:r>
              <a:rPr sz="1200" b="1" spc="4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право</a:t>
            </a:r>
            <a:r>
              <a:rPr sz="1200" b="1" spc="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внеочередного,</a:t>
            </a:r>
            <a:r>
              <a:rPr sz="1200" b="1" spc="3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первоочередного</a:t>
            </a:r>
            <a:r>
              <a:rPr sz="1200" b="1" spc="4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или</a:t>
            </a:r>
            <a:r>
              <a:rPr sz="1200" b="1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преимущественного</a:t>
            </a:r>
            <a:r>
              <a:rPr sz="1200" b="1" spc="4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приема</a:t>
            </a:r>
            <a:r>
              <a:rPr sz="1200" b="1" spc="23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на</a:t>
            </a:r>
            <a:r>
              <a:rPr sz="120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 err="1">
                <a:solidFill>
                  <a:srgbClr val="001F5F"/>
                </a:solidFill>
                <a:latin typeface="+mn-lt"/>
                <a:cs typeface="Verdana"/>
              </a:rPr>
              <a:t>обучение</a:t>
            </a:r>
            <a:r>
              <a:rPr sz="1200" spc="3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 smtClean="0">
                <a:solidFill>
                  <a:srgbClr val="001F5F"/>
                </a:solidFill>
                <a:latin typeface="+mn-lt"/>
                <a:cs typeface="Verdana"/>
              </a:rPr>
              <a:t>в</a:t>
            </a:r>
            <a:r>
              <a:rPr lang="ru-RU" sz="1200" spc="-4" dirty="0" smtClean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 err="1" smtClean="0">
                <a:solidFill>
                  <a:srgbClr val="001F5F"/>
                </a:solidFill>
                <a:latin typeface="+mn-lt"/>
                <a:cs typeface="Verdana"/>
              </a:rPr>
              <a:t>государственные</a:t>
            </a:r>
            <a:r>
              <a:rPr sz="1200" spc="41" dirty="0" smtClean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образовательные</a:t>
            </a:r>
            <a:r>
              <a:rPr sz="1200" spc="3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организации</a:t>
            </a:r>
            <a:r>
              <a:rPr sz="1200" spc="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(справку</a:t>
            </a:r>
            <a:r>
              <a:rPr sz="1200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с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места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работы</a:t>
            </a:r>
            <a:r>
              <a:rPr sz="1200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родителя(ей)</a:t>
            </a:r>
            <a:r>
              <a:rPr sz="1200" spc="53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dirty="0">
                <a:solidFill>
                  <a:srgbClr val="001F5F"/>
                </a:solidFill>
                <a:latin typeface="+mn-lt"/>
                <a:cs typeface="Verdana"/>
              </a:rPr>
              <a:t>(законного(ых)</a:t>
            </a:r>
            <a:r>
              <a:rPr sz="1200" spc="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представителя(ей) </a:t>
            </a:r>
            <a:r>
              <a:rPr sz="1200" spc="-3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ребенка,</a:t>
            </a:r>
            <a:r>
              <a:rPr sz="1200" spc="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lang="ru-RU" sz="1200" spc="30" dirty="0" smtClean="0">
                <a:solidFill>
                  <a:srgbClr val="001F5F"/>
                </a:solidFill>
                <a:latin typeface="+mn-lt"/>
                <a:cs typeface="Verdana"/>
              </a:rPr>
              <a:t>справку с военкомата, </a:t>
            </a:r>
            <a:r>
              <a:rPr sz="1200" spc="-8" dirty="0" err="1" smtClean="0">
                <a:solidFill>
                  <a:srgbClr val="001F5F"/>
                </a:solidFill>
                <a:latin typeface="+mn-lt"/>
                <a:cs typeface="Verdana"/>
              </a:rPr>
              <a:t>справку</a:t>
            </a:r>
            <a:r>
              <a:rPr sz="1200" spc="11" dirty="0" smtClean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уполномоченного</a:t>
            </a:r>
            <a:r>
              <a:rPr sz="120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органа,</a:t>
            </a:r>
            <a:r>
              <a:rPr sz="1200" spc="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решение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суда</a:t>
            </a:r>
            <a:r>
              <a:rPr sz="1200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и</a:t>
            </a:r>
            <a:r>
              <a:rPr sz="1200" spc="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т.д.);</a:t>
            </a:r>
            <a:endParaRPr sz="1200" dirty="0">
              <a:latin typeface="+mn-lt"/>
              <a:cs typeface="Verdana"/>
            </a:endParaRPr>
          </a:p>
          <a:p>
            <a:pPr marL="328613" indent="-130016">
              <a:buFont typeface="Arial MT"/>
              <a:buChar char="•"/>
              <a:tabLst>
                <a:tab pos="329088" algn="l"/>
              </a:tabLst>
            </a:pP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заключение</a:t>
            </a:r>
            <a:r>
              <a:rPr sz="1200" b="1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психолого-медико-педагогической</a:t>
            </a:r>
            <a:r>
              <a:rPr sz="1200" b="1" spc="4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комиссии</a:t>
            </a:r>
            <a:r>
              <a:rPr sz="1200" b="1" spc="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C00000"/>
                </a:solidFill>
                <a:latin typeface="+mn-lt"/>
                <a:cs typeface="Verdana"/>
              </a:rPr>
              <a:t>(при</a:t>
            </a:r>
            <a:r>
              <a:rPr sz="1200" spc="11" dirty="0">
                <a:solidFill>
                  <a:srgbClr val="C00000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C00000"/>
                </a:solidFill>
                <a:latin typeface="+mn-lt"/>
                <a:cs typeface="Verdana"/>
              </a:rPr>
              <a:t>наличии)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;</a:t>
            </a:r>
            <a:endParaRPr sz="1200" dirty="0">
              <a:latin typeface="+mn-lt"/>
              <a:cs typeface="Verdana"/>
            </a:endParaRPr>
          </a:p>
          <a:p>
            <a:pPr marL="328613" marR="16669" indent="-129540">
              <a:buFont typeface="Arial MT"/>
              <a:buChar char="•"/>
              <a:tabLst>
                <a:tab pos="329088" algn="l"/>
              </a:tabLst>
            </a:pP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разрешение</a:t>
            </a:r>
            <a:r>
              <a:rPr sz="1200" b="1" spc="3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о</a:t>
            </a:r>
            <a:r>
              <a:rPr sz="1200" b="1" spc="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приеме</a:t>
            </a:r>
            <a:r>
              <a:rPr sz="1200" b="1" spc="23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в</a:t>
            </a:r>
            <a:r>
              <a:rPr sz="1200" b="1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первый</a:t>
            </a:r>
            <a:r>
              <a:rPr sz="1200" b="1" spc="4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класс</a:t>
            </a:r>
            <a:r>
              <a:rPr sz="1200" b="1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образовательной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организации</a:t>
            </a:r>
            <a:r>
              <a:rPr sz="1200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ребенка</a:t>
            </a:r>
            <a:r>
              <a:rPr sz="1200" spc="6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до</a:t>
            </a:r>
            <a:r>
              <a:rPr sz="1200" b="1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достижения</a:t>
            </a:r>
            <a:r>
              <a:rPr sz="1200" b="1" spc="3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им</a:t>
            </a:r>
            <a:r>
              <a:rPr sz="1200" b="1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возраста</a:t>
            </a:r>
            <a:r>
              <a:rPr sz="1200" b="1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C00000"/>
                </a:solidFill>
                <a:latin typeface="+mn-lt"/>
                <a:cs typeface="Verdana"/>
              </a:rPr>
              <a:t>шести</a:t>
            </a:r>
            <a:r>
              <a:rPr sz="1200" b="1" spc="15" dirty="0">
                <a:solidFill>
                  <a:srgbClr val="C00000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C00000"/>
                </a:solidFill>
                <a:latin typeface="+mn-lt"/>
                <a:cs typeface="Verdana"/>
              </a:rPr>
              <a:t>лет</a:t>
            </a:r>
            <a:r>
              <a:rPr sz="1200" b="1" spc="26" dirty="0">
                <a:solidFill>
                  <a:srgbClr val="C00000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C00000"/>
                </a:solidFill>
                <a:latin typeface="+mn-lt"/>
                <a:cs typeface="Verdana"/>
              </a:rPr>
              <a:t>и</a:t>
            </a:r>
            <a:r>
              <a:rPr sz="1200" b="1" spc="19" dirty="0">
                <a:solidFill>
                  <a:srgbClr val="C00000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C00000"/>
                </a:solidFill>
                <a:latin typeface="+mn-lt"/>
                <a:cs typeface="Verdana"/>
              </a:rPr>
              <a:t>шести </a:t>
            </a:r>
            <a:r>
              <a:rPr sz="1200" b="1" spc="-334" dirty="0">
                <a:solidFill>
                  <a:srgbClr val="C00000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месяцев</a:t>
            </a:r>
            <a:r>
              <a:rPr sz="1200" b="1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или</a:t>
            </a:r>
            <a:r>
              <a:rPr sz="1200" b="1" spc="23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после</a:t>
            </a:r>
            <a:r>
              <a:rPr sz="1200" b="1" spc="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достижения</a:t>
            </a:r>
            <a:r>
              <a:rPr sz="1200" b="1" spc="3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им</a:t>
            </a:r>
            <a:r>
              <a:rPr sz="1200" b="1" spc="8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возраста</a:t>
            </a:r>
            <a:r>
              <a:rPr sz="1200" b="1" spc="11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C00000"/>
                </a:solidFill>
                <a:latin typeface="+mn-lt"/>
                <a:cs typeface="Verdana"/>
              </a:rPr>
              <a:t>восьми</a:t>
            </a:r>
            <a:r>
              <a:rPr sz="1200" b="1" spc="15" dirty="0">
                <a:solidFill>
                  <a:srgbClr val="C00000"/>
                </a:solidFill>
                <a:latin typeface="+mn-lt"/>
                <a:cs typeface="Verdana"/>
              </a:rPr>
              <a:t> </a:t>
            </a:r>
            <a:r>
              <a:rPr sz="1200" b="1" spc="-4" dirty="0" err="1">
                <a:solidFill>
                  <a:srgbClr val="C00000"/>
                </a:solidFill>
                <a:latin typeface="+mn-lt"/>
                <a:cs typeface="Verdana"/>
              </a:rPr>
              <a:t>лет</a:t>
            </a:r>
            <a:r>
              <a:rPr sz="1200" b="1" spc="19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8" dirty="0" smtClean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(</a:t>
            </a:r>
            <a:r>
              <a:rPr sz="1200" i="1" spc="-8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при</a:t>
            </a:r>
            <a:r>
              <a:rPr sz="1200" i="1" spc="11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зачислении</a:t>
            </a:r>
            <a:r>
              <a:rPr sz="1200" i="1" spc="38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8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ребенка</a:t>
            </a:r>
            <a:r>
              <a:rPr sz="1200" i="1" spc="30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на</a:t>
            </a:r>
            <a:r>
              <a:rPr sz="1200" i="1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8" dirty="0" err="1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обучение</a:t>
            </a:r>
            <a:r>
              <a:rPr sz="1200" i="1" spc="30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 smtClean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в</a:t>
            </a:r>
            <a:r>
              <a:rPr lang="ru-RU" sz="1200" i="1" spc="-4" dirty="0" smtClean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8" dirty="0" err="1" smtClean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первый</a:t>
            </a:r>
            <a:r>
              <a:rPr sz="1200" i="1" spc="23" dirty="0" smtClean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класс</a:t>
            </a:r>
            <a:r>
              <a:rPr sz="1200" i="1" spc="379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до</a:t>
            </a:r>
            <a:r>
              <a:rPr sz="1200" i="1" spc="11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достижения</a:t>
            </a:r>
            <a:r>
              <a:rPr sz="1200" i="1" spc="26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8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им</a:t>
            </a:r>
            <a:r>
              <a:rPr sz="1200" i="1" spc="1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возраста</a:t>
            </a:r>
            <a:r>
              <a:rPr sz="1200" i="1" spc="11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шести</a:t>
            </a:r>
            <a:r>
              <a:rPr sz="1200" i="1" spc="1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лет</a:t>
            </a:r>
            <a:r>
              <a:rPr sz="1200" i="1" spc="19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и</a:t>
            </a:r>
            <a:r>
              <a:rPr sz="1200" i="1" spc="1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шести</a:t>
            </a:r>
            <a:r>
              <a:rPr sz="1200" i="1" spc="1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месяцев</a:t>
            </a:r>
            <a:r>
              <a:rPr sz="1200" i="1" spc="11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8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или</a:t>
            </a:r>
            <a:r>
              <a:rPr sz="1200" i="1" spc="23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после</a:t>
            </a:r>
            <a:r>
              <a:rPr sz="1200" i="1" spc="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достижения</a:t>
            </a:r>
            <a:r>
              <a:rPr sz="1200" i="1" spc="30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8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им</a:t>
            </a:r>
            <a:r>
              <a:rPr sz="1200" i="1" spc="11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возраста</a:t>
            </a:r>
            <a:r>
              <a:rPr sz="1200" i="1" spc="11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восьми</a:t>
            </a:r>
            <a:r>
              <a:rPr sz="1200" i="1" spc="1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8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лет)</a:t>
            </a:r>
            <a:endParaRPr sz="1200" i="1" dirty="0">
              <a:solidFill>
                <a:schemeClr val="tx2">
                  <a:lumMod val="50000"/>
                </a:schemeClr>
              </a:solidFill>
              <a:latin typeface="+mn-lt"/>
              <a:cs typeface="Verdana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525" y="0"/>
            <a:ext cx="17684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54694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11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9385" y="160337"/>
            <a:ext cx="5832648" cy="587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Подтверждающие документы: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059582"/>
            <a:ext cx="7920880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Преимущественное </a:t>
            </a:r>
            <a:r>
              <a:rPr lang="ru-RU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право: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Паспорт родителя (законного представителя).</a:t>
            </a:r>
            <a:endParaRPr lang="ru-RU" i="1" dirty="0" smtClean="0">
              <a:solidFill>
                <a:srgbClr val="00206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Свидетельства рождения детей </a:t>
            </a:r>
            <a:r>
              <a:rPr lang="ru-RU" i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(полнородных и </a:t>
            </a:r>
            <a:r>
              <a:rPr lang="ru-RU" i="1" dirty="0" err="1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неполнородных</a:t>
            </a:r>
            <a:r>
              <a:rPr lang="ru-RU" i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братьев и сестер, </a:t>
            </a:r>
            <a:r>
              <a:rPr lang="ru-RU" i="1" dirty="0" smtClean="0">
                <a:solidFill>
                  <a:srgbClr val="002060"/>
                </a:solidFill>
                <a:latin typeface="+mn-lt"/>
              </a:rPr>
              <a:t>усыновленных </a:t>
            </a:r>
            <a:r>
              <a:rPr lang="ru-RU" i="1" dirty="0">
                <a:solidFill>
                  <a:srgbClr val="002060"/>
                </a:solidFill>
                <a:latin typeface="+mn-lt"/>
              </a:rPr>
              <a:t>(</a:t>
            </a:r>
            <a:r>
              <a:rPr lang="ru-RU" i="1" dirty="0" smtClean="0">
                <a:solidFill>
                  <a:srgbClr val="002060"/>
                </a:solidFill>
                <a:latin typeface="+mn-lt"/>
              </a:rPr>
              <a:t>удочеренных) </a:t>
            </a:r>
            <a:r>
              <a:rPr lang="ru-RU" i="1" dirty="0">
                <a:solidFill>
                  <a:srgbClr val="002060"/>
                </a:solidFill>
                <a:latin typeface="+mn-lt"/>
              </a:rPr>
              <a:t>или </a:t>
            </a:r>
            <a:r>
              <a:rPr lang="ru-RU" i="1" dirty="0" smtClean="0">
                <a:solidFill>
                  <a:srgbClr val="002060"/>
                </a:solidFill>
                <a:latin typeface="+mn-lt"/>
              </a:rPr>
              <a:t>находящихся </a:t>
            </a:r>
            <a:r>
              <a:rPr lang="ru-RU" i="1" dirty="0">
                <a:solidFill>
                  <a:srgbClr val="002060"/>
                </a:solidFill>
                <a:latin typeface="+mn-lt"/>
              </a:rPr>
              <a:t>под опекой или попечительством в семье, включая </a:t>
            </a:r>
            <a:r>
              <a:rPr lang="ru-RU" i="1" dirty="0" smtClean="0">
                <a:solidFill>
                  <a:srgbClr val="002060"/>
                </a:solidFill>
                <a:latin typeface="+mn-lt"/>
              </a:rPr>
              <a:t>приемные семьи</a:t>
            </a:r>
            <a:r>
              <a:rPr lang="ru-RU" i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b="1" dirty="0" smtClean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Внеочередное и первоочередное право: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Справка с места работы </a:t>
            </a:r>
            <a:r>
              <a:rPr lang="ru-RU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родителя (законного представителя).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Справка из военкомата для мобилизованных. </a:t>
            </a:r>
            <a:endParaRPr lang="ru-RU" dirty="0">
              <a:solidFill>
                <a:srgbClr val="00206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525" y="0"/>
            <a:ext cx="17684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81071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3BAC77-8DAA-4599-86F4-67282EA65F4E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pic>
        <p:nvPicPr>
          <p:cNvPr id="7" name="Объект 5"/>
          <p:cNvPicPr/>
          <p:nvPr/>
        </p:nvPicPr>
        <p:blipFill rotWithShape="1">
          <a:blip r:embed="rId2"/>
          <a:srcRect l="17755" t="3333" r="13469"/>
          <a:stretch/>
        </p:blipFill>
        <p:spPr bwMode="auto">
          <a:xfrm>
            <a:off x="899592" y="174403"/>
            <a:ext cx="6336704" cy="33843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3635896" y="4083918"/>
            <a:ext cx="5328592" cy="7920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При необходимости по указанному телефону можно проверить подлинность справки или сделать письменный запрос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525" y="0"/>
            <a:ext cx="17684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0623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13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539552" y="327490"/>
            <a:ext cx="5832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Регистрация документов </a:t>
            </a:r>
            <a:endParaRPr lang="ru-RU" sz="2400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925033"/>
            <a:ext cx="7920880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Факт приема заявления и перечень документов регистрируется в журнале приема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заявлений.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регистрации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заявления и перечня документов, законному представителю,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выдается документ, заверенный подписью должностного ли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ца, содержащий индивидуальный номер заявления и перечень представленных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документов </a:t>
            </a: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(при подаче заявления лично или через почту).</a:t>
            </a:r>
            <a:endParaRPr lang="ru-RU" sz="2000" b="1" i="1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 Журнал приема заявлений: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лектронный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бумажный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3995936" y="4401171"/>
            <a:ext cx="1152128" cy="2305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04048" y="4357133"/>
            <a:ext cx="3312368" cy="31861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определяет ОО!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525" y="0"/>
            <a:ext cx="17684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26738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14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597967" y="58707"/>
            <a:ext cx="67627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Сроки принятия </a:t>
            </a:r>
            <a:r>
              <a:rPr lang="ru-RU" sz="20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решения о зачислении ребенка </a:t>
            </a:r>
            <a:endParaRPr lang="ru-RU" sz="2000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2776" y="1003836"/>
            <a:ext cx="8279704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1 </a:t>
            </a:r>
            <a:r>
              <a:rPr lang="ru-RU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этап</a:t>
            </a:r>
            <a:r>
              <a:rPr lang="ru-RU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+mn-lt"/>
                <a:cs typeface="Times New Roman" panose="02020603050405020304" pitchFamily="18" charset="0"/>
              </a:rPr>
              <a:t>- </a:t>
            </a:r>
            <a:r>
              <a:rPr lang="ru-RU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Зачисление оформляется приказом образовательного учреждения </a:t>
            </a:r>
            <a:r>
              <a:rPr lang="ru-RU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в течение 3 рабочих дней </a:t>
            </a:r>
            <a:r>
              <a:rPr lang="ru-RU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после завершения приема документов (</a:t>
            </a:r>
            <a:r>
              <a:rPr lang="ru-RU" b="1" i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с 1 </a:t>
            </a:r>
            <a:r>
              <a:rPr lang="ru-RU" b="1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по </a:t>
            </a:r>
            <a:r>
              <a:rPr lang="ru-RU" b="1" i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3 </a:t>
            </a:r>
            <a:r>
              <a:rPr lang="ru-RU" b="1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июля</a:t>
            </a:r>
            <a:r>
              <a:rPr lang="ru-RU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). </a:t>
            </a:r>
            <a:endParaRPr lang="ru-RU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  <a:p>
            <a:pPr lvl="0"/>
            <a:r>
              <a:rPr lang="ru-RU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2 этап </a:t>
            </a:r>
            <a:r>
              <a:rPr lang="ru-RU" dirty="0">
                <a:latin typeface="+mn-lt"/>
                <a:cs typeface="Times New Roman" panose="02020603050405020304" pitchFamily="18" charset="0"/>
              </a:rPr>
              <a:t>-  </a:t>
            </a:r>
            <a:r>
              <a:rPr lang="ru-RU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Зачисление оформляется приказом образовательного учреждения </a:t>
            </a:r>
            <a:r>
              <a:rPr lang="ru-RU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в течение 5 рабочих дней </a:t>
            </a:r>
            <a:r>
              <a:rPr lang="ru-RU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после подачи заявления и пакета документов.</a:t>
            </a:r>
          </a:p>
          <a:p>
            <a:r>
              <a:rPr lang="ru-RU" sz="800" b="1" dirty="0">
                <a:latin typeface="+mn-lt"/>
                <a:cs typeface="Times New Roman" panose="02020603050405020304" pitchFamily="18" charset="0"/>
              </a:rPr>
              <a:t> </a:t>
            </a:r>
            <a:endParaRPr lang="ru-RU" sz="800" dirty="0">
              <a:latin typeface="+mn-lt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!</a:t>
            </a:r>
            <a:r>
              <a:rPr lang="ru-RU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Приказы</a:t>
            </a:r>
            <a:r>
              <a:rPr lang="ru-RU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о зачислении в первый класс размещаются </a:t>
            </a:r>
            <a:r>
              <a:rPr lang="ru-RU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на информационном стенде </a:t>
            </a:r>
            <a:r>
              <a:rPr lang="ru-RU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ОО</a:t>
            </a:r>
            <a:r>
              <a:rPr lang="ru-RU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в день их издания</a:t>
            </a:r>
            <a:r>
              <a:rPr lang="ru-RU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. </a:t>
            </a:r>
            <a:r>
              <a:rPr lang="ru-RU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На сайте не размещаем!</a:t>
            </a:r>
            <a:endParaRPr lang="ru-RU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  <a:p>
            <a:pPr algn="just"/>
            <a:endParaRPr lang="ru-RU" sz="800" b="1" dirty="0" smtClean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! </a:t>
            </a:r>
            <a:r>
              <a:rPr lang="ru-RU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Посещение детьми занятий по подготовке к школе не является преимущественным правом при зачислении в </a:t>
            </a:r>
            <a:r>
              <a:rPr lang="ru-RU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ОО.</a:t>
            </a:r>
            <a:endParaRPr lang="ru-RU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  <a:p>
            <a:endParaRPr lang="ru-RU" sz="800" b="1" dirty="0" smtClean="0">
              <a:solidFill>
                <a:srgbClr val="FF3300"/>
              </a:solidFill>
              <a:latin typeface="+mn-lt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! </a:t>
            </a:r>
            <a:r>
              <a:rPr lang="ru-RU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Отказ в приеме – только при отсутствии свободных </a:t>
            </a:r>
            <a:r>
              <a:rPr lang="ru-RU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мест.</a:t>
            </a:r>
            <a:endParaRPr lang="ru-RU" b="1" dirty="0">
              <a:solidFill>
                <a:srgbClr val="00206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525" y="0"/>
            <a:ext cx="17684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20220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15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2775" y="51470"/>
            <a:ext cx="6254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Информация</a:t>
            </a:r>
            <a:r>
              <a:rPr lang="ru-RU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на </a:t>
            </a:r>
            <a:r>
              <a:rPr lang="ru-RU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стенде и </a:t>
            </a:r>
            <a:r>
              <a:rPr lang="ru-RU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официальном </a:t>
            </a:r>
            <a:r>
              <a:rPr lang="ru-RU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сайте </a:t>
            </a:r>
            <a:r>
              <a:rPr lang="ru-RU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2775" y="1056479"/>
            <a:ext cx="7190876" cy="3773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количестве мест в первых классах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 позднее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 календарных дней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момента издания распорядительного акта о закреплении школы за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микрорайоном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наличии свободных мест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первых классах для приема детей, не проживающих на закрепленной территории, не позднее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 июля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форма заявления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распорядительный акт о закреплении школы за микрорайоном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акт  о порядке приема  в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контактный 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телефон ответственного по приему в </a:t>
            </a: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ОО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рафик очного приема.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Перечень документов для ознакомления! </a:t>
            </a:r>
            <a:r>
              <a:rPr lang="ru-RU" sz="1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(устав, лицензия, аккредитация,  НПА)</a:t>
            </a:r>
          </a:p>
        </p:txBody>
      </p:sp>
      <p:sp>
        <p:nvSpPr>
          <p:cNvPr id="7" name="Правая фигурная скобка 6"/>
          <p:cNvSpPr/>
          <p:nvPr/>
        </p:nvSpPr>
        <p:spPr>
          <a:xfrm>
            <a:off x="7695640" y="1131590"/>
            <a:ext cx="260736" cy="1656184"/>
          </a:xfrm>
          <a:prstGeom prst="rightBrace">
            <a:avLst>
              <a:gd name="adj1" fmla="val 21561"/>
              <a:gd name="adj2" fmla="val 5000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984385" y="1508179"/>
            <a:ext cx="10608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C00000"/>
                </a:solidFill>
              </a:rPr>
              <a:t>Должна быть размещена и на ЕПГУ</a:t>
            </a:r>
            <a:endParaRPr lang="ru-RU" sz="1200" b="1" dirty="0">
              <a:solidFill>
                <a:srgbClr val="C0000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389246" y="4659982"/>
            <a:ext cx="3622001" cy="4622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 сайте: до 25 марта!</a:t>
            </a:r>
            <a:endParaRPr lang="ru-RU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525" y="0"/>
            <a:ext cx="17684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1405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16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73062" y="0"/>
            <a:ext cx="473543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Образец заявления . Утверждается Локальным актом ОО! Размещается на сайте ОО!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455209" y="4078586"/>
            <a:ext cx="4442033" cy="875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Если в общем заявлении прописали выбор родного языка, то отдельное заявление не нужно.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5" y="905644"/>
            <a:ext cx="3004857" cy="38570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8065" y="411511"/>
            <a:ext cx="3096344" cy="3739100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1043608" y="4789488"/>
            <a:ext cx="3312368" cy="35401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!п.26 Приказа 458</a:t>
            </a:r>
            <a:endParaRPr lang="ru-RU" sz="1600" i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525" y="1"/>
            <a:ext cx="1768475" cy="411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39563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17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905694" y="209301"/>
            <a:ext cx="7618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Личное дело обучающегося</a:t>
            </a:r>
            <a:endParaRPr lang="ru-RU" sz="2400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95936" y="872330"/>
            <a:ext cx="482453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/>
            <a:r>
              <a:rPr lang="ru-RU" sz="16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п.32</a:t>
            </a:r>
            <a:r>
              <a:rPr lang="ru-RU" sz="1600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На каждого ребенка или поступающего, принятого в общеобразовательное учреждение, </a:t>
            </a:r>
            <a:r>
              <a:rPr lang="ru-RU" sz="16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формируется личное дело</a:t>
            </a:r>
            <a:r>
              <a:rPr lang="ru-RU" sz="1600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, в котором </a:t>
            </a:r>
            <a:r>
              <a:rPr lang="ru-RU" sz="16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хранятся заявление о приеме на обучение и все предоставленные</a:t>
            </a:r>
            <a:r>
              <a:rPr lang="ru-RU" sz="1600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родителями (законными представителями) ребенка или поступающим </a:t>
            </a:r>
            <a:r>
              <a:rPr lang="ru-RU" sz="16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документы (копии документов).  </a:t>
            </a:r>
          </a:p>
          <a:p>
            <a:pPr indent="361950" algn="just"/>
            <a:endParaRPr lang="ru-RU" sz="1600" b="1" dirty="0" smtClean="0">
              <a:solidFill>
                <a:srgbClr val="002060"/>
              </a:solidFill>
              <a:latin typeface="+mn-lt"/>
              <a:ea typeface="Calibri" panose="020F0502020204030204" pitchFamily="34" charset="0"/>
            </a:endParaRPr>
          </a:p>
          <a:p>
            <a:pPr indent="361950"/>
            <a:r>
              <a:rPr lang="ru-RU" sz="1600" i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Дату создания </a:t>
            </a:r>
            <a:r>
              <a:rPr lang="ru-RU" sz="1600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личного </a:t>
            </a:r>
            <a:r>
              <a:rPr lang="ru-RU" sz="1600" i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дела надо прописать в локальном акте ОО. Это, </a:t>
            </a:r>
            <a:r>
              <a:rPr lang="ru-RU" sz="1600" i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например, </a:t>
            </a:r>
            <a:r>
              <a:rPr lang="ru-RU" sz="1600" i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может соответствовать </a:t>
            </a:r>
            <a:r>
              <a:rPr lang="ru-RU" sz="1600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дате приказа о комплектовании </a:t>
            </a:r>
            <a:r>
              <a:rPr lang="ru-RU" sz="1600" i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классов,</a:t>
            </a:r>
            <a:r>
              <a:rPr lang="ru-RU" sz="16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1600" i="1" dirty="0" err="1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т.е</a:t>
            </a:r>
            <a:r>
              <a:rPr lang="ru-RU" sz="1600" i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личное дело формируется по факту комплектования класса. </a:t>
            </a:r>
            <a:endParaRPr lang="ru-RU" sz="1600" i="1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avatars.mds.yandex.net/get-zen_doc/1874110/pub_5e6fea01375fb21d4170271c_5e9a40c31ea568533df0a4f5/scale_12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27" r="-1"/>
          <a:stretch/>
        </p:blipFill>
        <p:spPr bwMode="auto">
          <a:xfrm>
            <a:off x="905694" y="872330"/>
            <a:ext cx="2901205" cy="401579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525" y="0"/>
            <a:ext cx="1768475" cy="440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70443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200" y="162225"/>
            <a:ext cx="7773181" cy="369330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lvl="0" defTabSz="1218809" eaLnBrk="0" hangingPunct="0">
              <a:defRPr/>
            </a:pPr>
            <a:r>
              <a:rPr lang="ru-RU" b="1" noProof="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ПРИЕМ В 1 КЛАСС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27584" y="542406"/>
            <a:ext cx="790575" cy="3428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13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20" t="3622" r="24120" b="46977"/>
          <a:stretch>
            <a:fillRect/>
          </a:stretch>
        </p:blipFill>
        <p:spPr bwMode="auto">
          <a:xfrm>
            <a:off x="4581378" y="977503"/>
            <a:ext cx="4457700" cy="20764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8" t="4129" r="36426" b="43129"/>
          <a:stretch>
            <a:fillRect/>
          </a:stretch>
        </p:blipFill>
        <p:spPr bwMode="auto">
          <a:xfrm>
            <a:off x="719168" y="2540556"/>
            <a:ext cx="3528392" cy="1992549"/>
          </a:xfrm>
          <a:prstGeom prst="rect">
            <a:avLst/>
          </a:prstGeom>
          <a:solidFill>
            <a:srgbClr val="00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5"/>
          <p:cNvSpPr>
            <a:spLocks noChangeArrowheads="1"/>
          </p:cNvSpPr>
          <p:nvPr/>
        </p:nvSpPr>
        <p:spPr bwMode="auto">
          <a:xfrm>
            <a:off x="641374" y="871538"/>
            <a:ext cx="359310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sz="1400" dirty="0"/>
              <a:t>В </a:t>
            </a:r>
            <a:r>
              <a:rPr lang="ru-RU" sz="1400" dirty="0" smtClean="0"/>
              <a:t>2024 </a:t>
            </a:r>
            <a:r>
              <a:rPr lang="ru-RU" sz="1400" dirty="0"/>
              <a:t>году в </a:t>
            </a:r>
            <a:r>
              <a:rPr lang="ru-RU" sz="1400" dirty="0" smtClean="0"/>
              <a:t>целях снижения бюрократической нагрузки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sz="1400" dirty="0" smtClean="0"/>
              <a:t> будет организована переадресация с РПГУ на ЕПГУ</a:t>
            </a:r>
            <a:endParaRPr lang="ru-RU" altLang="ru-RU" sz="1400" b="1" dirty="0">
              <a:solidFill>
                <a:srgbClr val="00206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054144" y="3089284"/>
            <a:ext cx="1512168" cy="360040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22 037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907704" y="4587974"/>
            <a:ext cx="1512168" cy="360040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26 541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5"/>
          <p:cNvSpPr>
            <a:spLocks noChangeArrowheads="1"/>
          </p:cNvSpPr>
          <p:nvPr/>
        </p:nvSpPr>
        <p:spPr bwMode="auto">
          <a:xfrm>
            <a:off x="4867747" y="3750413"/>
            <a:ext cx="388496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sz="1400" b="1" dirty="0" smtClean="0">
                <a:solidFill>
                  <a:srgbClr val="C00000"/>
                </a:solidFill>
              </a:rPr>
              <a:t>В 2023 году более 17 тыс. заявлений продублированы на разных порталах государственных услуг</a:t>
            </a:r>
            <a:endParaRPr lang="ru-RU" altLang="ru-RU" sz="1400" b="1" dirty="0">
              <a:solidFill>
                <a:srgbClr val="002060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525" y="1"/>
            <a:ext cx="1768475" cy="411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4990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2" descr="https://avatars.mds.yandex.net/get-zen_doc/61014/pub_5db29d0f97b5d400b2231c46_5db29d7bd5bbc300ae43bb1b/scale_120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95" t="40547" r="17738" b="35079"/>
          <a:stretch/>
        </p:blipFill>
        <p:spPr bwMode="auto">
          <a:xfrm>
            <a:off x="865473" y="2852168"/>
            <a:ext cx="2109539" cy="458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 вправо 5"/>
          <p:cNvSpPr/>
          <p:nvPr/>
        </p:nvSpPr>
        <p:spPr>
          <a:xfrm>
            <a:off x="3313009" y="1969205"/>
            <a:ext cx="2728762" cy="1125579"/>
          </a:xfrm>
          <a:prstGeom prst="rightArrow">
            <a:avLst>
              <a:gd name="adj1" fmla="val 48042"/>
              <a:gd name="adj2" fmla="val 49021"/>
            </a:avLst>
          </a:prstGeom>
          <a:solidFill>
            <a:srgbClr val="F3EDE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Подача заявления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26A03D2-C44B-5C18-F336-E93C166942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898" y="1363469"/>
            <a:ext cx="2109539" cy="525838"/>
          </a:xfrm>
          <a:prstGeom prst="rect">
            <a:avLst/>
          </a:prstGeom>
        </p:spPr>
      </p:pic>
      <p:sp>
        <p:nvSpPr>
          <p:cNvPr id="8" name="Стрелка вправо 7"/>
          <p:cNvSpPr/>
          <p:nvPr/>
        </p:nvSpPr>
        <p:spPr>
          <a:xfrm rot="5400000">
            <a:off x="1704031" y="1711301"/>
            <a:ext cx="510669" cy="1318873"/>
          </a:xfrm>
          <a:prstGeom prst="rightArrow">
            <a:avLst>
              <a:gd name="adj1" fmla="val 94988"/>
              <a:gd name="adj2" fmla="val 50154"/>
            </a:avLst>
          </a:prstGeom>
          <a:solidFill>
            <a:srgbClr val="F3EDE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Переадресация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29517" y="4011910"/>
            <a:ext cx="1947871" cy="519461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территориальная привязка</a:t>
            </a:r>
            <a:endParaRPr lang="ru-RU" sz="1400" dirty="0"/>
          </a:p>
        </p:txBody>
      </p:sp>
      <p:sp>
        <p:nvSpPr>
          <p:cNvPr id="10" name="Крест 9"/>
          <p:cNvSpPr/>
          <p:nvPr/>
        </p:nvSpPr>
        <p:spPr>
          <a:xfrm>
            <a:off x="1727250" y="3536861"/>
            <a:ext cx="352403" cy="360040"/>
          </a:xfrm>
          <a:prstGeom prst="plus">
            <a:avLst>
              <a:gd name="adj" fmla="val 45399"/>
            </a:avLst>
          </a:prstGeom>
          <a:solidFill>
            <a:srgbClr val="4A452A"/>
          </a:solidFill>
          <a:ln>
            <a:solidFill>
              <a:srgbClr val="4A45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746200" y="162225"/>
            <a:ext cx="7773181" cy="369330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lvl="0" defTabSz="1218809" eaLnBrk="0" hangingPunct="0">
              <a:defRPr/>
            </a:pPr>
            <a:r>
              <a:rPr lang="ru-RU" b="1" noProof="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ПРИЕМ В 1 КЛАСС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27584" y="542406"/>
            <a:ext cx="790575" cy="3428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6329021" y="903798"/>
            <a:ext cx="2592288" cy="2608143"/>
            <a:chOff x="5545543" y="1115735"/>
            <a:chExt cx="2592288" cy="2608143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>
                          <a14:backgroundMark x1="41444" y1="55000" x2="40000" y2="54615"/>
                          <a14:backgroundMark x1="44222" y1="55000" x2="42889" y2="56346"/>
                          <a14:backgroundMark x1="46556" y1="56154" x2="46444" y2="57308"/>
                          <a14:backgroundMark x1="50556" y1="56538" x2="50556" y2="56538"/>
                          <a14:backgroundMark x1="56222" y1="55000" x2="56222" y2="55000"/>
                          <a14:backgroundMark x1="58778" y1="56731" x2="58778" y2="567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781" r="19241"/>
            <a:stretch/>
          </p:blipFill>
          <p:spPr>
            <a:xfrm>
              <a:off x="5545543" y="1115735"/>
              <a:ext cx="2592288" cy="2608143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6298791" y="2417309"/>
              <a:ext cx="1105017" cy="369332"/>
            </a:xfrm>
            <a:prstGeom prst="rect">
              <a:avLst/>
            </a:prstGeom>
            <a:solidFill>
              <a:srgbClr val="F9F3D9"/>
            </a:solidFill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solidFill>
                    <a:srgbClr val="4A452A"/>
                  </a:solidFill>
                </a:rPr>
                <a:t>ШКОЛА</a:t>
              </a:r>
              <a:endParaRPr lang="ru-RU" b="1" dirty="0">
                <a:solidFill>
                  <a:srgbClr val="4A452A"/>
                </a:solidFill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3959088" y="3310765"/>
            <a:ext cx="1208482" cy="36933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СМЭВ</a:t>
            </a:r>
            <a:endParaRPr lang="ru-RU" dirty="0"/>
          </a:p>
        </p:txBody>
      </p:sp>
      <p:sp>
        <p:nvSpPr>
          <p:cNvPr id="19" name="Крест 18"/>
          <p:cNvSpPr/>
          <p:nvPr/>
        </p:nvSpPr>
        <p:spPr>
          <a:xfrm>
            <a:off x="4387128" y="2852168"/>
            <a:ext cx="352403" cy="360040"/>
          </a:xfrm>
          <a:prstGeom prst="plus">
            <a:avLst>
              <a:gd name="adj" fmla="val 45399"/>
            </a:avLst>
          </a:prstGeom>
          <a:solidFill>
            <a:srgbClr val="4A452A"/>
          </a:solidFill>
          <a:ln>
            <a:solidFill>
              <a:srgbClr val="4A45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 стрелкой 20"/>
          <p:cNvCxnSpPr/>
          <p:nvPr/>
        </p:nvCxnSpPr>
        <p:spPr>
          <a:xfrm flipH="1">
            <a:off x="4285948" y="3680097"/>
            <a:ext cx="144016" cy="3670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4756823" y="3680097"/>
            <a:ext cx="120500" cy="3670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424308" y="4162039"/>
            <a:ext cx="1208482" cy="36933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МВД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4817073" y="4134188"/>
            <a:ext cx="1208482" cy="36933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ЗАГС</a:t>
            </a: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6479975" y="3407200"/>
            <a:ext cx="25951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1218809" eaLnBrk="0" hangingPunct="0">
              <a:defRPr/>
            </a:pPr>
            <a:r>
              <a:rPr lang="ru-RU" sz="1200" dirty="0" smtClean="0">
                <a:cs typeface="Times New Roman" panose="02020603050405020304" pitchFamily="18" charset="0"/>
              </a:rPr>
              <a:t>ПОСТУПЛЕНИЕ ЗАЯВЛЕНИЯ В ГИС </a:t>
            </a:r>
            <a:r>
              <a:rPr lang="ru-RU" sz="1200" dirty="0">
                <a:cs typeface="Times New Roman" panose="02020603050405020304" pitchFamily="18" charset="0"/>
              </a:rPr>
              <a:t>«ЭЛЕКТРОННОЕ </a:t>
            </a:r>
          </a:p>
          <a:p>
            <a:pPr lvl="0" algn="ctr" defTabSz="1218809" eaLnBrk="0" hangingPunct="0">
              <a:defRPr/>
            </a:pPr>
            <a:r>
              <a:rPr lang="ru-RU" sz="1200" dirty="0">
                <a:cs typeface="Times New Roman" panose="02020603050405020304" pitchFamily="18" charset="0"/>
              </a:rPr>
              <a:t>ОБРАЗОВАНИЕ РЕСПУБЛИКИ ТАТАРСТАН» </a:t>
            </a: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8045" y="54453"/>
            <a:ext cx="1768475" cy="522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8931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91BE34-5304-42F9-B3A5-42F2D4CAC579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09139" y="16845"/>
            <a:ext cx="69609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Федеральные НПА, регламентирующие прием в общеобразовательные организации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043973"/>
            <a:ext cx="5400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+mn-lt"/>
              </a:rPr>
              <a:t>Федеральный закон </a:t>
            </a:r>
            <a:r>
              <a:rPr lang="ru-RU" sz="1200" dirty="0">
                <a:solidFill>
                  <a:srgbClr val="002060"/>
                </a:solidFill>
                <a:latin typeface="+mn-lt"/>
              </a:rPr>
              <a:t>от 29.12.2012 № 273-ФЗ «Об образовании в Российской Федерации</a:t>
            </a:r>
            <a:r>
              <a:rPr lang="ru-RU" sz="1200" dirty="0" smtClean="0">
                <a:solidFill>
                  <a:srgbClr val="002060"/>
                </a:solidFill>
                <a:latin typeface="+mn-lt"/>
              </a:rPr>
              <a:t>»;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b="1" dirty="0">
                <a:solidFill>
                  <a:srgbClr val="002060"/>
                </a:solidFill>
                <a:cs typeface="Times New Roman" panose="02020603050405020304" pitchFamily="18" charset="0"/>
              </a:rPr>
              <a:t>Порядок приема детей на обучение по программам начального общего, основного общего и среднего общего образования, утвержденный Приказом Министерства просвещения РФ от 02.09.2020 г. № 458;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+mn-lt"/>
              </a:rPr>
              <a:t>Федеральный </a:t>
            </a:r>
            <a:r>
              <a:rPr lang="ru-RU" sz="1200" dirty="0">
                <a:solidFill>
                  <a:srgbClr val="002060"/>
                </a:solidFill>
                <a:latin typeface="+mn-lt"/>
              </a:rPr>
              <a:t>закон от 17.02.2023 № 19-ФЗ </a:t>
            </a:r>
            <a:r>
              <a:rPr lang="ru-RU" sz="1200" dirty="0" smtClean="0">
                <a:solidFill>
                  <a:srgbClr val="002060"/>
                </a:solidFill>
                <a:latin typeface="+mn-lt"/>
              </a:rPr>
              <a:t>«Об </a:t>
            </a:r>
            <a:r>
              <a:rPr lang="ru-RU" sz="1200" dirty="0">
                <a:solidFill>
                  <a:srgbClr val="002060"/>
                </a:solidFill>
                <a:latin typeface="+mn-lt"/>
              </a:rPr>
              <a:t>особенностях правового регулирования отношений в сферах образования и науки в связи с принятием в Российскую Федерацию Донецкой Народной Республики, Луганской Народной Республики, Запорожской области, Херсонской области и образованием в составе </a:t>
            </a:r>
            <a:r>
              <a:rPr lang="ru-RU" sz="1200" dirty="0" smtClean="0">
                <a:solidFill>
                  <a:srgbClr val="002060"/>
                </a:solidFill>
                <a:latin typeface="+mn-lt"/>
              </a:rPr>
              <a:t>РФ </a:t>
            </a:r>
            <a:r>
              <a:rPr lang="ru-RU" sz="1200" dirty="0">
                <a:solidFill>
                  <a:srgbClr val="002060"/>
                </a:solidFill>
                <a:latin typeface="+mn-lt"/>
              </a:rPr>
              <a:t>новых субъектов - Донецкой Народной Республики, Луганской Народной Республики, Запорожской области, Херсонской области и о внесении изменений в отдельные законодательные акты Российской </a:t>
            </a:r>
            <a:r>
              <a:rPr lang="ru-RU" sz="1200" dirty="0" smtClean="0">
                <a:solidFill>
                  <a:srgbClr val="002060"/>
                </a:solidFill>
                <a:latin typeface="+mn-lt"/>
              </a:rPr>
              <a:t>Федерации»;</a:t>
            </a:r>
            <a:endParaRPr lang="ru-RU" sz="1200" dirty="0" smtClean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письмо </a:t>
            </a:r>
            <a:r>
              <a:rPr lang="ru-RU" sz="12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Министерства просвещения РФ от </a:t>
            </a:r>
            <a:r>
              <a:rPr lang="ru-RU" sz="12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24.02.2022 г. № 03-226 «О направлении методических рекомендаций по обеспечению прав на получение общего образования детей, прибывающих с территорий ДНР и ЛНР»;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  <a:cs typeface="Times New Roman" panose="02020603050405020304" pitchFamily="18" charset="0"/>
              </a:rPr>
              <a:t>письмо Министерства просвещения </a:t>
            </a:r>
            <a:r>
              <a:rPr lang="ru-RU" sz="1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РФ и</a:t>
            </a:r>
            <a:r>
              <a:rPr lang="ru-RU" sz="1200" dirty="0">
                <a:solidFill>
                  <a:srgbClr val="002060"/>
                </a:solidFill>
              </a:rPr>
              <a:t> Федеральной службы по надзору в сфере образования и науки от 3 ноября 2022 г. </a:t>
            </a:r>
            <a:r>
              <a:rPr lang="ru-RU" sz="1200" dirty="0" smtClean="0">
                <a:solidFill>
                  <a:srgbClr val="002060"/>
                </a:solidFill>
              </a:rPr>
              <a:t>№№ </a:t>
            </a:r>
            <a:r>
              <a:rPr lang="ru-RU" sz="1200" dirty="0">
                <a:solidFill>
                  <a:srgbClr val="002060"/>
                </a:solidFill>
              </a:rPr>
              <a:t>АБ-3389/10, </a:t>
            </a:r>
            <a:r>
              <a:rPr lang="ru-RU" sz="1200" dirty="0" smtClean="0">
                <a:solidFill>
                  <a:srgbClr val="002060"/>
                </a:solidFill>
              </a:rPr>
              <a:t>02-333 «Об </a:t>
            </a:r>
            <a:r>
              <a:rPr lang="ru-RU" sz="1200" dirty="0">
                <a:solidFill>
                  <a:srgbClr val="002060"/>
                </a:solidFill>
              </a:rPr>
              <a:t>организации обучения </a:t>
            </a:r>
            <a:r>
              <a:rPr lang="ru-RU" sz="1200" dirty="0" smtClean="0">
                <a:solidFill>
                  <a:srgbClr val="002060"/>
                </a:solidFill>
              </a:rPr>
              <a:t>детей»</a:t>
            </a:r>
            <a:endParaRPr lang="ru-RU" sz="1200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2054" t="22154" r="51786" b="40346"/>
          <a:stretch/>
        </p:blipFill>
        <p:spPr>
          <a:xfrm>
            <a:off x="5940152" y="2936799"/>
            <a:ext cx="3059832" cy="178490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0152" y="1319586"/>
            <a:ext cx="30598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! Основной принцип - общедоступность</a:t>
            </a:r>
          </a:p>
          <a:p>
            <a:endParaRPr lang="ru-RU" sz="1400" b="1" dirty="0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! </a:t>
            </a:r>
            <a:r>
              <a:rPr lang="ru-RU" sz="1400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Обеспечить </a:t>
            </a:r>
            <a:r>
              <a:rPr lang="ru-RU" sz="14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прием всех граждан, </a:t>
            </a:r>
            <a:r>
              <a:rPr lang="ru-RU" sz="1400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которые имеют право на получение общего образования</a:t>
            </a:r>
            <a:endParaRPr lang="ru-RU" sz="1400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8662" y="16845"/>
            <a:ext cx="17684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76795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91BE34-5304-42F9-B3A5-42F2D4CAC579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08348" y="763191"/>
            <a:ext cx="82089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Aft>
                <a:spcPts val="0"/>
              </a:spcAft>
              <a:tabLst>
                <a:tab pos="450215" algn="l"/>
              </a:tabLst>
            </a:pPr>
            <a:r>
              <a:rPr lang="ru-RU" b="1" kern="15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 2023 году в Департамент поступило 267</a:t>
            </a:r>
            <a:r>
              <a:rPr lang="ru-RU" kern="15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r>
              <a:rPr lang="ru-RU" b="1" kern="15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обращений</a:t>
            </a:r>
            <a:r>
              <a:rPr lang="ru-RU" kern="15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по темам:</a:t>
            </a:r>
          </a:p>
          <a:p>
            <a:pPr marL="285750" indent="-285750" algn="just" fontAlgn="auto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450215" algn="l"/>
              </a:tabLst>
            </a:pPr>
            <a:r>
              <a:rPr lang="ru-RU" kern="15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Порядку </a:t>
            </a:r>
            <a:r>
              <a:rPr lang="ru-RU" kern="15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приема обучающихся на обучение по образовательным программам начального общего, основного общего и среднего общего образования, регламентированному приказом Министерства просвещения Российской Федерации от 02.09.2020 г. № </a:t>
            </a:r>
            <a:r>
              <a:rPr lang="ru-RU" kern="15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458</a:t>
            </a:r>
            <a:r>
              <a:rPr lang="ru-RU" kern="15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</a:p>
          <a:p>
            <a:pPr marL="285750" indent="-285750" algn="just" fontAlgn="auto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450215" algn="l"/>
              </a:tabLst>
            </a:pPr>
            <a:r>
              <a:rPr lang="ru-RU" kern="15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переводу </a:t>
            </a:r>
            <a:r>
              <a:rPr lang="ru-RU" kern="15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из одной общеобразовательной организации в другую, </a:t>
            </a:r>
            <a:endParaRPr lang="ru-RU" kern="15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 algn="just" fontAlgn="auto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450215" algn="l"/>
              </a:tabLst>
            </a:pPr>
            <a:r>
              <a:rPr lang="ru-RU" kern="15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отказа </a:t>
            </a:r>
            <a:r>
              <a:rPr lang="ru-RU" kern="15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 зачислении</a:t>
            </a:r>
            <a:r>
              <a:rPr lang="ru-RU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школу или незаконном отчислении из образовательных учреждений</a:t>
            </a:r>
            <a:r>
              <a:rPr lang="ru-RU" kern="15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sz="1050" kern="15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8348" y="147638"/>
            <a:ext cx="835292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Результаты </a:t>
            </a:r>
            <a:r>
              <a:rPr lang="ru-RU" b="1" dirty="0">
                <a:solidFill>
                  <a:srgbClr val="002060"/>
                </a:solidFill>
              </a:rPr>
              <a:t>мониторинга </a:t>
            </a:r>
            <a:r>
              <a:rPr lang="ru-RU" b="1" dirty="0" smtClean="0">
                <a:solidFill>
                  <a:srgbClr val="002060"/>
                </a:solidFill>
              </a:rPr>
              <a:t>соблюдения </a:t>
            </a:r>
            <a:r>
              <a:rPr lang="ru-RU" b="1" dirty="0">
                <a:solidFill>
                  <a:srgbClr val="002060"/>
                </a:solidFill>
              </a:rPr>
              <a:t>обязательных </a:t>
            </a:r>
            <a:r>
              <a:rPr lang="ru-RU" b="1" dirty="0" smtClean="0">
                <a:solidFill>
                  <a:srgbClr val="002060"/>
                </a:solidFill>
              </a:rPr>
              <a:t>требований 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(по итогам приемной кампании 2023 года в ходе рассмотрения обращений)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6" name="Левая фигурная скобка 5"/>
          <p:cNvSpPr/>
          <p:nvPr/>
        </p:nvSpPr>
        <p:spPr>
          <a:xfrm rot="16200000">
            <a:off x="3576956" y="3448283"/>
            <a:ext cx="216023" cy="2690428"/>
          </a:xfrm>
          <a:prstGeom prst="leftBrace">
            <a:avLst>
              <a:gd name="adj1" fmla="val 2597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Левая фигурная скобка 6"/>
          <p:cNvSpPr/>
          <p:nvPr/>
        </p:nvSpPr>
        <p:spPr>
          <a:xfrm rot="16200000">
            <a:off x="6601291" y="3474415"/>
            <a:ext cx="216025" cy="2638163"/>
          </a:xfrm>
          <a:prstGeom prst="leftBrace">
            <a:avLst>
              <a:gd name="adj1" fmla="val 2597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036895" y="4912193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002060"/>
                </a:solidFill>
              </a:rPr>
              <a:t>Первая</a:t>
            </a:r>
            <a:r>
              <a:rPr lang="ru-RU" sz="1200" dirty="0" smtClean="0"/>
              <a:t> волна</a:t>
            </a:r>
            <a:endParaRPr lang="ru-RU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6061232" y="4844842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Вторая волна</a:t>
            </a:r>
            <a:endParaRPr lang="ru-RU" sz="1200" dirty="0"/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7406442"/>
              </p:ext>
            </p:extLst>
          </p:nvPr>
        </p:nvGraphicFramePr>
        <p:xfrm>
          <a:off x="1609802" y="3020412"/>
          <a:ext cx="7560840" cy="1665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830909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91BE34-5304-42F9-B3A5-42F2D4CAC579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55576" y="843558"/>
            <a:ext cx="83884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193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обращения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вопросу 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разрешения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прием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государственную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образовательную организацию в более позднем или раннем возрасте </a:t>
            </a:r>
          </a:p>
        </p:txBody>
      </p:sp>
      <p:sp>
        <p:nvSpPr>
          <p:cNvPr id="7" name="Левая фигурная скобка 6"/>
          <p:cNvSpPr/>
          <p:nvPr/>
        </p:nvSpPr>
        <p:spPr>
          <a:xfrm rot="16200000">
            <a:off x="2805951" y="2774482"/>
            <a:ext cx="216022" cy="2792279"/>
          </a:xfrm>
          <a:prstGeom prst="leftBrace">
            <a:avLst>
              <a:gd name="adj1" fmla="val 2597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Левая фигурная скобка 7"/>
          <p:cNvSpPr/>
          <p:nvPr/>
        </p:nvSpPr>
        <p:spPr>
          <a:xfrm rot="16200000">
            <a:off x="5831273" y="2801604"/>
            <a:ext cx="216025" cy="2738036"/>
          </a:xfrm>
          <a:prstGeom prst="leftBrace">
            <a:avLst>
              <a:gd name="adj1" fmla="val 2597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267744" y="4289319"/>
            <a:ext cx="13452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002060"/>
                </a:solidFill>
              </a:rPr>
              <a:t>Первая</a:t>
            </a:r>
            <a:r>
              <a:rPr lang="ru-RU" sz="1200" dirty="0" smtClean="0"/>
              <a:t> </a:t>
            </a:r>
            <a:r>
              <a:rPr lang="ru-RU" sz="1200" dirty="0" smtClean="0">
                <a:solidFill>
                  <a:srgbClr val="002060"/>
                </a:solidFill>
              </a:rPr>
              <a:t>волна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92080" y="4234077"/>
            <a:ext cx="13452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002060"/>
                </a:solidFill>
              </a:rPr>
              <a:t>Вторая волна</a:t>
            </a:r>
            <a:endParaRPr lang="ru-RU" sz="1200" dirty="0">
              <a:solidFill>
                <a:srgbClr val="002060"/>
              </a:solidFill>
            </a:endParaRPr>
          </a:p>
        </p:txBody>
      </p:sp>
      <p:graphicFrame>
        <p:nvGraphicFramePr>
          <p:cNvPr id="11" name="Диаграмма 10"/>
          <p:cNvGraphicFramePr>
            <a:graphicFrameLocks/>
          </p:cNvGraphicFramePr>
          <p:nvPr>
            <p:extLst/>
          </p:nvPr>
        </p:nvGraphicFramePr>
        <p:xfrm>
          <a:off x="971600" y="1984999"/>
          <a:ext cx="7704855" cy="20669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77366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91BE34-5304-42F9-B3A5-42F2D4CAC579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46894"/>
            <a:ext cx="835292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 fontAlgn="auto" hangingPunct="1">
              <a:spcAft>
                <a:spcPts val="0"/>
              </a:spcAft>
              <a:tabLst>
                <a:tab pos="450215" algn="l"/>
              </a:tabLst>
            </a:pPr>
            <a:r>
              <a:rPr lang="ru-RU" sz="2000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По </a:t>
            </a:r>
            <a:r>
              <a:rPr lang="ru-RU" sz="2000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результатам рассмотрения обращений </a:t>
            </a:r>
            <a:r>
              <a:rPr lang="ru-RU" sz="2000" b="1" u="sng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за </a:t>
            </a:r>
            <a:r>
              <a:rPr lang="ru-RU" sz="2000" b="1" u="sng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2023 год</a:t>
            </a:r>
            <a:r>
              <a:rPr lang="ru-RU" sz="2000" u="sng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– </a:t>
            </a:r>
            <a:r>
              <a:rPr lang="ru-RU" sz="2000" b="1" u="sng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3 предостережения</a:t>
            </a:r>
            <a:r>
              <a:rPr lang="ru-RU" sz="2000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о недопустимости нарушения обязательных требований законодательства в сфере образования на основании </a:t>
            </a:r>
            <a:r>
              <a:rPr lang="ru-RU" sz="2000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нарушения </a:t>
            </a:r>
            <a:r>
              <a:rPr lang="ru-RU" sz="2000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порядка приема на обучение по образовательным программам начального общего </a:t>
            </a:r>
            <a:r>
              <a:rPr lang="ru-RU" sz="2000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образования:</a:t>
            </a:r>
          </a:p>
          <a:p>
            <a:pPr indent="450215" algn="just" fontAlgn="auto" hangingPunct="1">
              <a:spcAft>
                <a:spcPts val="0"/>
              </a:spcAft>
              <a:tabLst>
                <a:tab pos="450215" algn="l"/>
              </a:tabLst>
            </a:pPr>
            <a:endParaRPr lang="ru-RU" sz="2000" dirty="0">
              <a:solidFill>
                <a:srgbClr val="002060"/>
              </a:solidFill>
              <a:latin typeface="+mn-lt"/>
              <a:ea typeface="Calibri" panose="020F0502020204030204" pitchFamily="34" charset="0"/>
            </a:endParaRPr>
          </a:p>
          <a:p>
            <a:pPr marL="285750" indent="-285750" algn="just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450215" algn="l"/>
              </a:tabLst>
            </a:pPr>
            <a:r>
              <a:rPr lang="ru-RU" sz="2000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МАОУ для детей дошкольного и младшего школьного возраста «Прогимназия № 360 Ново-Савиновского района г.Казани</a:t>
            </a:r>
            <a:r>
              <a:rPr lang="ru-RU" sz="2000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»;</a:t>
            </a:r>
          </a:p>
          <a:p>
            <a:pPr marL="285750" indent="-285750" algn="just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450215" algn="l"/>
              </a:tabLst>
            </a:pPr>
            <a:endParaRPr lang="ru-RU" sz="2000" dirty="0" smtClean="0">
              <a:solidFill>
                <a:srgbClr val="002060"/>
              </a:solidFill>
              <a:latin typeface="+mn-lt"/>
              <a:ea typeface="Calibri" panose="020F0502020204030204" pitchFamily="34" charset="0"/>
            </a:endParaRPr>
          </a:p>
          <a:p>
            <a:pPr marL="285750" indent="-285750" algn="just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450215" algn="l"/>
              </a:tabLst>
            </a:pPr>
            <a:r>
              <a:rPr lang="ru-RU" sz="2000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МБОУ «Лицей № 159» Советского района </a:t>
            </a:r>
            <a:r>
              <a:rPr lang="ru-RU" sz="2000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г.Казани;</a:t>
            </a:r>
          </a:p>
          <a:p>
            <a:pPr marL="285750" indent="-285750" algn="just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450215" algn="l"/>
              </a:tabLst>
            </a:pPr>
            <a:endParaRPr lang="ru-RU" sz="2000" dirty="0" smtClean="0">
              <a:solidFill>
                <a:srgbClr val="002060"/>
              </a:solidFill>
              <a:latin typeface="+mn-lt"/>
              <a:ea typeface="Calibri" panose="020F0502020204030204" pitchFamily="34" charset="0"/>
            </a:endParaRPr>
          </a:p>
          <a:p>
            <a:pPr marL="285750" indent="-285750" algn="just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450215" algn="l"/>
              </a:tabLst>
            </a:pPr>
            <a:r>
              <a:rPr lang="ru-RU" sz="2000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МБОУ «Многопрофильный лицей № 185» Советского района г.Казани</a:t>
            </a:r>
            <a:endParaRPr lang="ru-RU" sz="2000" dirty="0" smtClean="0">
              <a:solidFill>
                <a:srgbClr val="002060"/>
              </a:solidFill>
              <a:latin typeface="+mn-lt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5929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91BE34-5304-42F9-B3A5-42F2D4CAC579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  <p:pic>
        <p:nvPicPr>
          <p:cNvPr id="6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915" y="1615260"/>
            <a:ext cx="414337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508104" y="1454704"/>
            <a:ext cx="34563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hlinkClick r:id="rId3"/>
              </a:rPr>
              <a:t>https://</a:t>
            </a:r>
            <a:r>
              <a:rPr lang="ru-RU" b="1" dirty="0" smtClean="0">
                <a:hlinkClick r:id="rId3"/>
              </a:rPr>
              <a:t>obrnadzor.tatarstan.ru/dokumenti-nedeli.htm</a:t>
            </a:r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8" name="Стрелка углом 7"/>
          <p:cNvSpPr/>
          <p:nvPr/>
        </p:nvSpPr>
        <p:spPr>
          <a:xfrm rot="5400000">
            <a:off x="4311745" y="2765621"/>
            <a:ext cx="1701046" cy="547656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59" y="3427135"/>
            <a:ext cx="29523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92D050"/>
              </a:buClr>
            </a:pPr>
            <a:endParaRPr lang="ru-RU" sz="1400" b="1" dirty="0" smtClean="0">
              <a:latin typeface="+mn-lt"/>
            </a:endParaRPr>
          </a:p>
          <a:p>
            <a:pPr marL="285750" indent="-285750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ru-RU" sz="1400" b="1" dirty="0" smtClean="0">
                <a:latin typeface="+mn-lt"/>
              </a:rPr>
              <a:t>Чаты по потокам в </a:t>
            </a:r>
            <a:r>
              <a:rPr lang="ru-RU" sz="1400" b="1" dirty="0" err="1" smtClean="0">
                <a:latin typeface="+mn-lt"/>
              </a:rPr>
              <a:t>Сферуме</a:t>
            </a:r>
            <a:r>
              <a:rPr lang="ru-RU" sz="1400" b="1" dirty="0" smtClean="0">
                <a:latin typeface="+mn-lt"/>
              </a:rPr>
              <a:t>!</a:t>
            </a:r>
            <a:endParaRPr lang="ru-RU" sz="1400" b="1" dirty="0">
              <a:latin typeface="+mn-lt"/>
            </a:endParaRPr>
          </a:p>
          <a:p>
            <a:pPr marL="285750" indent="-285750">
              <a:buClr>
                <a:srgbClr val="92D050"/>
              </a:buClr>
              <a:buFont typeface="Wingdings" panose="05000000000000000000" pitchFamily="2" charset="2"/>
              <a:buChar char="Ø"/>
            </a:pPr>
            <a:endParaRPr lang="ru-RU" sz="1400" b="1" dirty="0"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0" t="13426" r="7804" b="-638"/>
          <a:stretch/>
        </p:blipFill>
        <p:spPr bwMode="auto">
          <a:xfrm>
            <a:off x="539552" y="116005"/>
            <a:ext cx="5043677" cy="2627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l="28405" t="11700" r="28420" b="55982"/>
          <a:stretch/>
        </p:blipFill>
        <p:spPr>
          <a:xfrm>
            <a:off x="3491880" y="2710141"/>
            <a:ext cx="5472608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07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4483" y="0"/>
            <a:ext cx="1769517" cy="516681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defTabSz="685766">
              <a:spcAft>
                <a:spcPts val="0"/>
              </a:spcAft>
            </a:pPr>
            <a:r>
              <a:rPr lang="ru-RU" sz="3000" b="1" dirty="0">
                <a:solidFill>
                  <a:srgbClr val="002060"/>
                </a:solidFill>
              </a:rPr>
              <a:t>Благодарю за внимание!</a:t>
            </a:r>
          </a:p>
          <a:p>
            <a:pPr algn="ctr" defTabSz="685766">
              <a:spcAft>
                <a:spcPts val="0"/>
              </a:spcAft>
            </a:pPr>
            <a:endParaRPr lang="ru-RU" sz="3000" b="1" dirty="0">
              <a:solidFill>
                <a:srgbClr val="002060"/>
              </a:solidFill>
            </a:endParaRPr>
          </a:p>
          <a:p>
            <a:pPr algn="ctr" defTabSz="685766">
              <a:spcAft>
                <a:spcPts val="0"/>
              </a:spcAft>
            </a:pPr>
            <a:r>
              <a:rPr lang="ru-RU" sz="3000" b="1" dirty="0" err="1">
                <a:solidFill>
                  <a:srgbClr val="002060"/>
                </a:solidFill>
              </a:rPr>
              <a:t>Игътибарыгыз</a:t>
            </a:r>
            <a:r>
              <a:rPr lang="ru-RU" sz="3000" b="1" dirty="0">
                <a:solidFill>
                  <a:srgbClr val="002060"/>
                </a:solidFill>
              </a:rPr>
              <a:t> </a:t>
            </a:r>
            <a:r>
              <a:rPr lang="ru-RU" sz="3000" b="1" dirty="0" err="1">
                <a:solidFill>
                  <a:srgbClr val="002060"/>
                </a:solidFill>
              </a:rPr>
              <a:t>өчен</a:t>
            </a:r>
            <a:r>
              <a:rPr lang="ru-RU" sz="3000" b="1" dirty="0">
                <a:solidFill>
                  <a:srgbClr val="002060"/>
                </a:solidFill>
              </a:rPr>
              <a:t> </a:t>
            </a:r>
            <a:r>
              <a:rPr lang="ru-RU" sz="3000" b="1" dirty="0" err="1">
                <a:solidFill>
                  <a:srgbClr val="002060"/>
                </a:solidFill>
              </a:rPr>
              <a:t>рәхмәт</a:t>
            </a:r>
            <a:r>
              <a:rPr lang="ru-RU" sz="3000" b="1" dirty="0">
                <a:solidFill>
                  <a:srgbClr val="002060"/>
                </a:solidFill>
              </a:rPr>
              <a:t>!</a:t>
            </a:r>
          </a:p>
          <a:p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5260" y="3086100"/>
            <a:ext cx="2179887" cy="1912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515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91BE34-5304-42F9-B3A5-42F2D4CAC579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78419"/>
            <a:ext cx="56166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Обязательные документы, принимаемые ОМСУ в </a:t>
            </a:r>
            <a:r>
              <a:rPr lang="ru-RU" sz="2000" b="1" dirty="0">
                <a:solidFill>
                  <a:srgbClr val="002060"/>
                </a:solidFill>
              </a:rPr>
              <a:t>сфере образования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1059582"/>
            <a:ext cx="64087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+mn-lt"/>
              </a:rPr>
              <a:t>порядок учета </a:t>
            </a:r>
            <a:r>
              <a:rPr lang="ru-RU" sz="1200" dirty="0">
                <a:solidFill>
                  <a:srgbClr val="002060"/>
                </a:solidFill>
                <a:latin typeface="+mn-lt"/>
              </a:rPr>
              <a:t>детей, подлежащих обучению по образовательным программам дошкольного, начального общего, основного общего и среднего общего образования, </a:t>
            </a:r>
            <a:endParaRPr lang="ru-RU" sz="1200" dirty="0" smtClean="0">
              <a:solidFill>
                <a:srgbClr val="002060"/>
              </a:solidFill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200" dirty="0" smtClean="0">
              <a:solidFill>
                <a:srgbClr val="002060"/>
              </a:solidFill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+mn-lt"/>
              </a:rPr>
              <a:t>Порядок выдачи разрешения на приём </a:t>
            </a:r>
            <a:r>
              <a:rPr lang="ru-RU" sz="1200" dirty="0">
                <a:solidFill>
                  <a:srgbClr val="002060"/>
                </a:solidFill>
                <a:latin typeface="+mn-lt"/>
              </a:rPr>
              <a:t>детей </a:t>
            </a:r>
            <a:r>
              <a:rPr lang="ru-RU" sz="1200" dirty="0" smtClean="0">
                <a:solidFill>
                  <a:srgbClr val="002060"/>
                </a:solidFill>
                <a:latin typeface="+mn-lt"/>
              </a:rPr>
              <a:t>и получение начального общего образования в образовательных организациях по достижении детьми возраста шести лет и шести месяцев при отсутствии противопоказаний по состоянию здоровья, но не позже достижения ими возраста восьми лет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200" dirty="0" smtClean="0">
              <a:solidFill>
                <a:srgbClr val="002060"/>
              </a:solidFill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+mn-lt"/>
              </a:rPr>
              <a:t>Административный регламент </a:t>
            </a:r>
            <a:r>
              <a:rPr lang="ru-RU" sz="1200" dirty="0">
                <a:solidFill>
                  <a:srgbClr val="002060"/>
                </a:solidFill>
                <a:latin typeface="+mn-lt"/>
              </a:rPr>
              <a:t>предоставления муниципальной услуги «Прием заявлений о зачислении в образовательные организации, реализующие программы общего образования</a:t>
            </a:r>
            <a:r>
              <a:rPr lang="ru-RU" sz="1200" dirty="0" smtClean="0">
                <a:solidFill>
                  <a:srgbClr val="002060"/>
                </a:solidFill>
                <a:latin typeface="+mn-lt"/>
              </a:rPr>
              <a:t>»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200" dirty="0">
              <a:solidFill>
                <a:srgbClr val="002060"/>
              </a:solidFill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+mn-lt"/>
              </a:rPr>
              <a:t>закрепление </a:t>
            </a:r>
            <a:r>
              <a:rPr lang="ru-RU" sz="1200" dirty="0">
                <a:solidFill>
                  <a:srgbClr val="002060"/>
                </a:solidFill>
                <a:latin typeface="+mn-lt"/>
              </a:rPr>
              <a:t>муниципальных образовательных организаций за конкретными территориями муниципального района, </a:t>
            </a:r>
            <a:r>
              <a:rPr lang="ru-RU" sz="1200" dirty="0" smtClean="0">
                <a:solidFill>
                  <a:srgbClr val="002060"/>
                </a:solidFill>
                <a:latin typeface="+mn-lt"/>
              </a:rPr>
              <a:t>городского округа</a:t>
            </a:r>
          </a:p>
        </p:txBody>
      </p:sp>
      <p:sp>
        <p:nvSpPr>
          <p:cNvPr id="12" name="Правая фигурная скобка 11"/>
          <p:cNvSpPr/>
          <p:nvPr/>
        </p:nvSpPr>
        <p:spPr>
          <a:xfrm>
            <a:off x="7092280" y="1059582"/>
            <a:ext cx="288032" cy="1512168"/>
          </a:xfrm>
          <a:prstGeom prst="rightBrace">
            <a:avLst>
              <a:gd name="adj1" fmla="val 43834"/>
              <a:gd name="adj2" fmla="val 5000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092280" y="3279438"/>
            <a:ext cx="1944216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C00000"/>
                </a:solidFill>
                <a:latin typeface="PT Serif"/>
              </a:rPr>
              <a:t>Должен быть издан </a:t>
            </a:r>
            <a:r>
              <a:rPr lang="ru-RU" sz="1100" b="1" dirty="0">
                <a:solidFill>
                  <a:srgbClr val="C00000"/>
                </a:solidFill>
                <a:latin typeface="PT Serif"/>
              </a:rPr>
              <a:t>не позднее 15 марта </a:t>
            </a:r>
            <a:r>
              <a:rPr lang="ru-RU" sz="1100" b="1" dirty="0" err="1" smtClean="0">
                <a:solidFill>
                  <a:srgbClr val="C00000"/>
                </a:solidFill>
                <a:latin typeface="PT Serif"/>
              </a:rPr>
              <a:t>т.года</a:t>
            </a:r>
            <a:endParaRPr lang="ru-RU" sz="1100" b="1" dirty="0" smtClean="0">
              <a:solidFill>
                <a:srgbClr val="C00000"/>
              </a:solidFill>
              <a:latin typeface="PT Serif"/>
            </a:endParaRPr>
          </a:p>
          <a:p>
            <a:pPr algn="ctr"/>
            <a:r>
              <a:rPr lang="ru-RU" sz="1100" b="1" dirty="0" smtClean="0">
                <a:solidFill>
                  <a:srgbClr val="C00000"/>
                </a:solidFill>
                <a:latin typeface="PT Serif"/>
              </a:rPr>
              <a:t>На сайт – в течение 10 дней ! </a:t>
            </a:r>
            <a:endParaRPr lang="en-US" sz="1100" b="1" dirty="0" smtClean="0">
              <a:solidFill>
                <a:srgbClr val="C00000"/>
              </a:solidFill>
              <a:latin typeface="PT Serif"/>
            </a:endParaRPr>
          </a:p>
          <a:p>
            <a:pPr algn="ctr"/>
            <a:endParaRPr lang="ru-RU" sz="1100" b="1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380312" y="1204122"/>
            <a:ext cx="16047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Документы постоянного действия в рамках действующего законодательства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092280" y="2643865"/>
            <a:ext cx="19442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C00000"/>
                </a:solidFill>
                <a:latin typeface="PT Serif"/>
              </a:rPr>
              <a:t>Вносятся изменения в связи с изменениями в Приказе №458</a:t>
            </a:r>
            <a:endParaRPr lang="ru-RU" sz="1200" b="1" dirty="0">
              <a:solidFill>
                <a:srgbClr val="C00000"/>
              </a:solidFill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683568" y="4008642"/>
            <a:ext cx="79208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Стрелка углом вверх 18"/>
          <p:cNvSpPr/>
          <p:nvPr/>
        </p:nvSpPr>
        <p:spPr>
          <a:xfrm rot="5400000">
            <a:off x="843753" y="4299747"/>
            <a:ext cx="615734" cy="360040"/>
          </a:xfrm>
          <a:prstGeom prst="bentUpArrow">
            <a:avLst>
              <a:gd name="adj1" fmla="val 35241"/>
              <a:gd name="adj2" fmla="val 25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1475656" y="4359572"/>
            <a:ext cx="3959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Локальный акт общеобразовательной организаци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и</a:t>
            </a:r>
            <a:endParaRPr lang="ru-RU" sz="1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6842720" y="2845215"/>
            <a:ext cx="278160" cy="1218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6814120" y="3579863"/>
            <a:ext cx="278160" cy="1374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6300192" y="4328793"/>
            <a:ext cx="2376264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Прием заявлений с 1.04.2024 в 8.00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525" y="0"/>
            <a:ext cx="17684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0336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91BE34-5304-42F9-B3A5-42F2D4CAC579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pic>
        <p:nvPicPr>
          <p:cNvPr id="1028" name="Picture 4" descr="http://www.eduportal44.ru/Nerehta/Rosinka/PublishingImages/DocLib9/Forms/AllItems/bezymjannyj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3967" y="700652"/>
            <a:ext cx="3747120" cy="209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55135" y="2931790"/>
            <a:ext cx="8286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7. Правила приема в конкретную общеобразовательную организацию на обучение по основным общеобразовательным программам</a:t>
            </a:r>
            <a:r>
              <a:rPr lang="ru-RU" sz="1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 части, не урегулированной законодательством об образовании</a:t>
            </a:r>
            <a:r>
              <a:rPr lang="ru-RU" sz="1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устанавливаются общеобразовательной организацией самостоятельно</a:t>
            </a:r>
            <a:r>
              <a:rPr lang="ru-RU" sz="1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135" y="1131590"/>
            <a:ext cx="43204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u="sng" dirty="0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часть </a:t>
            </a:r>
            <a:r>
              <a:rPr lang="ru-RU" sz="1600" b="1" u="sng" dirty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9 статьи </a:t>
            </a:r>
            <a:r>
              <a:rPr lang="ru-RU" sz="1600" b="1" u="sng" dirty="0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55</a:t>
            </a:r>
            <a:r>
              <a:rPr lang="ru-RU" sz="1600" b="1" i="1" dirty="0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Федерального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закона от 29 декабря 2012 г.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№ 273-ФЗ «Об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образовании в Российской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Федерации», его обязательность также определена часть 2 статьи 30 и пунктом 8 части 3 статьи 28 ФЗ-273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135" y="4083918"/>
            <a:ext cx="81753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+mn-lt"/>
              </a:rPr>
              <a:t>Важно помнить! Часть 4 статьи 30 273-ФЗ: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нормы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локальных нормативных актов,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принятые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с нарушением установленного порядка, не применяются и подлежат отмене образовательной организацией.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1259632" y="2680255"/>
            <a:ext cx="360040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верх 6"/>
          <p:cNvSpPr/>
          <p:nvPr/>
        </p:nvSpPr>
        <p:spPr>
          <a:xfrm>
            <a:off x="4067944" y="3795886"/>
            <a:ext cx="360040" cy="28803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27583" y="361889"/>
            <a:ext cx="4248031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Локальный акт ОО</a:t>
            </a:r>
            <a:endParaRPr lang="ru-RU" sz="2400" dirty="0">
              <a:solidFill>
                <a:srgbClr val="00206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525" y="0"/>
            <a:ext cx="17684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2262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5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971600" y="303259"/>
            <a:ext cx="5832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Особенности приема в 1 класс</a:t>
            </a:r>
            <a:endParaRPr lang="ru-RU" sz="2800" b="1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3568" y="1038563"/>
            <a:ext cx="8080449" cy="37856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Обучение в начальной школе начинается с </a:t>
            </a:r>
            <a:r>
              <a:rPr lang="ru-RU" sz="20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6 лет 6 месяцев </a:t>
            </a:r>
            <a:r>
              <a:rPr lang="ru-RU" sz="20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(при отсутствии противопоказаний по состоянию здоровья, но </a:t>
            </a:r>
            <a:r>
              <a:rPr lang="ru-RU" sz="20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не позже 8 лет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Для </a:t>
            </a:r>
            <a:r>
              <a:rPr lang="ru-RU" sz="2000" b="1" dirty="0">
                <a:solidFill>
                  <a:srgbClr val="002060"/>
                </a:solidFill>
                <a:cs typeface="Times New Roman" panose="02020603050405020304" pitchFamily="18" charset="0"/>
              </a:rPr>
              <a:t>обучения в более раннем или позднем возрасте требуется:</a:t>
            </a:r>
          </a:p>
          <a:p>
            <a:pPr marL="342900" indent="285750" algn="just">
              <a:buFontTx/>
              <a:buChar char="-"/>
            </a:pPr>
            <a:r>
              <a:rPr lang="ru-RU" sz="2000" dirty="0">
                <a:solidFill>
                  <a:srgbClr val="002060"/>
                </a:solidFill>
                <a:cs typeface="Times New Roman" panose="02020603050405020304" pitchFamily="18" charset="0"/>
              </a:rPr>
              <a:t>письменное заявление родителей (законных представителей)</a:t>
            </a:r>
          </a:p>
          <a:p>
            <a:pPr marL="342900" indent="285750" algn="just">
              <a:buFontTx/>
              <a:buChar char="-"/>
            </a:pPr>
            <a:r>
              <a:rPr lang="ru-RU" sz="2000" dirty="0">
                <a:solidFill>
                  <a:srgbClr val="002060"/>
                </a:solidFill>
                <a:cs typeface="Times New Roman" panose="02020603050405020304" pitchFamily="18" charset="0"/>
              </a:rPr>
              <a:t>разрешение учредителя </a:t>
            </a:r>
            <a:r>
              <a:rPr lang="ru-RU" sz="20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школы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Запрещается проводить индивидуальный или конкурсный отбор </a:t>
            </a:r>
            <a:r>
              <a:rPr lang="ru-RU" sz="20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в любой форме </a:t>
            </a:r>
            <a:r>
              <a:rPr lang="ru-RU" sz="2000" i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(статья 67 273-ФЗ «Об образовании в Российской Федерации)</a:t>
            </a:r>
          </a:p>
          <a:p>
            <a:pPr algn="just"/>
            <a:endParaRPr lang="ru-RU" sz="2000" i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525" y="0"/>
            <a:ext cx="17684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71731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6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65174" y="1466621"/>
            <a:ext cx="8055299" cy="267765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Дети с ОВЗ принимаются на обучение  по адаптированным образовательным программам только с </a:t>
            </a:r>
            <a:r>
              <a:rPr lang="ru-RU" sz="28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согласия родителей </a:t>
            </a:r>
            <a:r>
              <a:rPr lang="ru-RU" sz="28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(законных представителей) и </a:t>
            </a:r>
            <a:r>
              <a:rPr lang="ru-RU" sz="28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на основании рекомендаций ПМПК </a:t>
            </a:r>
            <a:r>
              <a:rPr lang="ru-RU" sz="28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(в заключении определяется вид АООП)</a:t>
            </a:r>
            <a:endParaRPr lang="ru-RU" sz="2800" b="1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65174" y="312738"/>
            <a:ext cx="66103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Прием на обучение детей с ОВЗ 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525" y="0"/>
            <a:ext cx="17684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58269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7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0375" y="61452"/>
            <a:ext cx="7145935" cy="38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Места в образовательные организации предоставляются</a:t>
            </a:r>
            <a:endParaRPr lang="ru-RU" dirty="0">
              <a:solidFill>
                <a:srgbClr val="00206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33324" y="684495"/>
            <a:ext cx="2542531" cy="9314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внеочередном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порядке</a:t>
            </a:r>
            <a:endParaRPr lang="ru-RU" sz="2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563889" y="679926"/>
            <a:ext cx="2664296" cy="93309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Преимущественное право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430910" y="713957"/>
            <a:ext cx="2386149" cy="90200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первоочередном порядке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33324" y="2041140"/>
            <a:ext cx="2710121" cy="31023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1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1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1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1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П.9</a:t>
            </a:r>
            <a:r>
              <a:rPr lang="ru-RU" sz="1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организации, </a:t>
            </a:r>
            <a:r>
              <a:rPr lang="ru-RU" sz="1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имеющие </a:t>
            </a:r>
            <a:r>
              <a:rPr lang="ru-RU" sz="1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интернат</a:t>
            </a:r>
          </a:p>
          <a:p>
            <a:pPr lvl="0"/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детям работникам прокуратуры</a:t>
            </a:r>
          </a:p>
          <a:p>
            <a:pPr lvl="0"/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детям судей</a:t>
            </a:r>
          </a:p>
          <a:p>
            <a:pPr marL="285750" lvl="0" indent="-285750">
              <a:buFontTx/>
              <a:buChar char="-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сотрудников следственного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комитета</a:t>
            </a:r>
          </a:p>
          <a:p>
            <a:pPr lvl="0"/>
            <a:r>
              <a:rPr lang="ru-RU" sz="1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П.9.1 </a:t>
            </a:r>
            <a:r>
              <a:rPr lang="ru-RU" sz="1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 военнослужащих</a:t>
            </a:r>
            <a:r>
              <a:rPr lang="ru-RU" sz="1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детям граждан, пребывавших в добровольческих формированиях, </a:t>
            </a:r>
            <a:r>
              <a:rPr lang="ru-RU" sz="1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погибших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(умерших) при выполнении задач </a:t>
            </a:r>
            <a:r>
              <a:rPr lang="ru-RU" sz="1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 </a:t>
            </a: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либо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позднее указанного периода, но вследствие увечья (ранения, травмы, контузии) или заболевания, полученных при выполнении задач в ходе проведения </a:t>
            </a: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СВО,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усыновленным (удочеренным) или находящимся под опекой или попечительством в семье, включая приемную </a:t>
            </a: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семью и патронатную семью.</a:t>
            </a:r>
            <a:r>
              <a:rPr lang="ru-RU" sz="1000" dirty="0"/>
              <a:t> </a:t>
            </a:r>
            <a:r>
              <a:rPr lang="ru-RU" sz="1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месту жительства их семей</a:t>
            </a:r>
            <a:endParaRPr lang="ru-RU" sz="1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Tx/>
              <a:buChar char="-"/>
            </a:pP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b="1" u="sng" dirty="0">
              <a:solidFill>
                <a:prstClr val="black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563889" y="2041140"/>
            <a:ext cx="2736304" cy="305089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 образовательные организации, в которых обучаются их </a:t>
            </a:r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полнородные и </a:t>
            </a:r>
            <a:r>
              <a:rPr lang="ru-RU" sz="1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неполнородные</a:t>
            </a:r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братья 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(или)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сестры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усыновленных </a:t>
            </a:r>
            <a:r>
              <a:rPr lang="ru-RU" sz="1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(удочеренных) </a:t>
            </a:r>
            <a:r>
              <a:rPr lang="ru-RU" sz="1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1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находящихся под опекой или попечительством в </a:t>
            </a:r>
            <a:r>
              <a:rPr lang="ru-RU" sz="1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семье, включая </a:t>
            </a:r>
            <a:r>
              <a:rPr lang="ru-RU" sz="1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приемные семьи</a:t>
            </a:r>
            <a:r>
              <a:rPr lang="ru-RU" sz="1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lvl="0"/>
            <a:endParaRPr lang="ru-RU" sz="1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430910" y="2041140"/>
            <a:ext cx="2605586" cy="305089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Tx/>
              <a:buChar char="-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 военнослужащих </a:t>
            </a:r>
            <a:r>
              <a:rPr lang="ru-RU" sz="1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(внимание мобилизованные в СВО</a:t>
            </a:r>
            <a:r>
              <a:rPr lang="ru-RU" sz="1000" dirty="0" smtClean="0"/>
              <a:t>,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усыновленным (удочеренным) или находящимся под опекой или попечительством в семье, включая приемную </a:t>
            </a: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семью и патронатную семью)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lvl="0" indent="-285750">
              <a:buFontTx/>
              <a:buChar char="-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сотрудников 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полиции</a:t>
            </a:r>
            <a:r>
              <a:rPr lang="en-US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УФСИН, таможенных органов, пожарной службы </a:t>
            </a:r>
            <a:endParaRPr lang="en-US" sz="1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месту жительства их семей</a:t>
            </a:r>
          </a:p>
          <a:p>
            <a:pPr lvl="0" algn="ctr"/>
            <a:r>
              <a:rPr lang="ru-RU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1716988" y="1707733"/>
            <a:ext cx="484632" cy="3393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4689725" y="1701821"/>
            <a:ext cx="484632" cy="3393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7363994" y="1707733"/>
            <a:ext cx="484632" cy="3393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525" y="0"/>
            <a:ext cx="1768475" cy="44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9013" y="-7894"/>
            <a:ext cx="1768475" cy="44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76387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8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1563638"/>
            <a:ext cx="4176464" cy="34778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1 этап</a:t>
            </a:r>
            <a:r>
              <a:rPr lang="ru-RU" sz="2000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–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1.04. - 30.06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- для детей имеющих: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внеочередное право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первоочередное право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преимущественное право;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- </a:t>
            </a:r>
            <a:r>
              <a:rPr lang="ru-RU" sz="2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проживающих на закрепленной территории.</a:t>
            </a:r>
          </a:p>
          <a:p>
            <a:endParaRPr lang="ru-RU" sz="2000" b="1" dirty="0" smtClean="0">
              <a:solidFill>
                <a:srgbClr val="FF3300"/>
              </a:solidFill>
              <a:latin typeface="+mn-lt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2 </a:t>
            </a:r>
            <a:r>
              <a:rPr lang="ru-RU" sz="2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этап</a:t>
            </a:r>
            <a:r>
              <a:rPr lang="ru-RU" sz="2000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–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6.07-5.09</a:t>
            </a:r>
            <a:r>
              <a:rPr lang="ru-RU" sz="2000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для детей:</a:t>
            </a:r>
          </a:p>
          <a:p>
            <a:r>
              <a:rPr lang="ru-RU" sz="2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- не проживающих на закрепленной территории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19673" y="312738"/>
            <a:ext cx="5832648" cy="65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Сроки приема </a:t>
            </a:r>
            <a:r>
              <a:rPr lang="ru-RU" sz="32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документов</a:t>
            </a:r>
            <a:endParaRPr lang="ru-RU" sz="3200" dirty="0">
              <a:solidFill>
                <a:srgbClr val="00206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://school51kem.ucoz.ru/1klass/priem_v_shkolu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2" b="6861"/>
          <a:stretch/>
        </p:blipFill>
        <p:spPr bwMode="auto">
          <a:xfrm>
            <a:off x="4972025" y="1563638"/>
            <a:ext cx="4149602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525" y="0"/>
            <a:ext cx="17684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54977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35330" y="263659"/>
            <a:ext cx="6211253" cy="217367"/>
          </a:xfrm>
          <a:prstGeom prst="rect">
            <a:avLst/>
          </a:prstGeom>
        </p:spPr>
        <p:txBody>
          <a:bodyPr vert="horz" wrap="square" lIns="0" tIns="9525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9525" algn="l">
              <a:spcBef>
                <a:spcPts val="75"/>
              </a:spcBef>
            </a:pPr>
            <a:r>
              <a:rPr sz="1350" spc="-4" dirty="0">
                <a:solidFill>
                  <a:srgbClr val="001F5F"/>
                </a:solidFill>
              </a:rPr>
              <a:t>ПРИЕМ</a:t>
            </a:r>
            <a:r>
              <a:rPr sz="1350" spc="-11" dirty="0">
                <a:solidFill>
                  <a:srgbClr val="001F5F"/>
                </a:solidFill>
              </a:rPr>
              <a:t> </a:t>
            </a:r>
            <a:r>
              <a:rPr sz="1350" dirty="0">
                <a:solidFill>
                  <a:srgbClr val="001F5F"/>
                </a:solidFill>
              </a:rPr>
              <a:t>В </a:t>
            </a:r>
            <a:r>
              <a:rPr sz="1350" spc="-4" dirty="0">
                <a:solidFill>
                  <a:srgbClr val="001F5F"/>
                </a:solidFill>
              </a:rPr>
              <a:t>ПЕРВЫЕ</a:t>
            </a:r>
            <a:r>
              <a:rPr sz="1350" spc="4" dirty="0">
                <a:solidFill>
                  <a:srgbClr val="001F5F"/>
                </a:solidFill>
              </a:rPr>
              <a:t> </a:t>
            </a:r>
            <a:r>
              <a:rPr sz="1350" spc="-4" dirty="0">
                <a:solidFill>
                  <a:srgbClr val="001F5F"/>
                </a:solidFill>
              </a:rPr>
              <a:t>КЛАССЫ</a:t>
            </a:r>
            <a:r>
              <a:rPr sz="1350" spc="-15" dirty="0">
                <a:solidFill>
                  <a:srgbClr val="001F5F"/>
                </a:solidFill>
              </a:rPr>
              <a:t> </a:t>
            </a:r>
            <a:r>
              <a:rPr sz="1350" spc="-4" dirty="0">
                <a:solidFill>
                  <a:srgbClr val="001F5F"/>
                </a:solidFill>
              </a:rPr>
              <a:t>ОБРАЗОВАТЕЛЬНЫХ УЧРЕЖДЕНИЙ</a:t>
            </a:r>
            <a:endParaRPr sz="1350" dirty="0"/>
          </a:p>
        </p:txBody>
      </p:sp>
      <p:sp>
        <p:nvSpPr>
          <p:cNvPr id="3" name="object 3"/>
          <p:cNvSpPr/>
          <p:nvPr/>
        </p:nvSpPr>
        <p:spPr>
          <a:xfrm>
            <a:off x="5545264" y="1997297"/>
            <a:ext cx="1906429" cy="645795"/>
          </a:xfrm>
          <a:custGeom>
            <a:avLst/>
            <a:gdLst/>
            <a:ahLst/>
            <a:cxnLst/>
            <a:rect l="l" t="t" r="r" b="b"/>
            <a:pathLst>
              <a:path w="2541904" h="861060">
                <a:moveTo>
                  <a:pt x="2398395" y="0"/>
                </a:moveTo>
                <a:lnTo>
                  <a:pt x="143383" y="0"/>
                </a:lnTo>
                <a:lnTo>
                  <a:pt x="98039" y="7304"/>
                </a:lnTo>
                <a:lnTo>
                  <a:pt x="58677" y="27647"/>
                </a:lnTo>
                <a:lnTo>
                  <a:pt x="27647" y="58677"/>
                </a:lnTo>
                <a:lnTo>
                  <a:pt x="7304" y="98039"/>
                </a:lnTo>
                <a:lnTo>
                  <a:pt x="0" y="143383"/>
                </a:lnTo>
                <a:lnTo>
                  <a:pt x="0" y="717423"/>
                </a:lnTo>
                <a:lnTo>
                  <a:pt x="7304" y="762779"/>
                </a:lnTo>
                <a:lnTo>
                  <a:pt x="27647" y="802173"/>
                </a:lnTo>
                <a:lnTo>
                  <a:pt x="58677" y="833240"/>
                </a:lnTo>
                <a:lnTo>
                  <a:pt x="98039" y="853615"/>
                </a:lnTo>
                <a:lnTo>
                  <a:pt x="143383" y="860933"/>
                </a:lnTo>
                <a:lnTo>
                  <a:pt x="2398395" y="860933"/>
                </a:lnTo>
                <a:lnTo>
                  <a:pt x="2443751" y="853615"/>
                </a:lnTo>
                <a:lnTo>
                  <a:pt x="2483145" y="833240"/>
                </a:lnTo>
                <a:lnTo>
                  <a:pt x="2514212" y="802173"/>
                </a:lnTo>
                <a:lnTo>
                  <a:pt x="2534587" y="762779"/>
                </a:lnTo>
                <a:lnTo>
                  <a:pt x="2541905" y="717423"/>
                </a:lnTo>
                <a:lnTo>
                  <a:pt x="2541905" y="143383"/>
                </a:lnTo>
                <a:lnTo>
                  <a:pt x="2534587" y="98039"/>
                </a:lnTo>
                <a:lnTo>
                  <a:pt x="2514212" y="58677"/>
                </a:lnTo>
                <a:lnTo>
                  <a:pt x="2483145" y="27647"/>
                </a:lnTo>
                <a:lnTo>
                  <a:pt x="2443751" y="7304"/>
                </a:lnTo>
                <a:lnTo>
                  <a:pt x="2398395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726741" y="2135617"/>
            <a:ext cx="1522095" cy="318100"/>
          </a:xfrm>
          <a:prstGeom prst="rect">
            <a:avLst/>
          </a:prstGeom>
        </p:spPr>
        <p:txBody>
          <a:bodyPr vert="horz" wrap="square" lIns="0" tIns="23813" rIns="0" bIns="0" rtlCol="0">
            <a:spAutoFit/>
          </a:bodyPr>
          <a:lstStyle/>
          <a:p>
            <a:pPr marL="9525" marR="3810" algn="ctr">
              <a:lnSpc>
                <a:spcPct val="91100"/>
              </a:lnSpc>
              <a:spcBef>
                <a:spcPts val="188"/>
              </a:spcBef>
            </a:pPr>
            <a:r>
              <a:rPr lang="ru-RU" sz="1050" dirty="0">
                <a:solidFill>
                  <a:schemeClr val="bg1"/>
                </a:solidFill>
              </a:rPr>
              <a:t>электронной форме </a:t>
            </a:r>
            <a:r>
              <a:rPr lang="ru-RU" sz="1050" dirty="0" smtClean="0">
                <a:solidFill>
                  <a:schemeClr val="bg1"/>
                </a:solidFill>
              </a:rPr>
              <a:t>посредством ЕПГУ</a:t>
            </a:r>
            <a:endParaRPr sz="105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767609" y="2643092"/>
            <a:ext cx="1896428" cy="902970"/>
            <a:chOff x="9036177" y="3521646"/>
            <a:chExt cx="2528570" cy="1203960"/>
          </a:xfrm>
        </p:grpSpPr>
        <p:sp>
          <p:nvSpPr>
            <p:cNvPr id="6" name="object 6"/>
            <p:cNvSpPr/>
            <p:nvPr/>
          </p:nvSpPr>
          <p:spPr>
            <a:xfrm>
              <a:off x="9262110" y="3526409"/>
              <a:ext cx="441959" cy="321310"/>
            </a:xfrm>
            <a:custGeom>
              <a:avLst/>
              <a:gdLst/>
              <a:ahLst/>
              <a:cxnLst/>
              <a:rect l="l" t="t" r="r" b="b"/>
              <a:pathLst>
                <a:path w="441959" h="321310">
                  <a:moveTo>
                    <a:pt x="0" y="0"/>
                  </a:moveTo>
                  <a:lnTo>
                    <a:pt x="44217" y="23215"/>
                  </a:lnTo>
                  <a:lnTo>
                    <a:pt x="87697" y="47684"/>
                  </a:lnTo>
                  <a:lnTo>
                    <a:pt x="130417" y="73385"/>
                  </a:lnTo>
                  <a:lnTo>
                    <a:pt x="172352" y="100300"/>
                  </a:lnTo>
                  <a:lnTo>
                    <a:pt x="213476" y="128410"/>
                  </a:lnTo>
                  <a:lnTo>
                    <a:pt x="253766" y="157694"/>
                  </a:lnTo>
                  <a:lnTo>
                    <a:pt x="293197" y="188134"/>
                  </a:lnTo>
                  <a:lnTo>
                    <a:pt x="331743" y="219709"/>
                  </a:lnTo>
                  <a:lnTo>
                    <a:pt x="369381" y="252401"/>
                  </a:lnTo>
                  <a:lnTo>
                    <a:pt x="406086" y="286189"/>
                  </a:lnTo>
                  <a:lnTo>
                    <a:pt x="441833" y="321055"/>
                  </a:lnTo>
                </a:path>
              </a:pathLst>
            </a:custGeom>
            <a:ln w="9525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048877" y="3851529"/>
              <a:ext cx="2503170" cy="861060"/>
            </a:xfrm>
            <a:custGeom>
              <a:avLst/>
              <a:gdLst/>
              <a:ahLst/>
              <a:cxnLst/>
              <a:rect l="l" t="t" r="r" b="b"/>
              <a:pathLst>
                <a:path w="2503170" h="861060">
                  <a:moveTo>
                    <a:pt x="2359405" y="0"/>
                  </a:moveTo>
                  <a:lnTo>
                    <a:pt x="143509" y="0"/>
                  </a:lnTo>
                  <a:lnTo>
                    <a:pt x="98153" y="7304"/>
                  </a:lnTo>
                  <a:lnTo>
                    <a:pt x="58759" y="27647"/>
                  </a:lnTo>
                  <a:lnTo>
                    <a:pt x="27692" y="58677"/>
                  </a:lnTo>
                  <a:lnTo>
                    <a:pt x="7317" y="98039"/>
                  </a:lnTo>
                  <a:lnTo>
                    <a:pt x="0" y="143383"/>
                  </a:lnTo>
                  <a:lnTo>
                    <a:pt x="0" y="717423"/>
                  </a:lnTo>
                  <a:lnTo>
                    <a:pt x="7317" y="762779"/>
                  </a:lnTo>
                  <a:lnTo>
                    <a:pt x="27692" y="802173"/>
                  </a:lnTo>
                  <a:lnTo>
                    <a:pt x="58759" y="833240"/>
                  </a:lnTo>
                  <a:lnTo>
                    <a:pt x="98153" y="853615"/>
                  </a:lnTo>
                  <a:lnTo>
                    <a:pt x="143509" y="860933"/>
                  </a:lnTo>
                  <a:lnTo>
                    <a:pt x="2359405" y="860933"/>
                  </a:lnTo>
                  <a:lnTo>
                    <a:pt x="2404762" y="853615"/>
                  </a:lnTo>
                  <a:lnTo>
                    <a:pt x="2444156" y="833240"/>
                  </a:lnTo>
                  <a:lnTo>
                    <a:pt x="2475223" y="802173"/>
                  </a:lnTo>
                  <a:lnTo>
                    <a:pt x="2495598" y="762779"/>
                  </a:lnTo>
                  <a:lnTo>
                    <a:pt x="2502916" y="717423"/>
                  </a:lnTo>
                  <a:lnTo>
                    <a:pt x="2502916" y="143383"/>
                  </a:lnTo>
                  <a:lnTo>
                    <a:pt x="2495598" y="98039"/>
                  </a:lnTo>
                  <a:lnTo>
                    <a:pt x="2475223" y="58677"/>
                  </a:lnTo>
                  <a:lnTo>
                    <a:pt x="2444156" y="27647"/>
                  </a:lnTo>
                  <a:lnTo>
                    <a:pt x="2404762" y="7304"/>
                  </a:lnTo>
                  <a:lnTo>
                    <a:pt x="2359405" y="0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048877" y="3851529"/>
              <a:ext cx="2503170" cy="861060"/>
            </a:xfrm>
            <a:custGeom>
              <a:avLst/>
              <a:gdLst/>
              <a:ahLst/>
              <a:cxnLst/>
              <a:rect l="l" t="t" r="r" b="b"/>
              <a:pathLst>
                <a:path w="2503170" h="861060">
                  <a:moveTo>
                    <a:pt x="0" y="143383"/>
                  </a:moveTo>
                  <a:lnTo>
                    <a:pt x="7317" y="98039"/>
                  </a:lnTo>
                  <a:lnTo>
                    <a:pt x="27692" y="58677"/>
                  </a:lnTo>
                  <a:lnTo>
                    <a:pt x="58759" y="27647"/>
                  </a:lnTo>
                  <a:lnTo>
                    <a:pt x="98153" y="7304"/>
                  </a:lnTo>
                  <a:lnTo>
                    <a:pt x="143509" y="0"/>
                  </a:lnTo>
                  <a:lnTo>
                    <a:pt x="2359405" y="0"/>
                  </a:lnTo>
                  <a:lnTo>
                    <a:pt x="2404762" y="7304"/>
                  </a:lnTo>
                  <a:lnTo>
                    <a:pt x="2444156" y="27647"/>
                  </a:lnTo>
                  <a:lnTo>
                    <a:pt x="2475223" y="58677"/>
                  </a:lnTo>
                  <a:lnTo>
                    <a:pt x="2495598" y="98039"/>
                  </a:lnTo>
                  <a:lnTo>
                    <a:pt x="2502916" y="143383"/>
                  </a:lnTo>
                  <a:lnTo>
                    <a:pt x="2502916" y="717423"/>
                  </a:lnTo>
                  <a:lnTo>
                    <a:pt x="2495598" y="762779"/>
                  </a:lnTo>
                  <a:lnTo>
                    <a:pt x="2475223" y="802173"/>
                  </a:lnTo>
                  <a:lnTo>
                    <a:pt x="2444156" y="833240"/>
                  </a:lnTo>
                  <a:lnTo>
                    <a:pt x="2404762" y="853615"/>
                  </a:lnTo>
                  <a:lnTo>
                    <a:pt x="2359405" y="860933"/>
                  </a:lnTo>
                  <a:lnTo>
                    <a:pt x="143509" y="860933"/>
                  </a:lnTo>
                  <a:lnTo>
                    <a:pt x="98153" y="853615"/>
                  </a:lnTo>
                  <a:lnTo>
                    <a:pt x="58759" y="833240"/>
                  </a:lnTo>
                  <a:lnTo>
                    <a:pt x="27692" y="802173"/>
                  </a:lnTo>
                  <a:lnTo>
                    <a:pt x="7317" y="762779"/>
                  </a:lnTo>
                  <a:lnTo>
                    <a:pt x="0" y="717423"/>
                  </a:lnTo>
                  <a:lnTo>
                    <a:pt x="0" y="143383"/>
                  </a:lnTo>
                  <a:close/>
                </a:path>
              </a:pathLst>
            </a:custGeom>
            <a:solidFill>
              <a:srgbClr val="006600"/>
            </a:solidFill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7106792" y="2967799"/>
            <a:ext cx="1239203" cy="45845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>
              <a:lnSpc>
                <a:spcPts val="1208"/>
              </a:lnSpc>
              <a:spcBef>
                <a:spcPts val="75"/>
              </a:spcBef>
            </a:pP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лично</a:t>
            </a:r>
            <a:r>
              <a:rPr sz="1050" spc="-5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endParaRPr sz="1050" dirty="0">
              <a:latin typeface="Verdana"/>
              <a:cs typeface="Verdana"/>
            </a:endParaRPr>
          </a:p>
          <a:p>
            <a:pPr marL="9525" marR="3810" algn="ctr">
              <a:lnSpc>
                <a:spcPts val="1140"/>
              </a:lnSpc>
              <a:spcBef>
                <a:spcPts val="86"/>
              </a:spcBef>
            </a:pP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обра</a:t>
            </a:r>
            <a:r>
              <a:rPr sz="1050" spc="-4" dirty="0">
                <a:solidFill>
                  <a:srgbClr val="FFFFFF"/>
                </a:solidFill>
                <a:latin typeface="Verdana"/>
                <a:cs typeface="Verdana"/>
              </a:rPr>
              <a:t>з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ователь</a:t>
            </a:r>
            <a:r>
              <a:rPr sz="1050" spc="-8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ую  организацию</a:t>
            </a:r>
            <a:endParaRPr sz="1050" dirty="0">
              <a:latin typeface="Verdana"/>
              <a:cs typeface="Verdan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383607" y="3594951"/>
            <a:ext cx="3609422" cy="1268729"/>
            <a:chOff x="8770873" y="4715700"/>
            <a:chExt cx="2663825" cy="1691639"/>
          </a:xfrm>
          <a:solidFill>
            <a:srgbClr val="002060"/>
          </a:solidFill>
        </p:grpSpPr>
        <p:sp>
          <p:nvSpPr>
            <p:cNvPr id="11" name="object 11"/>
            <p:cNvSpPr/>
            <p:nvPr/>
          </p:nvSpPr>
          <p:spPr>
            <a:xfrm>
              <a:off x="10361802" y="4720463"/>
              <a:ext cx="59690" cy="805180"/>
            </a:xfrm>
            <a:custGeom>
              <a:avLst/>
              <a:gdLst/>
              <a:ahLst/>
              <a:cxnLst/>
              <a:rect l="l" t="t" r="r" b="b"/>
              <a:pathLst>
                <a:path w="59690" h="805179">
                  <a:moveTo>
                    <a:pt x="21463" y="0"/>
                  </a:moveTo>
                  <a:lnTo>
                    <a:pt x="31333" y="50020"/>
                  </a:lnTo>
                  <a:lnTo>
                    <a:pt x="39704" y="100235"/>
                  </a:lnTo>
                  <a:lnTo>
                    <a:pt x="46577" y="150613"/>
                  </a:lnTo>
                  <a:lnTo>
                    <a:pt x="51952" y="201120"/>
                  </a:lnTo>
                  <a:lnTo>
                    <a:pt x="55831" y="251722"/>
                  </a:lnTo>
                  <a:lnTo>
                    <a:pt x="58215" y="302386"/>
                  </a:lnTo>
                  <a:lnTo>
                    <a:pt x="59104" y="353077"/>
                  </a:lnTo>
                  <a:lnTo>
                    <a:pt x="58499" y="403764"/>
                  </a:lnTo>
                  <a:lnTo>
                    <a:pt x="56401" y="454412"/>
                  </a:lnTo>
                  <a:lnTo>
                    <a:pt x="52812" y="504988"/>
                  </a:lnTo>
                  <a:lnTo>
                    <a:pt x="47732" y="555458"/>
                  </a:lnTo>
                  <a:lnTo>
                    <a:pt x="41161" y="605790"/>
                  </a:lnTo>
                  <a:lnTo>
                    <a:pt x="33102" y="655948"/>
                  </a:lnTo>
                  <a:lnTo>
                    <a:pt x="23555" y="705900"/>
                  </a:lnTo>
                  <a:lnTo>
                    <a:pt x="12520" y="755613"/>
                  </a:lnTo>
                  <a:lnTo>
                    <a:pt x="0" y="805053"/>
                  </a:lnTo>
                </a:path>
              </a:pathLst>
            </a:custGeom>
            <a:grpFill/>
            <a:ln w="9525">
              <a:solidFill>
                <a:srgbClr val="9BB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783573" y="5533390"/>
              <a:ext cx="2638425" cy="861060"/>
            </a:xfrm>
            <a:custGeom>
              <a:avLst/>
              <a:gdLst/>
              <a:ahLst/>
              <a:cxnLst/>
              <a:rect l="l" t="t" r="r" b="b"/>
              <a:pathLst>
                <a:path w="2638425" h="861060">
                  <a:moveTo>
                    <a:pt x="2494660" y="0"/>
                  </a:moveTo>
                  <a:lnTo>
                    <a:pt x="143509" y="0"/>
                  </a:lnTo>
                  <a:lnTo>
                    <a:pt x="98153" y="7314"/>
                  </a:lnTo>
                  <a:lnTo>
                    <a:pt x="58759" y="27683"/>
                  </a:lnTo>
                  <a:lnTo>
                    <a:pt x="27692" y="58742"/>
                  </a:lnTo>
                  <a:lnTo>
                    <a:pt x="7317" y="98130"/>
                  </a:lnTo>
                  <a:lnTo>
                    <a:pt x="0" y="143484"/>
                  </a:lnTo>
                  <a:lnTo>
                    <a:pt x="0" y="717435"/>
                  </a:lnTo>
                  <a:lnTo>
                    <a:pt x="7317" y="762789"/>
                  </a:lnTo>
                  <a:lnTo>
                    <a:pt x="27692" y="802177"/>
                  </a:lnTo>
                  <a:lnTo>
                    <a:pt x="58759" y="833237"/>
                  </a:lnTo>
                  <a:lnTo>
                    <a:pt x="98153" y="853605"/>
                  </a:lnTo>
                  <a:lnTo>
                    <a:pt x="143509" y="860920"/>
                  </a:lnTo>
                  <a:lnTo>
                    <a:pt x="2494660" y="860920"/>
                  </a:lnTo>
                  <a:lnTo>
                    <a:pt x="2540017" y="853605"/>
                  </a:lnTo>
                  <a:lnTo>
                    <a:pt x="2579411" y="833237"/>
                  </a:lnTo>
                  <a:lnTo>
                    <a:pt x="2610478" y="802177"/>
                  </a:lnTo>
                  <a:lnTo>
                    <a:pt x="2630853" y="762789"/>
                  </a:lnTo>
                  <a:lnTo>
                    <a:pt x="2638171" y="717435"/>
                  </a:lnTo>
                  <a:lnTo>
                    <a:pt x="2638171" y="143484"/>
                  </a:lnTo>
                  <a:lnTo>
                    <a:pt x="2630853" y="98130"/>
                  </a:lnTo>
                  <a:lnTo>
                    <a:pt x="2610478" y="58742"/>
                  </a:lnTo>
                  <a:lnTo>
                    <a:pt x="2579411" y="27683"/>
                  </a:lnTo>
                  <a:lnTo>
                    <a:pt x="2540017" y="7314"/>
                  </a:lnTo>
                  <a:lnTo>
                    <a:pt x="249466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783573" y="5533390"/>
              <a:ext cx="2638425" cy="861060"/>
            </a:xfrm>
            <a:custGeom>
              <a:avLst/>
              <a:gdLst/>
              <a:ahLst/>
              <a:cxnLst/>
              <a:rect l="l" t="t" r="r" b="b"/>
              <a:pathLst>
                <a:path w="2638425" h="861060">
                  <a:moveTo>
                    <a:pt x="0" y="143484"/>
                  </a:moveTo>
                  <a:lnTo>
                    <a:pt x="7317" y="98130"/>
                  </a:lnTo>
                  <a:lnTo>
                    <a:pt x="27692" y="58742"/>
                  </a:lnTo>
                  <a:lnTo>
                    <a:pt x="58759" y="27683"/>
                  </a:lnTo>
                  <a:lnTo>
                    <a:pt x="98153" y="7314"/>
                  </a:lnTo>
                  <a:lnTo>
                    <a:pt x="143509" y="0"/>
                  </a:lnTo>
                  <a:lnTo>
                    <a:pt x="2494660" y="0"/>
                  </a:lnTo>
                  <a:lnTo>
                    <a:pt x="2540017" y="7314"/>
                  </a:lnTo>
                  <a:lnTo>
                    <a:pt x="2579411" y="27683"/>
                  </a:lnTo>
                  <a:lnTo>
                    <a:pt x="2610478" y="58742"/>
                  </a:lnTo>
                  <a:lnTo>
                    <a:pt x="2630853" y="98130"/>
                  </a:lnTo>
                  <a:lnTo>
                    <a:pt x="2638171" y="143484"/>
                  </a:lnTo>
                  <a:lnTo>
                    <a:pt x="2638171" y="717435"/>
                  </a:lnTo>
                  <a:lnTo>
                    <a:pt x="2630853" y="762789"/>
                  </a:lnTo>
                  <a:lnTo>
                    <a:pt x="2610478" y="802177"/>
                  </a:lnTo>
                  <a:lnTo>
                    <a:pt x="2579411" y="833237"/>
                  </a:lnTo>
                  <a:lnTo>
                    <a:pt x="2540017" y="853605"/>
                  </a:lnTo>
                  <a:lnTo>
                    <a:pt x="2494660" y="860920"/>
                  </a:lnTo>
                  <a:lnTo>
                    <a:pt x="143509" y="860920"/>
                  </a:lnTo>
                  <a:lnTo>
                    <a:pt x="98153" y="853605"/>
                  </a:lnTo>
                  <a:lnTo>
                    <a:pt x="58759" y="833237"/>
                  </a:lnTo>
                  <a:lnTo>
                    <a:pt x="27692" y="802177"/>
                  </a:lnTo>
                  <a:lnTo>
                    <a:pt x="7317" y="762789"/>
                  </a:lnTo>
                  <a:lnTo>
                    <a:pt x="0" y="717435"/>
                  </a:lnTo>
                  <a:lnTo>
                    <a:pt x="0" y="143484"/>
                  </a:lnTo>
                  <a:close/>
                </a:path>
              </a:pathLst>
            </a:custGeom>
            <a:grpFill/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545265" y="4293710"/>
            <a:ext cx="3118772" cy="333746"/>
          </a:xfrm>
          <a:prstGeom prst="rect">
            <a:avLst/>
          </a:prstGeom>
        </p:spPr>
        <p:txBody>
          <a:bodyPr vert="horz" wrap="square" lIns="0" tIns="25718" rIns="0" bIns="0" rtlCol="0">
            <a:spAutoFit/>
          </a:bodyPr>
          <a:lstStyle/>
          <a:p>
            <a:pPr marL="9525" marR="3810" algn="ctr">
              <a:lnSpc>
                <a:spcPts val="1155"/>
              </a:lnSpc>
              <a:spcBef>
                <a:spcPts val="203"/>
              </a:spcBef>
            </a:pPr>
            <a:r>
              <a:rPr lang="ru-RU" sz="1050" dirty="0" smtClean="0">
                <a:solidFill>
                  <a:schemeClr val="bg1"/>
                </a:solidFill>
              </a:rPr>
              <a:t> региональных </a:t>
            </a:r>
            <a:r>
              <a:rPr lang="ru-RU" sz="1050" dirty="0">
                <a:solidFill>
                  <a:schemeClr val="bg1"/>
                </a:solidFill>
              </a:rPr>
              <a:t>государственных информационных систем субъектов </a:t>
            </a:r>
            <a:r>
              <a:rPr lang="ru-RU" sz="1050" dirty="0" smtClean="0">
                <a:solidFill>
                  <a:schemeClr val="bg1"/>
                </a:solidFill>
              </a:rPr>
              <a:t>РФ</a:t>
            </a:r>
            <a:endParaRPr sz="105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404215" y="3175692"/>
            <a:ext cx="2649855" cy="829628"/>
            <a:chOff x="6066282" y="5512308"/>
            <a:chExt cx="3533140" cy="1106170"/>
          </a:xfrm>
        </p:grpSpPr>
        <p:sp>
          <p:nvSpPr>
            <p:cNvPr id="16" name="object 16"/>
            <p:cNvSpPr/>
            <p:nvPr/>
          </p:nvSpPr>
          <p:spPr>
            <a:xfrm>
              <a:off x="7928610" y="6394361"/>
              <a:ext cx="1666239" cy="219710"/>
            </a:xfrm>
            <a:custGeom>
              <a:avLst/>
              <a:gdLst/>
              <a:ahLst/>
              <a:cxnLst/>
              <a:rect l="l" t="t" r="r" b="b"/>
              <a:pathLst>
                <a:path w="1666240" h="219709">
                  <a:moveTo>
                    <a:pt x="1665732" y="8166"/>
                  </a:moveTo>
                  <a:lnTo>
                    <a:pt x="1622176" y="31189"/>
                  </a:lnTo>
                  <a:lnTo>
                    <a:pt x="1578141" y="52882"/>
                  </a:lnTo>
                  <a:lnTo>
                    <a:pt x="1533656" y="73246"/>
                  </a:lnTo>
                  <a:lnTo>
                    <a:pt x="1488749" y="92279"/>
                  </a:lnTo>
                  <a:lnTo>
                    <a:pt x="1443449" y="109983"/>
                  </a:lnTo>
                  <a:lnTo>
                    <a:pt x="1397784" y="126357"/>
                  </a:lnTo>
                  <a:lnTo>
                    <a:pt x="1351784" y="141401"/>
                  </a:lnTo>
                  <a:lnTo>
                    <a:pt x="1305476" y="155117"/>
                  </a:lnTo>
                  <a:lnTo>
                    <a:pt x="1258889" y="167503"/>
                  </a:lnTo>
                  <a:lnTo>
                    <a:pt x="1212052" y="178560"/>
                  </a:lnTo>
                  <a:lnTo>
                    <a:pt x="1164993" y="188288"/>
                  </a:lnTo>
                  <a:lnTo>
                    <a:pt x="1117741" y="196687"/>
                  </a:lnTo>
                  <a:lnTo>
                    <a:pt x="1070324" y="203757"/>
                  </a:lnTo>
                  <a:lnTo>
                    <a:pt x="1022771" y="209499"/>
                  </a:lnTo>
                  <a:lnTo>
                    <a:pt x="975111" y="213913"/>
                  </a:lnTo>
                  <a:lnTo>
                    <a:pt x="927371" y="216999"/>
                  </a:lnTo>
                  <a:lnTo>
                    <a:pt x="879582" y="218756"/>
                  </a:lnTo>
                  <a:lnTo>
                    <a:pt x="831770" y="219186"/>
                  </a:lnTo>
                  <a:lnTo>
                    <a:pt x="783965" y="218287"/>
                  </a:lnTo>
                  <a:lnTo>
                    <a:pt x="736196" y="216061"/>
                  </a:lnTo>
                  <a:lnTo>
                    <a:pt x="688491" y="212508"/>
                  </a:lnTo>
                  <a:lnTo>
                    <a:pt x="640877" y="207627"/>
                  </a:lnTo>
                  <a:lnTo>
                    <a:pt x="593385" y="201419"/>
                  </a:lnTo>
                  <a:lnTo>
                    <a:pt x="546043" y="193884"/>
                  </a:lnTo>
                  <a:lnTo>
                    <a:pt x="498879" y="185022"/>
                  </a:lnTo>
                  <a:lnTo>
                    <a:pt x="451921" y="174833"/>
                  </a:lnTo>
                  <a:lnTo>
                    <a:pt x="405199" y="163317"/>
                  </a:lnTo>
                  <a:lnTo>
                    <a:pt x="358741" y="150475"/>
                  </a:lnTo>
                  <a:lnTo>
                    <a:pt x="312575" y="136306"/>
                  </a:lnTo>
                  <a:lnTo>
                    <a:pt x="266729" y="120812"/>
                  </a:lnTo>
                  <a:lnTo>
                    <a:pt x="221234" y="103991"/>
                  </a:lnTo>
                  <a:lnTo>
                    <a:pt x="176117" y="85844"/>
                  </a:lnTo>
                  <a:lnTo>
                    <a:pt x="131406" y="66371"/>
                  </a:lnTo>
                  <a:lnTo>
                    <a:pt x="87130" y="45573"/>
                  </a:lnTo>
                  <a:lnTo>
                    <a:pt x="43319" y="23449"/>
                  </a:lnTo>
                  <a:lnTo>
                    <a:pt x="0" y="0"/>
                  </a:lnTo>
                </a:path>
              </a:pathLst>
            </a:custGeom>
            <a:ln w="9524">
              <a:solidFill>
                <a:srgbClr val="8063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078982" y="5525008"/>
              <a:ext cx="2539365" cy="861060"/>
            </a:xfrm>
            <a:custGeom>
              <a:avLst/>
              <a:gdLst/>
              <a:ahLst/>
              <a:cxnLst/>
              <a:rect l="l" t="t" r="r" b="b"/>
              <a:pathLst>
                <a:path w="2539365" h="861060">
                  <a:moveTo>
                    <a:pt x="2395473" y="0"/>
                  </a:moveTo>
                  <a:lnTo>
                    <a:pt x="143509" y="0"/>
                  </a:lnTo>
                  <a:lnTo>
                    <a:pt x="98153" y="7321"/>
                  </a:lnTo>
                  <a:lnTo>
                    <a:pt x="58759" y="27705"/>
                  </a:lnTo>
                  <a:lnTo>
                    <a:pt x="27692" y="58784"/>
                  </a:lnTo>
                  <a:lnTo>
                    <a:pt x="7317" y="98187"/>
                  </a:lnTo>
                  <a:lnTo>
                    <a:pt x="0" y="143548"/>
                  </a:lnTo>
                  <a:lnTo>
                    <a:pt x="0" y="717499"/>
                  </a:lnTo>
                  <a:lnTo>
                    <a:pt x="7317" y="762854"/>
                  </a:lnTo>
                  <a:lnTo>
                    <a:pt x="27692" y="802245"/>
                  </a:lnTo>
                  <a:lnTo>
                    <a:pt x="58759" y="833308"/>
                  </a:lnTo>
                  <a:lnTo>
                    <a:pt x="98153" y="853680"/>
                  </a:lnTo>
                  <a:lnTo>
                    <a:pt x="143509" y="860996"/>
                  </a:lnTo>
                  <a:lnTo>
                    <a:pt x="2395473" y="860996"/>
                  </a:lnTo>
                  <a:lnTo>
                    <a:pt x="2440830" y="853680"/>
                  </a:lnTo>
                  <a:lnTo>
                    <a:pt x="2480224" y="833308"/>
                  </a:lnTo>
                  <a:lnTo>
                    <a:pt x="2511291" y="802245"/>
                  </a:lnTo>
                  <a:lnTo>
                    <a:pt x="2531666" y="762854"/>
                  </a:lnTo>
                  <a:lnTo>
                    <a:pt x="2538984" y="717499"/>
                  </a:lnTo>
                  <a:lnTo>
                    <a:pt x="2538984" y="143548"/>
                  </a:lnTo>
                  <a:lnTo>
                    <a:pt x="2531666" y="98187"/>
                  </a:lnTo>
                  <a:lnTo>
                    <a:pt x="2511291" y="58784"/>
                  </a:lnTo>
                  <a:lnTo>
                    <a:pt x="2480224" y="27705"/>
                  </a:lnTo>
                  <a:lnTo>
                    <a:pt x="2440830" y="7321"/>
                  </a:lnTo>
                  <a:lnTo>
                    <a:pt x="2395473" y="0"/>
                  </a:lnTo>
                  <a:close/>
                </a:path>
              </a:pathLst>
            </a:custGeom>
            <a:solidFill>
              <a:srgbClr val="007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078982" y="5525008"/>
              <a:ext cx="2539365" cy="861060"/>
            </a:xfrm>
            <a:custGeom>
              <a:avLst/>
              <a:gdLst/>
              <a:ahLst/>
              <a:cxnLst/>
              <a:rect l="l" t="t" r="r" b="b"/>
              <a:pathLst>
                <a:path w="2539365" h="861060">
                  <a:moveTo>
                    <a:pt x="0" y="143548"/>
                  </a:moveTo>
                  <a:lnTo>
                    <a:pt x="7317" y="98187"/>
                  </a:lnTo>
                  <a:lnTo>
                    <a:pt x="27692" y="58784"/>
                  </a:lnTo>
                  <a:lnTo>
                    <a:pt x="58759" y="27705"/>
                  </a:lnTo>
                  <a:lnTo>
                    <a:pt x="98153" y="7321"/>
                  </a:lnTo>
                  <a:lnTo>
                    <a:pt x="143509" y="0"/>
                  </a:lnTo>
                  <a:lnTo>
                    <a:pt x="2395473" y="0"/>
                  </a:lnTo>
                  <a:lnTo>
                    <a:pt x="2440830" y="7321"/>
                  </a:lnTo>
                  <a:lnTo>
                    <a:pt x="2480224" y="27705"/>
                  </a:lnTo>
                  <a:lnTo>
                    <a:pt x="2511291" y="58784"/>
                  </a:lnTo>
                  <a:lnTo>
                    <a:pt x="2531666" y="98187"/>
                  </a:lnTo>
                  <a:lnTo>
                    <a:pt x="2538984" y="143548"/>
                  </a:lnTo>
                  <a:lnTo>
                    <a:pt x="2538984" y="717499"/>
                  </a:lnTo>
                  <a:lnTo>
                    <a:pt x="2531666" y="762854"/>
                  </a:lnTo>
                  <a:lnTo>
                    <a:pt x="2511291" y="802245"/>
                  </a:lnTo>
                  <a:lnTo>
                    <a:pt x="2480224" y="833308"/>
                  </a:lnTo>
                  <a:lnTo>
                    <a:pt x="2440830" y="853680"/>
                  </a:lnTo>
                  <a:lnTo>
                    <a:pt x="2395473" y="860996"/>
                  </a:lnTo>
                  <a:lnTo>
                    <a:pt x="143509" y="860996"/>
                  </a:lnTo>
                  <a:lnTo>
                    <a:pt x="98153" y="853680"/>
                  </a:lnTo>
                  <a:lnTo>
                    <a:pt x="58759" y="833308"/>
                  </a:lnTo>
                  <a:lnTo>
                    <a:pt x="27692" y="802245"/>
                  </a:lnTo>
                  <a:lnTo>
                    <a:pt x="7317" y="762854"/>
                  </a:lnTo>
                  <a:lnTo>
                    <a:pt x="0" y="717499"/>
                  </a:lnTo>
                  <a:lnTo>
                    <a:pt x="0" y="143548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476995" y="3259557"/>
            <a:ext cx="1869514" cy="528061"/>
          </a:xfrm>
          <a:prstGeom prst="rect">
            <a:avLst/>
          </a:prstGeom>
        </p:spPr>
        <p:txBody>
          <a:bodyPr vert="horz" wrap="square" lIns="0" tIns="21431" rIns="0" bIns="0" rtlCol="0">
            <a:spAutoFit/>
          </a:bodyPr>
          <a:lstStyle/>
          <a:p>
            <a:pPr marL="9525" marR="3810" algn="ctr">
              <a:lnSpc>
                <a:spcPct val="91300"/>
              </a:lnSpc>
              <a:spcBef>
                <a:spcPts val="169"/>
              </a:spcBef>
            </a:pP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через операторов почтовой </a:t>
            </a:r>
            <a:r>
              <a:rPr sz="900" spc="-307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связи общего пользования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заказным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письмом</a:t>
            </a:r>
            <a:r>
              <a:rPr sz="9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endParaRPr sz="900" dirty="0">
              <a:latin typeface="Verdana"/>
              <a:cs typeface="Verdana"/>
            </a:endParaRPr>
          </a:p>
          <a:p>
            <a:pPr algn="ctr">
              <a:lnSpc>
                <a:spcPts val="990"/>
              </a:lnSpc>
            </a:pP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уведомлением</a:t>
            </a:r>
            <a:r>
              <a:rPr sz="900" spc="-2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900" spc="-1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вручении</a:t>
            </a:r>
            <a:endParaRPr sz="900" dirty="0">
              <a:latin typeface="Verdana"/>
              <a:cs typeface="Verdana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4454345" y="2948334"/>
            <a:ext cx="1800225" cy="1493330"/>
            <a:chOff x="5828792" y="3526408"/>
            <a:chExt cx="2400300" cy="1991106"/>
          </a:xfrm>
        </p:grpSpPr>
        <p:sp>
          <p:nvSpPr>
            <p:cNvPr id="21" name="object 21"/>
            <p:cNvSpPr/>
            <p:nvPr/>
          </p:nvSpPr>
          <p:spPr>
            <a:xfrm>
              <a:off x="6941088" y="4720589"/>
              <a:ext cx="130175" cy="796925"/>
            </a:xfrm>
            <a:custGeom>
              <a:avLst/>
              <a:gdLst/>
              <a:ahLst/>
              <a:cxnLst/>
              <a:rect l="l" t="t" r="r" b="b"/>
              <a:pathLst>
                <a:path w="130175" h="796925">
                  <a:moveTo>
                    <a:pt x="129762" y="796925"/>
                  </a:moveTo>
                  <a:lnTo>
                    <a:pt x="111003" y="749415"/>
                  </a:lnTo>
                  <a:lnTo>
                    <a:pt x="93688" y="701445"/>
                  </a:lnTo>
                  <a:lnTo>
                    <a:pt x="77820" y="653047"/>
                  </a:lnTo>
                  <a:lnTo>
                    <a:pt x="63407" y="604254"/>
                  </a:lnTo>
                  <a:lnTo>
                    <a:pt x="50452" y="555099"/>
                  </a:lnTo>
                  <a:lnTo>
                    <a:pt x="38963" y="505616"/>
                  </a:lnTo>
                  <a:lnTo>
                    <a:pt x="28943" y="455837"/>
                  </a:lnTo>
                  <a:lnTo>
                    <a:pt x="20399" y="405796"/>
                  </a:lnTo>
                  <a:lnTo>
                    <a:pt x="13336" y="355526"/>
                  </a:lnTo>
                  <a:lnTo>
                    <a:pt x="7759" y="305060"/>
                  </a:lnTo>
                  <a:lnTo>
                    <a:pt x="3674" y="254431"/>
                  </a:lnTo>
                  <a:lnTo>
                    <a:pt x="1085" y="203672"/>
                  </a:lnTo>
                  <a:lnTo>
                    <a:pt x="0" y="152816"/>
                  </a:lnTo>
                  <a:lnTo>
                    <a:pt x="421" y="101897"/>
                  </a:lnTo>
                  <a:lnTo>
                    <a:pt x="2357" y="50947"/>
                  </a:lnTo>
                  <a:lnTo>
                    <a:pt x="5810" y="0"/>
                  </a:lnTo>
                </a:path>
              </a:pathLst>
            </a:custGeom>
            <a:ln w="9524">
              <a:solidFill>
                <a:srgbClr val="4AAC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828792" y="3851528"/>
              <a:ext cx="2400300" cy="861060"/>
            </a:xfrm>
            <a:custGeom>
              <a:avLst/>
              <a:gdLst/>
              <a:ahLst/>
              <a:cxnLst/>
              <a:rect l="l" t="t" r="r" b="b"/>
              <a:pathLst>
                <a:path w="2400300" h="861060">
                  <a:moveTo>
                    <a:pt x="0" y="143383"/>
                  </a:moveTo>
                  <a:lnTo>
                    <a:pt x="7317" y="98039"/>
                  </a:lnTo>
                  <a:lnTo>
                    <a:pt x="27692" y="58677"/>
                  </a:lnTo>
                  <a:lnTo>
                    <a:pt x="58759" y="27647"/>
                  </a:lnTo>
                  <a:lnTo>
                    <a:pt x="98153" y="7304"/>
                  </a:lnTo>
                  <a:lnTo>
                    <a:pt x="143510" y="0"/>
                  </a:lnTo>
                  <a:lnTo>
                    <a:pt x="2256536" y="0"/>
                  </a:lnTo>
                  <a:lnTo>
                    <a:pt x="2301892" y="7304"/>
                  </a:lnTo>
                  <a:lnTo>
                    <a:pt x="2341286" y="27647"/>
                  </a:lnTo>
                  <a:lnTo>
                    <a:pt x="2372353" y="58677"/>
                  </a:lnTo>
                  <a:lnTo>
                    <a:pt x="2392728" y="98039"/>
                  </a:lnTo>
                  <a:lnTo>
                    <a:pt x="2400046" y="143383"/>
                  </a:lnTo>
                  <a:lnTo>
                    <a:pt x="2400046" y="717423"/>
                  </a:lnTo>
                  <a:lnTo>
                    <a:pt x="2392728" y="762779"/>
                  </a:lnTo>
                  <a:lnTo>
                    <a:pt x="2372353" y="802173"/>
                  </a:lnTo>
                  <a:lnTo>
                    <a:pt x="2341286" y="833240"/>
                  </a:lnTo>
                  <a:lnTo>
                    <a:pt x="2301892" y="853615"/>
                  </a:lnTo>
                  <a:lnTo>
                    <a:pt x="2256536" y="860933"/>
                  </a:lnTo>
                  <a:lnTo>
                    <a:pt x="143510" y="860933"/>
                  </a:lnTo>
                  <a:lnTo>
                    <a:pt x="98153" y="853615"/>
                  </a:lnTo>
                  <a:lnTo>
                    <a:pt x="58759" y="833240"/>
                  </a:lnTo>
                  <a:lnTo>
                    <a:pt x="27692" y="802173"/>
                  </a:lnTo>
                  <a:lnTo>
                    <a:pt x="7317" y="762779"/>
                  </a:lnTo>
                  <a:lnTo>
                    <a:pt x="0" y="717423"/>
                  </a:lnTo>
                  <a:lnTo>
                    <a:pt x="0" y="143383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625206" y="3526408"/>
              <a:ext cx="441959" cy="321310"/>
            </a:xfrm>
            <a:custGeom>
              <a:avLst/>
              <a:gdLst/>
              <a:ahLst/>
              <a:cxnLst/>
              <a:rect l="l" t="t" r="r" b="b"/>
              <a:pathLst>
                <a:path w="441959" h="321310">
                  <a:moveTo>
                    <a:pt x="0" y="321055"/>
                  </a:moveTo>
                  <a:lnTo>
                    <a:pt x="35749" y="286189"/>
                  </a:lnTo>
                  <a:lnTo>
                    <a:pt x="72462" y="252401"/>
                  </a:lnTo>
                  <a:lnTo>
                    <a:pt x="110112" y="219709"/>
                  </a:lnTo>
                  <a:lnTo>
                    <a:pt x="148674" y="188134"/>
                  </a:lnTo>
                  <a:lnTo>
                    <a:pt x="188121" y="157694"/>
                  </a:lnTo>
                  <a:lnTo>
                    <a:pt x="228428" y="128410"/>
                  </a:lnTo>
                  <a:lnTo>
                    <a:pt x="269569" y="100300"/>
                  </a:lnTo>
                  <a:lnTo>
                    <a:pt x="311518" y="73385"/>
                  </a:lnTo>
                  <a:lnTo>
                    <a:pt x="354250" y="47684"/>
                  </a:lnTo>
                  <a:lnTo>
                    <a:pt x="397739" y="23215"/>
                  </a:lnTo>
                  <a:lnTo>
                    <a:pt x="441960" y="0"/>
                  </a:lnTo>
                </a:path>
              </a:pathLst>
            </a:custGeom>
            <a:ln w="9525">
              <a:solidFill>
                <a:srgbClr val="F795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/>
          <p:nvPr/>
        </p:nvSpPr>
        <p:spPr>
          <a:xfrm>
            <a:off x="1125233" y="1200076"/>
            <a:ext cx="3288506" cy="1446588"/>
          </a:xfrm>
          <a:custGeom>
            <a:avLst/>
            <a:gdLst/>
            <a:ahLst/>
            <a:cxnLst/>
            <a:rect l="l" t="t" r="r" b="b"/>
            <a:pathLst>
              <a:path w="4384675" h="1298575">
                <a:moveTo>
                  <a:pt x="0" y="649223"/>
                </a:moveTo>
                <a:lnTo>
                  <a:pt x="4482" y="607371"/>
                </a:lnTo>
                <a:lnTo>
                  <a:pt x="17749" y="566225"/>
                </a:lnTo>
                <a:lnTo>
                  <a:pt x="39528" y="525866"/>
                </a:lnTo>
                <a:lnTo>
                  <a:pt x="69547" y="486374"/>
                </a:lnTo>
                <a:lnTo>
                  <a:pt x="107533" y="447831"/>
                </a:lnTo>
                <a:lnTo>
                  <a:pt x="153214" y="410317"/>
                </a:lnTo>
                <a:lnTo>
                  <a:pt x="206319" y="373913"/>
                </a:lnTo>
                <a:lnTo>
                  <a:pt x="266574" y="338699"/>
                </a:lnTo>
                <a:lnTo>
                  <a:pt x="333708" y="304756"/>
                </a:lnTo>
                <a:lnTo>
                  <a:pt x="369769" y="288286"/>
                </a:lnTo>
                <a:lnTo>
                  <a:pt x="407448" y="272165"/>
                </a:lnTo>
                <a:lnTo>
                  <a:pt x="446711" y="256401"/>
                </a:lnTo>
                <a:lnTo>
                  <a:pt x="487523" y="241005"/>
                </a:lnTo>
                <a:lnTo>
                  <a:pt x="529851" y="225988"/>
                </a:lnTo>
                <a:lnTo>
                  <a:pt x="573660" y="211359"/>
                </a:lnTo>
                <a:lnTo>
                  <a:pt x="618916" y="197129"/>
                </a:lnTo>
                <a:lnTo>
                  <a:pt x="665586" y="183307"/>
                </a:lnTo>
                <a:lnTo>
                  <a:pt x="713635" y="169903"/>
                </a:lnTo>
                <a:lnTo>
                  <a:pt x="763030" y="156928"/>
                </a:lnTo>
                <a:lnTo>
                  <a:pt x="813736" y="144392"/>
                </a:lnTo>
                <a:lnTo>
                  <a:pt x="865720" y="132305"/>
                </a:lnTo>
                <a:lnTo>
                  <a:pt x="918946" y="120677"/>
                </a:lnTo>
                <a:lnTo>
                  <a:pt x="973382" y="109517"/>
                </a:lnTo>
                <a:lnTo>
                  <a:pt x="1028994" y="98837"/>
                </a:lnTo>
                <a:lnTo>
                  <a:pt x="1085746" y="88646"/>
                </a:lnTo>
                <a:lnTo>
                  <a:pt x="1143606" y="78953"/>
                </a:lnTo>
                <a:lnTo>
                  <a:pt x="1202538" y="69771"/>
                </a:lnTo>
                <a:lnTo>
                  <a:pt x="1262510" y="61107"/>
                </a:lnTo>
                <a:lnTo>
                  <a:pt x="1323487" y="52973"/>
                </a:lnTo>
                <a:lnTo>
                  <a:pt x="1385435" y="45379"/>
                </a:lnTo>
                <a:lnTo>
                  <a:pt x="1448321" y="38334"/>
                </a:lnTo>
                <a:lnTo>
                  <a:pt x="1512109" y="31849"/>
                </a:lnTo>
                <a:lnTo>
                  <a:pt x="1576766" y="25934"/>
                </a:lnTo>
                <a:lnTo>
                  <a:pt x="1642258" y="20598"/>
                </a:lnTo>
                <a:lnTo>
                  <a:pt x="1708551" y="15853"/>
                </a:lnTo>
                <a:lnTo>
                  <a:pt x="1775611" y="11707"/>
                </a:lnTo>
                <a:lnTo>
                  <a:pt x="1843404" y="8172"/>
                </a:lnTo>
                <a:lnTo>
                  <a:pt x="1911896" y="5257"/>
                </a:lnTo>
                <a:lnTo>
                  <a:pt x="1981053" y="2972"/>
                </a:lnTo>
                <a:lnTo>
                  <a:pt x="2050841" y="1327"/>
                </a:lnTo>
                <a:lnTo>
                  <a:pt x="2121225" y="333"/>
                </a:lnTo>
                <a:lnTo>
                  <a:pt x="2192172" y="0"/>
                </a:lnTo>
                <a:lnTo>
                  <a:pt x="2263119" y="333"/>
                </a:lnTo>
                <a:lnTo>
                  <a:pt x="2333503" y="1327"/>
                </a:lnTo>
                <a:lnTo>
                  <a:pt x="2403291" y="2972"/>
                </a:lnTo>
                <a:lnTo>
                  <a:pt x="2472447" y="5257"/>
                </a:lnTo>
                <a:lnTo>
                  <a:pt x="2540939" y="8172"/>
                </a:lnTo>
                <a:lnTo>
                  <a:pt x="2608731" y="11707"/>
                </a:lnTo>
                <a:lnTo>
                  <a:pt x="2675791" y="15853"/>
                </a:lnTo>
                <a:lnTo>
                  <a:pt x="2742084" y="20598"/>
                </a:lnTo>
                <a:lnTo>
                  <a:pt x="2807576" y="25934"/>
                </a:lnTo>
                <a:lnTo>
                  <a:pt x="2872232" y="31849"/>
                </a:lnTo>
                <a:lnTo>
                  <a:pt x="2936020" y="38334"/>
                </a:lnTo>
                <a:lnTo>
                  <a:pt x="2998905" y="45379"/>
                </a:lnTo>
                <a:lnTo>
                  <a:pt x="3060852" y="52973"/>
                </a:lnTo>
                <a:lnTo>
                  <a:pt x="3121829" y="61107"/>
                </a:lnTo>
                <a:lnTo>
                  <a:pt x="3181800" y="69771"/>
                </a:lnTo>
                <a:lnTo>
                  <a:pt x="3240732" y="78953"/>
                </a:lnTo>
                <a:lnTo>
                  <a:pt x="3298591" y="88645"/>
                </a:lnTo>
                <a:lnTo>
                  <a:pt x="3355343" y="98837"/>
                </a:lnTo>
                <a:lnTo>
                  <a:pt x="3410953" y="109517"/>
                </a:lnTo>
                <a:lnTo>
                  <a:pt x="3465389" y="120677"/>
                </a:lnTo>
                <a:lnTo>
                  <a:pt x="3518615" y="132305"/>
                </a:lnTo>
                <a:lnTo>
                  <a:pt x="3570597" y="144392"/>
                </a:lnTo>
                <a:lnTo>
                  <a:pt x="3621303" y="156928"/>
                </a:lnTo>
                <a:lnTo>
                  <a:pt x="3670697" y="169903"/>
                </a:lnTo>
                <a:lnTo>
                  <a:pt x="3718745" y="183307"/>
                </a:lnTo>
                <a:lnTo>
                  <a:pt x="3765415" y="197129"/>
                </a:lnTo>
                <a:lnTo>
                  <a:pt x="3810670" y="211359"/>
                </a:lnTo>
                <a:lnTo>
                  <a:pt x="3854479" y="225988"/>
                </a:lnTo>
                <a:lnTo>
                  <a:pt x="3896806" y="241005"/>
                </a:lnTo>
                <a:lnTo>
                  <a:pt x="3937617" y="256401"/>
                </a:lnTo>
                <a:lnTo>
                  <a:pt x="3976879" y="272165"/>
                </a:lnTo>
                <a:lnTo>
                  <a:pt x="4014557" y="288286"/>
                </a:lnTo>
                <a:lnTo>
                  <a:pt x="4050618" y="304756"/>
                </a:lnTo>
                <a:lnTo>
                  <a:pt x="4085027" y="321563"/>
                </a:lnTo>
                <a:lnTo>
                  <a:pt x="4148754" y="356152"/>
                </a:lnTo>
                <a:lnTo>
                  <a:pt x="4205467" y="391971"/>
                </a:lnTo>
                <a:lnTo>
                  <a:pt x="4254893" y="428941"/>
                </a:lnTo>
                <a:lnTo>
                  <a:pt x="4296760" y="466979"/>
                </a:lnTo>
                <a:lnTo>
                  <a:pt x="4330795" y="506006"/>
                </a:lnTo>
                <a:lnTo>
                  <a:pt x="4356727" y="545942"/>
                </a:lnTo>
                <a:lnTo>
                  <a:pt x="4374284" y="586704"/>
                </a:lnTo>
                <a:lnTo>
                  <a:pt x="4383193" y="628214"/>
                </a:lnTo>
                <a:lnTo>
                  <a:pt x="4384319" y="649223"/>
                </a:lnTo>
                <a:lnTo>
                  <a:pt x="4383193" y="670233"/>
                </a:lnTo>
                <a:lnTo>
                  <a:pt x="4374284" y="711741"/>
                </a:lnTo>
                <a:lnTo>
                  <a:pt x="4356727" y="752502"/>
                </a:lnTo>
                <a:lnTo>
                  <a:pt x="4330795" y="792434"/>
                </a:lnTo>
                <a:lnTo>
                  <a:pt x="4296760" y="831457"/>
                </a:lnTo>
                <a:lnTo>
                  <a:pt x="4254893" y="869491"/>
                </a:lnTo>
                <a:lnTo>
                  <a:pt x="4205467" y="906455"/>
                </a:lnTo>
                <a:lnTo>
                  <a:pt x="4148754" y="942268"/>
                </a:lnTo>
                <a:lnTo>
                  <a:pt x="4085027" y="976851"/>
                </a:lnTo>
                <a:lnTo>
                  <a:pt x="4050618" y="993655"/>
                </a:lnTo>
                <a:lnTo>
                  <a:pt x="4014557" y="1010121"/>
                </a:lnTo>
                <a:lnTo>
                  <a:pt x="3976879" y="1026239"/>
                </a:lnTo>
                <a:lnTo>
                  <a:pt x="3937617" y="1041999"/>
                </a:lnTo>
                <a:lnTo>
                  <a:pt x="3896806" y="1057391"/>
                </a:lnTo>
                <a:lnTo>
                  <a:pt x="3854479" y="1072405"/>
                </a:lnTo>
                <a:lnTo>
                  <a:pt x="3810670" y="1087030"/>
                </a:lnTo>
                <a:lnTo>
                  <a:pt x="3765415" y="1101257"/>
                </a:lnTo>
                <a:lnTo>
                  <a:pt x="3718745" y="1115075"/>
                </a:lnTo>
                <a:lnTo>
                  <a:pt x="3670697" y="1128475"/>
                </a:lnTo>
                <a:lnTo>
                  <a:pt x="3621303" y="1141446"/>
                </a:lnTo>
                <a:lnTo>
                  <a:pt x="3570597" y="1153978"/>
                </a:lnTo>
                <a:lnTo>
                  <a:pt x="3518615" y="1166062"/>
                </a:lnTo>
                <a:lnTo>
                  <a:pt x="3465389" y="1177687"/>
                </a:lnTo>
                <a:lnTo>
                  <a:pt x="3410953" y="1188843"/>
                </a:lnTo>
                <a:lnTo>
                  <a:pt x="3355343" y="1199520"/>
                </a:lnTo>
                <a:lnTo>
                  <a:pt x="3298591" y="1209707"/>
                </a:lnTo>
                <a:lnTo>
                  <a:pt x="3240732" y="1219396"/>
                </a:lnTo>
                <a:lnTo>
                  <a:pt x="3181800" y="1228576"/>
                </a:lnTo>
                <a:lnTo>
                  <a:pt x="3121829" y="1237236"/>
                </a:lnTo>
                <a:lnTo>
                  <a:pt x="3060852" y="1245367"/>
                </a:lnTo>
                <a:lnTo>
                  <a:pt x="2998905" y="1252959"/>
                </a:lnTo>
                <a:lnTo>
                  <a:pt x="2936020" y="1260001"/>
                </a:lnTo>
                <a:lnTo>
                  <a:pt x="2872232" y="1266484"/>
                </a:lnTo>
                <a:lnTo>
                  <a:pt x="2807576" y="1272397"/>
                </a:lnTo>
                <a:lnTo>
                  <a:pt x="2742084" y="1277730"/>
                </a:lnTo>
                <a:lnTo>
                  <a:pt x="2675791" y="1282474"/>
                </a:lnTo>
                <a:lnTo>
                  <a:pt x="2608731" y="1286618"/>
                </a:lnTo>
                <a:lnTo>
                  <a:pt x="2540939" y="1290152"/>
                </a:lnTo>
                <a:lnTo>
                  <a:pt x="2472447" y="1293065"/>
                </a:lnTo>
                <a:lnTo>
                  <a:pt x="2403291" y="1295349"/>
                </a:lnTo>
                <a:lnTo>
                  <a:pt x="2333503" y="1296993"/>
                </a:lnTo>
                <a:lnTo>
                  <a:pt x="2263119" y="1297987"/>
                </a:lnTo>
                <a:lnTo>
                  <a:pt x="2192172" y="1298320"/>
                </a:lnTo>
                <a:lnTo>
                  <a:pt x="2121225" y="1297987"/>
                </a:lnTo>
                <a:lnTo>
                  <a:pt x="2050841" y="1296993"/>
                </a:lnTo>
                <a:lnTo>
                  <a:pt x="1981053" y="1295349"/>
                </a:lnTo>
                <a:lnTo>
                  <a:pt x="1911896" y="1293065"/>
                </a:lnTo>
                <a:lnTo>
                  <a:pt x="1843404" y="1290152"/>
                </a:lnTo>
                <a:lnTo>
                  <a:pt x="1775611" y="1286618"/>
                </a:lnTo>
                <a:lnTo>
                  <a:pt x="1708551" y="1282474"/>
                </a:lnTo>
                <a:lnTo>
                  <a:pt x="1642258" y="1277730"/>
                </a:lnTo>
                <a:lnTo>
                  <a:pt x="1576766" y="1272397"/>
                </a:lnTo>
                <a:lnTo>
                  <a:pt x="1512109" y="1266484"/>
                </a:lnTo>
                <a:lnTo>
                  <a:pt x="1448321" y="1260001"/>
                </a:lnTo>
                <a:lnTo>
                  <a:pt x="1385435" y="1252959"/>
                </a:lnTo>
                <a:lnTo>
                  <a:pt x="1323487" y="1245367"/>
                </a:lnTo>
                <a:lnTo>
                  <a:pt x="1262510" y="1237236"/>
                </a:lnTo>
                <a:lnTo>
                  <a:pt x="1202538" y="1228576"/>
                </a:lnTo>
                <a:lnTo>
                  <a:pt x="1143606" y="1219396"/>
                </a:lnTo>
                <a:lnTo>
                  <a:pt x="1085746" y="1209707"/>
                </a:lnTo>
                <a:lnTo>
                  <a:pt x="1028994" y="1199520"/>
                </a:lnTo>
                <a:lnTo>
                  <a:pt x="973382" y="1188843"/>
                </a:lnTo>
                <a:lnTo>
                  <a:pt x="918946" y="1177687"/>
                </a:lnTo>
                <a:lnTo>
                  <a:pt x="865720" y="1166062"/>
                </a:lnTo>
                <a:lnTo>
                  <a:pt x="813736" y="1153978"/>
                </a:lnTo>
                <a:lnTo>
                  <a:pt x="763030" y="1141446"/>
                </a:lnTo>
                <a:lnTo>
                  <a:pt x="713635" y="1128475"/>
                </a:lnTo>
                <a:lnTo>
                  <a:pt x="665586" y="1115075"/>
                </a:lnTo>
                <a:lnTo>
                  <a:pt x="618916" y="1101257"/>
                </a:lnTo>
                <a:lnTo>
                  <a:pt x="573660" y="1087030"/>
                </a:lnTo>
                <a:lnTo>
                  <a:pt x="529851" y="1072405"/>
                </a:lnTo>
                <a:lnTo>
                  <a:pt x="487523" y="1057391"/>
                </a:lnTo>
                <a:lnTo>
                  <a:pt x="446711" y="1041999"/>
                </a:lnTo>
                <a:lnTo>
                  <a:pt x="407448" y="1026239"/>
                </a:lnTo>
                <a:lnTo>
                  <a:pt x="369769" y="1010121"/>
                </a:lnTo>
                <a:lnTo>
                  <a:pt x="333708" y="993655"/>
                </a:lnTo>
                <a:lnTo>
                  <a:pt x="299298" y="976851"/>
                </a:lnTo>
                <a:lnTo>
                  <a:pt x="235569" y="942268"/>
                </a:lnTo>
                <a:lnTo>
                  <a:pt x="178855" y="906455"/>
                </a:lnTo>
                <a:lnTo>
                  <a:pt x="129429" y="869491"/>
                </a:lnTo>
                <a:lnTo>
                  <a:pt x="87561" y="831457"/>
                </a:lnTo>
                <a:lnTo>
                  <a:pt x="53524" y="792434"/>
                </a:lnTo>
                <a:lnTo>
                  <a:pt x="27592" y="752502"/>
                </a:lnTo>
                <a:lnTo>
                  <a:pt x="10035" y="711741"/>
                </a:lnTo>
                <a:lnTo>
                  <a:pt x="1126" y="670233"/>
                </a:lnTo>
                <a:lnTo>
                  <a:pt x="0" y="649223"/>
                </a:lnTo>
                <a:close/>
              </a:path>
            </a:pathLst>
          </a:custGeom>
          <a:ln w="25400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1651180" y="1606937"/>
            <a:ext cx="2200751" cy="63286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476" algn="ctr">
              <a:spcBef>
                <a:spcPts val="75"/>
              </a:spcBef>
            </a:pPr>
            <a:r>
              <a:rPr sz="1350" dirty="0">
                <a:latin typeface="Verdana"/>
                <a:cs typeface="Verdana"/>
              </a:rPr>
              <a:t>Все</a:t>
            </a:r>
            <a:r>
              <a:rPr sz="1350" spc="-38" dirty="0">
                <a:latin typeface="Verdana"/>
                <a:cs typeface="Verdana"/>
              </a:rPr>
              <a:t> </a:t>
            </a:r>
            <a:r>
              <a:rPr sz="1350" spc="-4" dirty="0">
                <a:latin typeface="Verdana"/>
                <a:cs typeface="Verdana"/>
              </a:rPr>
              <a:t>способы</a:t>
            </a:r>
            <a:endParaRPr sz="1350" dirty="0">
              <a:latin typeface="Verdana"/>
              <a:cs typeface="Verdana"/>
            </a:endParaRPr>
          </a:p>
          <a:p>
            <a:pPr marL="1429" algn="ctr"/>
            <a:r>
              <a:rPr sz="1350" spc="-4" dirty="0">
                <a:latin typeface="Verdana"/>
                <a:cs typeface="Verdana"/>
              </a:rPr>
              <a:t>предоставления</a:t>
            </a:r>
            <a:r>
              <a:rPr sz="1350" spc="-15" dirty="0">
                <a:latin typeface="Verdana"/>
                <a:cs typeface="Verdana"/>
              </a:rPr>
              <a:t> </a:t>
            </a:r>
            <a:r>
              <a:rPr sz="1350" dirty="0">
                <a:latin typeface="Verdana"/>
                <a:cs typeface="Verdana"/>
              </a:rPr>
              <a:t>услуги</a:t>
            </a:r>
          </a:p>
          <a:p>
            <a:pPr algn="ctr">
              <a:lnSpc>
                <a:spcPct val="100000"/>
              </a:lnSpc>
            </a:pPr>
            <a:r>
              <a:rPr sz="1350" spc="-4" dirty="0">
                <a:latin typeface="Verdana"/>
                <a:cs typeface="Verdana"/>
              </a:rPr>
              <a:t>заявителю</a:t>
            </a:r>
            <a:r>
              <a:rPr sz="1350" spc="-30" dirty="0">
                <a:latin typeface="Verdana"/>
                <a:cs typeface="Verdana"/>
              </a:rPr>
              <a:t> </a:t>
            </a:r>
            <a:r>
              <a:rPr sz="1350" spc="-4" dirty="0">
                <a:latin typeface="Verdana"/>
                <a:cs typeface="Verdana"/>
              </a:rPr>
              <a:t>равнозначны</a:t>
            </a:r>
            <a:endParaRPr sz="1350" dirty="0">
              <a:latin typeface="Verdana"/>
              <a:cs typeface="Verdana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7972139" y="2478785"/>
            <a:ext cx="1030605" cy="517208"/>
            <a:chOff x="10629518" y="3305047"/>
            <a:chExt cx="1374140" cy="689610"/>
          </a:xfrm>
        </p:grpSpPr>
        <p:sp>
          <p:nvSpPr>
            <p:cNvPr id="37" name="object 37"/>
            <p:cNvSpPr/>
            <p:nvPr/>
          </p:nvSpPr>
          <p:spPr>
            <a:xfrm>
              <a:off x="10642218" y="3317747"/>
              <a:ext cx="1348740" cy="664210"/>
            </a:xfrm>
            <a:custGeom>
              <a:avLst/>
              <a:gdLst/>
              <a:ahLst/>
              <a:cxnLst/>
              <a:rect l="l" t="t" r="r" b="b"/>
              <a:pathLst>
                <a:path w="1348740" h="664210">
                  <a:moveTo>
                    <a:pt x="1237741" y="0"/>
                  </a:moveTo>
                  <a:lnTo>
                    <a:pt x="110616" y="0"/>
                  </a:lnTo>
                  <a:lnTo>
                    <a:pt x="67562" y="8695"/>
                  </a:lnTo>
                  <a:lnTo>
                    <a:pt x="32400" y="32416"/>
                  </a:lnTo>
                  <a:lnTo>
                    <a:pt x="8693" y="67615"/>
                  </a:lnTo>
                  <a:lnTo>
                    <a:pt x="0" y="110743"/>
                  </a:lnTo>
                  <a:lnTo>
                    <a:pt x="0" y="553338"/>
                  </a:lnTo>
                  <a:lnTo>
                    <a:pt x="8693" y="596467"/>
                  </a:lnTo>
                  <a:lnTo>
                    <a:pt x="32400" y="631666"/>
                  </a:lnTo>
                  <a:lnTo>
                    <a:pt x="67562" y="655387"/>
                  </a:lnTo>
                  <a:lnTo>
                    <a:pt x="110616" y="664082"/>
                  </a:lnTo>
                  <a:lnTo>
                    <a:pt x="1237741" y="664082"/>
                  </a:lnTo>
                  <a:lnTo>
                    <a:pt x="1280796" y="655387"/>
                  </a:lnTo>
                  <a:lnTo>
                    <a:pt x="1315958" y="631666"/>
                  </a:lnTo>
                  <a:lnTo>
                    <a:pt x="1339665" y="596467"/>
                  </a:lnTo>
                  <a:lnTo>
                    <a:pt x="1348358" y="553338"/>
                  </a:lnTo>
                  <a:lnTo>
                    <a:pt x="1348358" y="110743"/>
                  </a:lnTo>
                  <a:lnTo>
                    <a:pt x="1339665" y="67615"/>
                  </a:lnTo>
                  <a:lnTo>
                    <a:pt x="1315958" y="32416"/>
                  </a:lnTo>
                  <a:lnTo>
                    <a:pt x="1280796" y="8695"/>
                  </a:lnTo>
                  <a:lnTo>
                    <a:pt x="1237741" y="0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0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0642218" y="3317747"/>
              <a:ext cx="1348740" cy="664210"/>
            </a:xfrm>
            <a:custGeom>
              <a:avLst/>
              <a:gdLst/>
              <a:ahLst/>
              <a:cxnLst/>
              <a:rect l="l" t="t" r="r" b="b"/>
              <a:pathLst>
                <a:path w="1348740" h="664210">
                  <a:moveTo>
                    <a:pt x="0" y="110743"/>
                  </a:moveTo>
                  <a:lnTo>
                    <a:pt x="8693" y="67615"/>
                  </a:lnTo>
                  <a:lnTo>
                    <a:pt x="32400" y="32416"/>
                  </a:lnTo>
                  <a:lnTo>
                    <a:pt x="67562" y="8695"/>
                  </a:lnTo>
                  <a:lnTo>
                    <a:pt x="110616" y="0"/>
                  </a:lnTo>
                  <a:lnTo>
                    <a:pt x="1237741" y="0"/>
                  </a:lnTo>
                  <a:lnTo>
                    <a:pt x="1280796" y="8695"/>
                  </a:lnTo>
                  <a:lnTo>
                    <a:pt x="1315958" y="32416"/>
                  </a:lnTo>
                  <a:lnTo>
                    <a:pt x="1339665" y="67615"/>
                  </a:lnTo>
                  <a:lnTo>
                    <a:pt x="1348358" y="110743"/>
                  </a:lnTo>
                  <a:lnTo>
                    <a:pt x="1348358" y="553338"/>
                  </a:lnTo>
                  <a:lnTo>
                    <a:pt x="1339665" y="596467"/>
                  </a:lnTo>
                  <a:lnTo>
                    <a:pt x="1315958" y="631666"/>
                  </a:lnTo>
                  <a:lnTo>
                    <a:pt x="1280796" y="655387"/>
                  </a:lnTo>
                  <a:lnTo>
                    <a:pt x="1237741" y="664082"/>
                  </a:lnTo>
                  <a:lnTo>
                    <a:pt x="110616" y="664082"/>
                  </a:lnTo>
                  <a:lnTo>
                    <a:pt x="67562" y="655387"/>
                  </a:lnTo>
                  <a:lnTo>
                    <a:pt x="32400" y="631666"/>
                  </a:lnTo>
                  <a:lnTo>
                    <a:pt x="8693" y="596467"/>
                  </a:lnTo>
                  <a:lnTo>
                    <a:pt x="0" y="553338"/>
                  </a:lnTo>
                  <a:lnTo>
                    <a:pt x="0" y="110743"/>
                  </a:lnTo>
                  <a:close/>
                </a:path>
              </a:pathLst>
            </a:custGeom>
            <a:ln w="25399">
              <a:solidFill>
                <a:srgbClr val="00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8078819" y="2536888"/>
            <a:ext cx="818674" cy="390972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algn="ctr">
              <a:spcBef>
                <a:spcPts val="79"/>
              </a:spcBef>
            </a:pPr>
            <a:r>
              <a:rPr sz="825" dirty="0" smtClean="0">
                <a:latin typeface="Verdana"/>
                <a:cs typeface="Verdana"/>
              </a:rPr>
              <a:t>О</a:t>
            </a:r>
            <a:r>
              <a:rPr lang="ru-RU" sz="825" dirty="0" smtClean="0">
                <a:latin typeface="Verdana"/>
                <a:cs typeface="Verdana"/>
              </a:rPr>
              <a:t>О </a:t>
            </a:r>
            <a:endParaRPr sz="825" dirty="0">
              <a:latin typeface="Verdana"/>
              <a:cs typeface="Verdana"/>
            </a:endParaRPr>
          </a:p>
          <a:p>
            <a:pPr marL="9525" marR="3810" algn="ctr"/>
            <a:r>
              <a:rPr sz="825" spc="-8" dirty="0" err="1" smtClean="0">
                <a:latin typeface="Verdana"/>
                <a:cs typeface="Verdana"/>
              </a:rPr>
              <a:t>у</a:t>
            </a:r>
            <a:r>
              <a:rPr sz="825" spc="-4" dirty="0" err="1" smtClean="0">
                <a:latin typeface="Verdana"/>
                <a:cs typeface="Verdana"/>
              </a:rPr>
              <a:t>ста</a:t>
            </a:r>
            <a:r>
              <a:rPr sz="825" dirty="0" err="1" smtClean="0">
                <a:latin typeface="Verdana"/>
                <a:cs typeface="Verdana"/>
              </a:rPr>
              <a:t>н</a:t>
            </a:r>
            <a:r>
              <a:rPr sz="825" spc="-4" dirty="0" err="1" smtClean="0">
                <a:latin typeface="Verdana"/>
                <a:cs typeface="Verdana"/>
              </a:rPr>
              <a:t>а</a:t>
            </a:r>
            <a:r>
              <a:rPr sz="825" dirty="0" err="1" smtClean="0">
                <a:latin typeface="Verdana"/>
                <a:cs typeface="Verdana"/>
              </a:rPr>
              <a:t>вли</a:t>
            </a:r>
            <a:r>
              <a:rPr sz="825" spc="4" dirty="0" err="1" smtClean="0">
                <a:latin typeface="Verdana"/>
                <a:cs typeface="Verdana"/>
              </a:rPr>
              <a:t>в</a:t>
            </a:r>
            <a:r>
              <a:rPr sz="825" spc="-4" dirty="0" err="1" smtClean="0">
                <a:latin typeface="Verdana"/>
                <a:cs typeface="Verdana"/>
              </a:rPr>
              <a:t>а</a:t>
            </a:r>
            <a:r>
              <a:rPr sz="825" dirty="0" err="1" smtClean="0">
                <a:latin typeface="Verdana"/>
                <a:cs typeface="Verdana"/>
              </a:rPr>
              <a:t>ет</a:t>
            </a:r>
            <a:r>
              <a:rPr sz="825" dirty="0" smtClean="0">
                <a:latin typeface="Verdana"/>
                <a:cs typeface="Verdana"/>
              </a:rPr>
              <a:t>  </a:t>
            </a:r>
            <a:r>
              <a:rPr sz="825" spc="-4" dirty="0">
                <a:latin typeface="Verdana"/>
                <a:cs typeface="Verdana"/>
              </a:rPr>
              <a:t>график</a:t>
            </a:r>
            <a:endParaRPr sz="825" dirty="0">
              <a:latin typeface="Verdana"/>
              <a:cs typeface="Verdana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5212506" y="1059582"/>
            <a:ext cx="3596164" cy="280988"/>
          </a:xfrm>
          <a:custGeom>
            <a:avLst/>
            <a:gdLst/>
            <a:ahLst/>
            <a:cxnLst/>
            <a:rect l="l" t="t" r="r" b="b"/>
            <a:pathLst>
              <a:path w="4794884" h="374650">
                <a:moveTo>
                  <a:pt x="0" y="62484"/>
                </a:moveTo>
                <a:lnTo>
                  <a:pt x="4903" y="38147"/>
                </a:lnTo>
                <a:lnTo>
                  <a:pt x="18272" y="18287"/>
                </a:lnTo>
                <a:lnTo>
                  <a:pt x="38094" y="4905"/>
                </a:lnTo>
                <a:lnTo>
                  <a:pt x="62356" y="0"/>
                </a:lnTo>
                <a:lnTo>
                  <a:pt x="4732274" y="0"/>
                </a:lnTo>
                <a:lnTo>
                  <a:pt x="4756610" y="4905"/>
                </a:lnTo>
                <a:lnTo>
                  <a:pt x="4776470" y="18287"/>
                </a:lnTo>
                <a:lnTo>
                  <a:pt x="4789852" y="38147"/>
                </a:lnTo>
                <a:lnTo>
                  <a:pt x="4794758" y="62484"/>
                </a:lnTo>
                <a:lnTo>
                  <a:pt x="4794758" y="312165"/>
                </a:lnTo>
                <a:lnTo>
                  <a:pt x="4789852" y="336428"/>
                </a:lnTo>
                <a:lnTo>
                  <a:pt x="4776470" y="356250"/>
                </a:lnTo>
                <a:lnTo>
                  <a:pt x="4756610" y="369619"/>
                </a:lnTo>
                <a:lnTo>
                  <a:pt x="4732274" y="374523"/>
                </a:lnTo>
                <a:lnTo>
                  <a:pt x="62356" y="374523"/>
                </a:lnTo>
                <a:lnTo>
                  <a:pt x="38094" y="369619"/>
                </a:lnTo>
                <a:lnTo>
                  <a:pt x="18272" y="356250"/>
                </a:lnTo>
                <a:lnTo>
                  <a:pt x="4903" y="336428"/>
                </a:lnTo>
                <a:lnTo>
                  <a:pt x="0" y="312165"/>
                </a:lnTo>
                <a:lnTo>
                  <a:pt x="0" y="62484"/>
                </a:lnTo>
                <a:close/>
              </a:path>
            </a:pathLst>
          </a:custGeom>
          <a:ln w="254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5262081" y="1103174"/>
            <a:ext cx="3293269" cy="1938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200" spc="-4" dirty="0">
                <a:solidFill>
                  <a:schemeClr val="tx2">
                    <a:lumMod val="50000"/>
                  </a:schemeClr>
                </a:solidFill>
                <a:latin typeface="Verdana"/>
                <a:cs typeface="Verdana"/>
              </a:rPr>
              <a:t>Начало</a:t>
            </a:r>
            <a:r>
              <a:rPr sz="1200" spc="-8" dirty="0">
                <a:solidFill>
                  <a:schemeClr val="tx2">
                    <a:lumMod val="50000"/>
                  </a:schemeClr>
                </a:solidFill>
                <a:latin typeface="Verdana"/>
                <a:cs typeface="Verdana"/>
              </a:rPr>
              <a:t> приема</a:t>
            </a:r>
            <a:r>
              <a:rPr sz="1200" spc="4" dirty="0">
                <a:solidFill>
                  <a:schemeClr val="tx2">
                    <a:lumMod val="50000"/>
                  </a:schemeClr>
                </a:solidFill>
                <a:latin typeface="Verdana"/>
                <a:cs typeface="Verdana"/>
              </a:rPr>
              <a:t> </a:t>
            </a:r>
            <a:r>
              <a:rPr sz="1200" spc="-4" dirty="0">
                <a:solidFill>
                  <a:schemeClr val="tx2">
                    <a:lumMod val="50000"/>
                  </a:schemeClr>
                </a:solidFill>
                <a:latin typeface="Verdana"/>
                <a:cs typeface="Verdana"/>
              </a:rPr>
              <a:t>заявлений</a:t>
            </a:r>
            <a:r>
              <a:rPr sz="1200" spc="11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1200" spc="-4" dirty="0">
                <a:solidFill>
                  <a:srgbClr val="C00000"/>
                </a:solidFill>
                <a:latin typeface="Verdana"/>
                <a:cs typeface="Verdana"/>
              </a:rPr>
              <a:t>–</a:t>
            </a:r>
            <a:r>
              <a:rPr sz="1200" spc="-11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ru-RU" sz="1200" b="1" spc="-4" dirty="0" smtClean="0">
                <a:solidFill>
                  <a:srgbClr val="C00000"/>
                </a:solidFill>
                <a:latin typeface="Verdana"/>
                <a:cs typeface="Verdana"/>
              </a:rPr>
              <a:t>01</a:t>
            </a:r>
            <a:r>
              <a:rPr sz="1200" b="1" spc="-4" dirty="0" smtClean="0">
                <a:solidFill>
                  <a:srgbClr val="C00000"/>
                </a:solidFill>
                <a:latin typeface="Verdana"/>
                <a:cs typeface="Verdana"/>
              </a:rPr>
              <a:t>.0</a:t>
            </a:r>
            <a:r>
              <a:rPr lang="ru-RU" sz="1200" b="1" spc="-4" dirty="0" smtClean="0">
                <a:solidFill>
                  <a:srgbClr val="C00000"/>
                </a:solidFill>
                <a:latin typeface="Verdana"/>
                <a:cs typeface="Verdana"/>
              </a:rPr>
              <a:t>4</a:t>
            </a:r>
            <a:r>
              <a:rPr sz="1200" b="1" spc="-4" dirty="0" smtClean="0">
                <a:solidFill>
                  <a:srgbClr val="C00000"/>
                </a:solidFill>
                <a:latin typeface="Verdana"/>
                <a:cs typeface="Verdana"/>
              </a:rPr>
              <a:t>.202</a:t>
            </a:r>
            <a:r>
              <a:rPr lang="ru-RU" sz="1200" b="1" spc="-4" dirty="0" smtClean="0">
                <a:solidFill>
                  <a:srgbClr val="C00000"/>
                </a:solidFill>
                <a:latin typeface="Verdana"/>
                <a:cs typeface="Verdana"/>
              </a:rPr>
              <a:t>4</a:t>
            </a:r>
            <a:endParaRPr sz="1200" dirty="0">
              <a:solidFill>
                <a:srgbClr val="C00000"/>
              </a:solidFill>
              <a:latin typeface="Verdana"/>
              <a:cs typeface="Verdana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829038" y="4285386"/>
            <a:ext cx="4359167" cy="57360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Важно!  Интеграция РПГУ и ЕПГУ! Не будет дублей заявлений! 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525" y="0"/>
            <a:ext cx="17684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9899674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10581</TotalTime>
  <Words>1838</Words>
  <Application>Microsoft Office PowerPoint</Application>
  <PresentationFormat>Экран (16:9)</PresentationFormat>
  <Paragraphs>198</Paragraphs>
  <Slides>24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34" baseType="lpstr">
      <vt:lpstr>Arial</vt:lpstr>
      <vt:lpstr>Arial MT</vt:lpstr>
      <vt:lpstr>Calibri</vt:lpstr>
      <vt:lpstr>PT Serif</vt:lpstr>
      <vt:lpstr>Symbol</vt:lpstr>
      <vt:lpstr>Times New Roman</vt:lpstr>
      <vt:lpstr>Verdana</vt:lpstr>
      <vt:lpstr>Wingdings</vt:lpstr>
      <vt:lpstr>2_Тема Office</vt:lpstr>
      <vt:lpstr>3_Тема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ПРИЕМ В ПЕРВЫЕ КЛАССЫ ОБРАЗОВАТЕЛЬНЫХ УЧРЕЖДЕНИЙ</vt:lpstr>
      <vt:lpstr>ПРИЕМ В ПЕРВЫЕ КЛАССЫ ОБРАЗОВАТЕЛЬНЫХ УЧРЕЖДЕНИЙ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Пользователь Windows</cp:lastModifiedBy>
  <cp:revision>1091</cp:revision>
  <cp:lastPrinted>2024-03-21T09:44:42Z</cp:lastPrinted>
  <dcterms:created xsi:type="dcterms:W3CDTF">2015-10-13T08:15:21Z</dcterms:created>
  <dcterms:modified xsi:type="dcterms:W3CDTF">2024-03-21T10:01:52Z</dcterms:modified>
</cp:coreProperties>
</file>