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71" autoAdjust="0"/>
  </p:normalViewPr>
  <p:slideViewPr>
    <p:cSldViewPr>
      <p:cViewPr varScale="1">
        <p:scale>
          <a:sx n="69" d="100"/>
          <a:sy n="69" d="100"/>
        </p:scale>
        <p:origin x="-118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17.02.2015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17.02.2015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17.02.2015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pPr/>
              <a:t>17.02.2015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17.02.2015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pPr/>
              <a:t>17.02.2015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17.02.2015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17.02.2015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17.02.2015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17.02.2015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17.02.2015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pPr/>
              <a:t>17.02.2015</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mvd.tatar.ru/"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3203848" y="5301208"/>
            <a:ext cx="5637010" cy="882119"/>
          </a:xfrm>
        </p:spPr>
        <p:txBody>
          <a:bodyPr>
            <a:normAutofit fontScale="92500"/>
          </a:bodyPr>
          <a:lstStyle/>
          <a:p>
            <a:r>
              <a:rPr lang="ru-RU" dirty="0" smtClean="0"/>
              <a:t>Составила: Турова Лилия Альбертовна</a:t>
            </a:r>
          </a:p>
          <a:p>
            <a:r>
              <a:rPr lang="ru-RU" dirty="0" smtClean="0"/>
              <a:t>МБДОУ №45 «Космос» Г. Альметьевска, РТ</a:t>
            </a:r>
            <a:endParaRPr lang="ru-RU" dirty="0"/>
          </a:p>
        </p:txBody>
      </p:sp>
      <p:sp>
        <p:nvSpPr>
          <p:cNvPr id="3" name="Заголовок 2"/>
          <p:cNvSpPr>
            <a:spLocks noGrp="1"/>
          </p:cNvSpPr>
          <p:nvPr>
            <p:ph type="ctrTitle"/>
          </p:nvPr>
        </p:nvSpPr>
        <p:spPr>
          <a:xfrm>
            <a:off x="251520" y="1556792"/>
            <a:ext cx="7751415" cy="1793167"/>
          </a:xfrm>
        </p:spPr>
        <p:txBody>
          <a:bodyPr/>
          <a:lstStyle/>
          <a:p>
            <a:r>
              <a:rPr lang="ru-RU" dirty="0">
                <a:effectLst/>
              </a:rPr>
              <a:t>КАК  ПРОТИВОСТОЯТЬ  КОРРУПЦИИ</a:t>
            </a:r>
            <a:br>
              <a:rPr lang="ru-RU" dirty="0">
                <a:effectLst/>
              </a:rPr>
            </a:br>
            <a:endParaRPr lang="ru-RU" dirty="0"/>
          </a:p>
        </p:txBody>
      </p:sp>
      <p:sp>
        <p:nvSpPr>
          <p:cNvPr id="4" name="Подзаголовок 1"/>
          <p:cNvSpPr txBox="1">
            <a:spLocks/>
          </p:cNvSpPr>
          <p:nvPr/>
        </p:nvSpPr>
        <p:spPr>
          <a:xfrm>
            <a:off x="899592" y="4149080"/>
            <a:ext cx="5637010" cy="882119"/>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r>
              <a:rPr lang="ru-RU" b="1" smtClean="0"/>
              <a:t>ПАМЯТКА ГРАЖДАНИНУ</a:t>
            </a:r>
            <a:endParaRPr lang="ru-RU" dirty="0"/>
          </a:p>
        </p:txBody>
      </p:sp>
    </p:spTree>
    <p:extLst>
      <p:ext uri="{BB962C8B-B14F-4D97-AF65-F5344CB8AC3E}">
        <p14:creationId xmlns:p14="http://schemas.microsoft.com/office/powerpoint/2010/main" xmlns="" val="2759627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731520"/>
            <a:ext cx="7992888" cy="5073744"/>
          </a:xfrm>
        </p:spPr>
        <p:txBody>
          <a:bodyPr>
            <a:normAutofit fontScale="85000" lnSpcReduction="20000"/>
          </a:bodyPr>
          <a:lstStyle/>
          <a:p>
            <a:r>
              <a:rPr lang="ru-RU" b="1" dirty="0"/>
              <a:t>Статья 202 Уголовного кодекса Российской Федерации </a:t>
            </a:r>
            <a:r>
              <a:rPr lang="ru-RU" b="1" dirty="0" err="1"/>
              <a:t>Злоупотреблнение</a:t>
            </a:r>
            <a:r>
              <a:rPr lang="ru-RU" b="1" dirty="0"/>
              <a:t> полномочиями частными нотариусами и </a:t>
            </a:r>
            <a:r>
              <a:rPr lang="ru-RU" b="1" dirty="0" err="1"/>
              <a:t>авудиторами</a:t>
            </a:r>
            <a:r>
              <a:rPr lang="ru-RU" b="1" dirty="0"/>
              <a:t>  </a:t>
            </a:r>
            <a:r>
              <a:rPr lang="ru-RU" b="1" i="1" dirty="0"/>
              <a:t>наказывается штрафом в размере</a:t>
            </a:r>
            <a:r>
              <a:rPr lang="ru-RU" dirty="0"/>
              <a:t> </a:t>
            </a:r>
            <a:r>
              <a:rPr lang="ru-RU" b="1" i="1" dirty="0"/>
              <a:t>от ста тысяч до трехсот тысяч рублей или в размере заработной платы или иного дохода осужденного за период от одного года до двух лет, либо арестом на срок от трех до шести месяцев, либо лишением свободы на срок до трех лет с лишением права занимать определенные должности или заниматься определенной деятельностью на срок до трех лет.</a:t>
            </a:r>
            <a:endParaRPr lang="ru-RU" dirty="0"/>
          </a:p>
          <a:p>
            <a:r>
              <a:rPr lang="ru-RU" b="1" i="1" dirty="0"/>
              <a:t> То же деяние, совершенное в отношении заведомо несовершеннолетнего или недееспособного лица либо неоднократно,  наказывается штрафом в размере от ста тысяч до пятисот тысяч рублей или в размере заработной платы или иного дохода осужденного за период от одного года до трех лет, либо арестом на срок от четырех до шести месяцев, либо лишением свободы на срок до пяти лет с лишением права занимать определенные должности или заниматься определенной деятельностью на срок до трех лет.</a:t>
            </a:r>
            <a:endParaRPr lang="ru-RU" dirty="0"/>
          </a:p>
        </p:txBody>
      </p:sp>
    </p:spTree>
    <p:extLst>
      <p:ext uri="{BB962C8B-B14F-4D97-AF65-F5344CB8AC3E}">
        <p14:creationId xmlns:p14="http://schemas.microsoft.com/office/powerpoint/2010/main" xmlns="" val="1263433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372168"/>
            <a:ext cx="8064895" cy="1143000"/>
          </a:xfrm>
        </p:spPr>
        <p:txBody>
          <a:bodyPr/>
          <a:lstStyle/>
          <a:p>
            <a:pPr marL="0" indent="0">
              <a:buNone/>
            </a:pPr>
            <a:r>
              <a:rPr lang="ru-RU" sz="3200" dirty="0">
                <a:effectLst/>
              </a:rPr>
              <a:t>ЧТО ТАКОЕ НЕЗАКОННОЕ УЧАСТИЕ В ПРЕДПРИНИМАТЕЛЬСКОЙ ДЕЯТЕЛЬНОСТИ?</a:t>
            </a:r>
            <a:endParaRPr lang="ru-RU" sz="3200" dirty="0"/>
          </a:p>
        </p:txBody>
      </p:sp>
      <p:sp>
        <p:nvSpPr>
          <p:cNvPr id="3" name="Объект 2"/>
          <p:cNvSpPr>
            <a:spLocks noGrp="1"/>
          </p:cNvSpPr>
          <p:nvPr>
            <p:ph sz="quarter" idx="13"/>
          </p:nvPr>
        </p:nvSpPr>
        <p:spPr>
          <a:xfrm>
            <a:off x="467544" y="731520"/>
            <a:ext cx="8280920" cy="3474720"/>
          </a:xfrm>
        </p:spPr>
        <p:txBody>
          <a:bodyPr>
            <a:normAutofit/>
          </a:bodyPr>
          <a:lstStyle/>
          <a:p>
            <a:r>
              <a:rPr lang="ru-RU" b="1" dirty="0"/>
              <a:t>Незаконное участие в предпринимательской деятельности  -   </a:t>
            </a:r>
            <a:r>
              <a:rPr lang="ru-RU" dirty="0"/>
              <a:t>учреждение должностным лицом организации, осуществляющей предпринимательскую деятельность, либо участие в управлении такой организацией лично или через доверенное лицо вопреки запрету, установленному законом, если эти деяния связаны с предоставлением такой организации льгот и преимуществ или  покровительством в иной форме.</a:t>
            </a:r>
          </a:p>
        </p:txBody>
      </p:sp>
    </p:spTree>
    <p:extLst>
      <p:ext uri="{BB962C8B-B14F-4D97-AF65-F5344CB8AC3E}">
        <p14:creationId xmlns:p14="http://schemas.microsoft.com/office/powerpoint/2010/main" xmlns="" val="1831163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372168"/>
            <a:ext cx="8568951" cy="1143000"/>
          </a:xfrm>
        </p:spPr>
        <p:txBody>
          <a:bodyPr/>
          <a:lstStyle/>
          <a:p>
            <a:pPr marL="0" indent="0">
              <a:buNone/>
            </a:pPr>
            <a:r>
              <a:rPr lang="ru-RU" sz="3600" dirty="0">
                <a:effectLst/>
              </a:rPr>
              <a:t>ОТВЕТСТВЕННОСТЬ ЗА НЕЗАКОННОЕ УЧАСТИЕ В ПРЕДПРИНИМАТЕЛЬСКОЙ ДЕЯТЕЛЬНОСТИ</a:t>
            </a:r>
            <a:endParaRPr lang="ru-RU" sz="3600" dirty="0"/>
          </a:p>
        </p:txBody>
      </p:sp>
      <p:sp>
        <p:nvSpPr>
          <p:cNvPr id="3" name="Объект 2"/>
          <p:cNvSpPr>
            <a:spLocks noGrp="1"/>
          </p:cNvSpPr>
          <p:nvPr>
            <p:ph sz="quarter" idx="13"/>
          </p:nvPr>
        </p:nvSpPr>
        <p:spPr>
          <a:xfrm>
            <a:off x="683568" y="731520"/>
            <a:ext cx="8064896" cy="3474720"/>
          </a:xfrm>
        </p:spPr>
        <p:txBody>
          <a:bodyPr>
            <a:normAutofit fontScale="92500" lnSpcReduction="10000"/>
          </a:bodyPr>
          <a:lstStyle/>
          <a:p>
            <a:r>
              <a:rPr lang="ru-RU" b="1" dirty="0"/>
              <a:t>Статья 289 Уголовного кодекса Российской Федерации  Незаконное участие в предпринимательской деятельности, </a:t>
            </a:r>
            <a:r>
              <a:rPr lang="ru-RU" dirty="0"/>
              <a:t>      </a:t>
            </a:r>
            <a:r>
              <a:rPr lang="ru-RU" b="1" i="1" dirty="0"/>
              <a:t>наказывается лишением права занимать определенные должности или заниматься определенной деятельностью на срок до пяти лет со штрафом в размере до восьмидесяти тысяч рублей или в размере заработной платы или иного дохода осужденного за период до шести месяцев, либо обязательными работами на срок от ста восьмидесяти до двухсот сорока часов, либо арестом на срок от трех до шести месяцев,</a:t>
            </a:r>
            <a:r>
              <a:rPr lang="ru-RU" b="1" i="1" u="sng" dirty="0"/>
              <a:t> </a:t>
            </a:r>
            <a:r>
              <a:rPr lang="ru-RU" b="1" i="1" dirty="0"/>
              <a:t>либо лишением свободы на срок до двух лет.</a:t>
            </a:r>
            <a:endParaRPr lang="ru-RU" dirty="0"/>
          </a:p>
          <a:p>
            <a:endParaRPr lang="ru-RU" dirty="0"/>
          </a:p>
        </p:txBody>
      </p:sp>
    </p:spTree>
    <p:extLst>
      <p:ext uri="{BB962C8B-B14F-4D97-AF65-F5344CB8AC3E}">
        <p14:creationId xmlns:p14="http://schemas.microsoft.com/office/powerpoint/2010/main" xmlns="" val="4228267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9" y="4372168"/>
            <a:ext cx="7982272" cy="1143000"/>
          </a:xfrm>
        </p:spPr>
        <p:txBody>
          <a:bodyPr/>
          <a:lstStyle/>
          <a:p>
            <a:pPr marL="0" indent="0">
              <a:buNone/>
            </a:pPr>
            <a:r>
              <a:rPr lang="ru-RU" dirty="0">
                <a:effectLst/>
              </a:rPr>
              <a:t>ЧТО ТАКОЕ СЛУЖЕБНЫЙ ПОДЛОГ?</a:t>
            </a:r>
            <a:endParaRPr lang="ru-RU" dirty="0"/>
          </a:p>
        </p:txBody>
      </p:sp>
      <p:sp>
        <p:nvSpPr>
          <p:cNvPr id="3" name="Объект 2"/>
          <p:cNvSpPr>
            <a:spLocks noGrp="1"/>
          </p:cNvSpPr>
          <p:nvPr>
            <p:ph sz="quarter" idx="13"/>
          </p:nvPr>
        </p:nvSpPr>
        <p:spPr>
          <a:xfrm>
            <a:off x="539552" y="731520"/>
            <a:ext cx="8208912" cy="3474720"/>
          </a:xfrm>
        </p:spPr>
        <p:txBody>
          <a:bodyPr>
            <a:normAutofit/>
          </a:bodyPr>
          <a:lstStyle/>
          <a:p>
            <a:r>
              <a:rPr lang="ru-RU" b="1" dirty="0"/>
              <a:t>Служебный подлог, то есть внесение должностным лицом, а также государственным служащим или служащим органа местного самоуправления, не являющимся должностным лицом, в официальные документы заведомо ложных сведений, а равно внесение в указанные документы исправлений, искажающих их действительное содержание, если эти деяния совершены из корыстной или иной личной заинтересованности.</a:t>
            </a:r>
            <a:endParaRPr lang="ru-RU" dirty="0"/>
          </a:p>
        </p:txBody>
      </p:sp>
    </p:spTree>
    <p:extLst>
      <p:ext uri="{BB962C8B-B14F-4D97-AF65-F5344CB8AC3E}">
        <p14:creationId xmlns:p14="http://schemas.microsoft.com/office/powerpoint/2010/main" xmlns="" val="3465885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4372168"/>
            <a:ext cx="7766248" cy="1143000"/>
          </a:xfrm>
        </p:spPr>
        <p:txBody>
          <a:bodyPr/>
          <a:lstStyle/>
          <a:p>
            <a:pPr marL="0" indent="0">
              <a:buNone/>
            </a:pPr>
            <a:r>
              <a:rPr lang="ru-RU" dirty="0">
                <a:effectLst/>
              </a:rPr>
              <a:t>ОТВЕТСТВЕННОСТЬ ЗА СЛУЖЕБНЫЙ ПОДЛОГ </a:t>
            </a:r>
            <a:endParaRPr lang="ru-RU" dirty="0"/>
          </a:p>
        </p:txBody>
      </p:sp>
      <p:sp>
        <p:nvSpPr>
          <p:cNvPr id="3" name="Объект 2"/>
          <p:cNvSpPr>
            <a:spLocks noGrp="1"/>
          </p:cNvSpPr>
          <p:nvPr>
            <p:ph sz="quarter" idx="13"/>
          </p:nvPr>
        </p:nvSpPr>
        <p:spPr>
          <a:xfrm>
            <a:off x="539552" y="731520"/>
            <a:ext cx="8352928" cy="3474720"/>
          </a:xfrm>
        </p:spPr>
        <p:txBody>
          <a:bodyPr>
            <a:normAutofit/>
          </a:bodyPr>
          <a:lstStyle/>
          <a:p>
            <a:r>
              <a:rPr lang="ru-RU" b="1" dirty="0"/>
              <a:t>Статья 292 Уголовного кодекса Российской Федерации Служебный подлог</a:t>
            </a:r>
            <a:r>
              <a:rPr lang="ru-RU" dirty="0"/>
              <a:t> </a:t>
            </a:r>
            <a:r>
              <a:rPr lang="ru-RU" b="1" i="1" dirty="0"/>
              <a:t>наказывается  штрафом в размере до 80 тысяч рублей или в размере заработной платы или иного дохода осужденного за период до 6 месяцев, либо обязательными работами на срок от 180 восьмидесяти до 240 часов, либо исправительными работами на срок от 1 года до 2 лет, либо арестом на срок от 3 до 6 месяцев, либо лишением свободы на срок до 2 лет.</a:t>
            </a:r>
            <a:endParaRPr lang="ru-RU" dirty="0"/>
          </a:p>
        </p:txBody>
      </p:sp>
    </p:spTree>
    <p:extLst>
      <p:ext uri="{BB962C8B-B14F-4D97-AF65-F5344CB8AC3E}">
        <p14:creationId xmlns:p14="http://schemas.microsoft.com/office/powerpoint/2010/main" xmlns="" val="2848918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372168"/>
            <a:ext cx="8496943" cy="1143000"/>
          </a:xfrm>
        </p:spPr>
        <p:txBody>
          <a:bodyPr/>
          <a:lstStyle/>
          <a:p>
            <a:pPr marL="0" indent="0">
              <a:buNone/>
            </a:pPr>
            <a:r>
              <a:rPr lang="ru-RU" sz="3200" dirty="0">
                <a:effectLst/>
              </a:rPr>
              <a:t>ЧТО ТАКОЕ ВОСПРЕПЯТСТВОВАНИЕ ЗАКОННОЙ ПРЕДПРИНИМАТЕЛЬСКОЙ ДЕЯТЕЛЬНОСТИ?</a:t>
            </a:r>
            <a:endParaRPr lang="ru-RU" sz="3200" dirty="0"/>
          </a:p>
        </p:txBody>
      </p:sp>
      <p:sp>
        <p:nvSpPr>
          <p:cNvPr id="3" name="Объект 2"/>
          <p:cNvSpPr>
            <a:spLocks noGrp="1"/>
          </p:cNvSpPr>
          <p:nvPr>
            <p:ph sz="quarter" idx="13"/>
          </p:nvPr>
        </p:nvSpPr>
        <p:spPr>
          <a:xfrm>
            <a:off x="611560" y="731520"/>
            <a:ext cx="8064896" cy="3474720"/>
          </a:xfrm>
        </p:spPr>
        <p:txBody>
          <a:bodyPr>
            <a:normAutofit fontScale="85000" lnSpcReduction="20000"/>
          </a:bodyPr>
          <a:lstStyle/>
          <a:p>
            <a:r>
              <a:rPr lang="ru-RU" b="1" dirty="0" err="1"/>
              <a:t>Воспрепятсвование</a:t>
            </a:r>
            <a:r>
              <a:rPr lang="ru-RU" b="1" dirty="0"/>
              <a:t> законной предпринимательской деятельности - </a:t>
            </a:r>
            <a:r>
              <a:rPr lang="ru-RU" dirty="0"/>
              <a:t>неправомерный отказ в регистрации индивидуального предпринимателя или коммерческой организации либо уклонение от их регистрации, неправомерный отказ в выдаче специального разрешения (лицензии) на осуществление определенной деятельности либо уклонение от его выдачи, ограничение прав и законных интересов индивидуального предпринимателя или коммерческой организации в зависимости от организационно-правовой формы или формы собственности, а равно ограничение самостоятельности либо иное незаконное вмешательство в деятельность индивидуального  предпринимателя или коммерческой организации, если эти деяния совершены должностным лицом использованием своего служебного положения. </a:t>
            </a:r>
          </a:p>
        </p:txBody>
      </p:sp>
    </p:spTree>
    <p:extLst>
      <p:ext uri="{BB962C8B-B14F-4D97-AF65-F5344CB8AC3E}">
        <p14:creationId xmlns:p14="http://schemas.microsoft.com/office/powerpoint/2010/main" xmlns="" val="1265708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372168"/>
            <a:ext cx="8496943" cy="1143000"/>
          </a:xfrm>
        </p:spPr>
        <p:txBody>
          <a:bodyPr/>
          <a:lstStyle/>
          <a:p>
            <a:pPr marL="0" indent="0">
              <a:buNone/>
            </a:pPr>
            <a:r>
              <a:rPr lang="ru-RU" sz="3200" dirty="0">
                <a:effectLst/>
              </a:rPr>
              <a:t>ОТВЕТСТВЕННОСТЬ ЗА ВОСПРЕПЯТСТВОВАНИЕ ЗАКОННОЙ ПРЕДПРИНИМАТЕЛЬСКОЙ  ДЕЯТЕЛЬНОСТИ</a:t>
            </a:r>
            <a:endParaRPr lang="ru-RU" sz="3200" dirty="0"/>
          </a:p>
        </p:txBody>
      </p:sp>
      <p:sp>
        <p:nvSpPr>
          <p:cNvPr id="3" name="Объект 2"/>
          <p:cNvSpPr>
            <a:spLocks noGrp="1"/>
          </p:cNvSpPr>
          <p:nvPr>
            <p:ph sz="quarter" idx="13"/>
          </p:nvPr>
        </p:nvSpPr>
        <p:spPr>
          <a:xfrm>
            <a:off x="539552" y="731520"/>
            <a:ext cx="7920880" cy="3474720"/>
          </a:xfrm>
        </p:spPr>
        <p:txBody>
          <a:bodyPr>
            <a:normAutofit fontScale="70000" lnSpcReduction="20000"/>
          </a:bodyPr>
          <a:lstStyle/>
          <a:p>
            <a:r>
              <a:rPr lang="ru-RU" b="1" dirty="0"/>
              <a:t>Статья 169 Уголовного кодекса  Российской Федерации  </a:t>
            </a:r>
            <a:r>
              <a:rPr lang="ru-RU" b="1" dirty="0" err="1"/>
              <a:t>Воспрепятсвование</a:t>
            </a:r>
            <a:r>
              <a:rPr lang="ru-RU" b="1" dirty="0"/>
              <a:t> законной предпринимательской деятельности </a:t>
            </a:r>
            <a:r>
              <a:rPr lang="ru-RU" b="1" i="1" dirty="0"/>
              <a:t>наказывается штрафом в размере до 200 тысяч рублей или в размере заработной платы или иного дохода осужденного за период до 18 месяцев, либо лишением права занимать определенные должности или заниматься определенной деятельностью на срок до 3 лет со штрафом в размере до 80 тысяч рублей или в размере заработной платы или иного дохода осужденного за период до 6 месяцев, либо обязательными работами на срок от 120  до 180 часов.</a:t>
            </a:r>
            <a:br>
              <a:rPr lang="ru-RU" b="1" i="1" dirty="0"/>
            </a:br>
            <a:r>
              <a:rPr lang="ru-RU" b="1" i="1" dirty="0"/>
              <a:t>2. Те же деяния, совершенные в нарушение вступившего в законную силу судебного акта, а равно причинившие крупный ущерб наказываются лишением права занимать определенные должности или заниматься определенной деятельностью на срок до 5 лет со штрафом в размере до 80 тысяч рублей или в размере заработной платы или иного дохода осужденного за период до 6 месяцев, либо обязательными работами на срок от 180 до 240  часов, либо арестом на срок от 4 до 6 месяцев, либо лишением свободы на срок до 2 лет.</a:t>
            </a:r>
            <a:br>
              <a:rPr lang="ru-RU" b="1" i="1" dirty="0"/>
            </a:br>
            <a:endParaRPr lang="ru-RU" dirty="0"/>
          </a:p>
        </p:txBody>
      </p:sp>
    </p:spTree>
    <p:extLst>
      <p:ext uri="{BB962C8B-B14F-4D97-AF65-F5344CB8AC3E}">
        <p14:creationId xmlns:p14="http://schemas.microsoft.com/office/powerpoint/2010/main" xmlns="" val="2769015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372168"/>
            <a:ext cx="8424935" cy="1143000"/>
          </a:xfrm>
        </p:spPr>
        <p:txBody>
          <a:bodyPr/>
          <a:lstStyle/>
          <a:p>
            <a:pPr marL="0" indent="0">
              <a:buNone/>
            </a:pPr>
            <a:r>
              <a:rPr lang="ru-RU" dirty="0">
                <a:effectLst/>
              </a:rPr>
              <a:t>РЕГИСТРАЦИЯ НЕЗАКОННЫХ СДЕЛОК С ЗЕМЛЕЙ</a:t>
            </a:r>
            <a:endParaRPr lang="ru-RU" dirty="0"/>
          </a:p>
        </p:txBody>
      </p:sp>
      <p:sp>
        <p:nvSpPr>
          <p:cNvPr id="3" name="Объект 2"/>
          <p:cNvSpPr>
            <a:spLocks noGrp="1"/>
          </p:cNvSpPr>
          <p:nvPr>
            <p:ph sz="quarter" idx="13"/>
          </p:nvPr>
        </p:nvSpPr>
        <p:spPr>
          <a:xfrm>
            <a:off x="683568" y="731520"/>
            <a:ext cx="7920880" cy="3474720"/>
          </a:xfrm>
        </p:spPr>
        <p:txBody>
          <a:bodyPr>
            <a:normAutofit fontScale="85000" lnSpcReduction="20000"/>
          </a:bodyPr>
          <a:lstStyle/>
          <a:p>
            <a:r>
              <a:rPr lang="ru-RU" b="1" dirty="0"/>
              <a:t> Статья 170. Уголовного кодекса Российской Федерации Регистрация заведомо незаконных сделок с землей, искажение учетных данных Государственного земельного кадастра, а равно умышленное занижение размеров платежей за землю, если эти деяния совершены из корыстной или иной личной заинтересованности должностным лицом с использованием своего служебного положения</a:t>
            </a:r>
            <a:r>
              <a:rPr lang="ru-RU" b="1" i="1" dirty="0"/>
              <a:t> наказываются штрафом в размере до восьмидесяти тысяч рублей или в размере заработной платы или иного дохода осужденного за период до шести месяцев, либо лишением права занимать определенные должности или заниматься определенной деятельностью на срок до трех лет, либо обязательными работами на срок от ста двадцати до ста восьмидесяти часов.</a:t>
            </a:r>
            <a:endParaRPr lang="ru-RU" dirty="0"/>
          </a:p>
          <a:p>
            <a:endParaRPr lang="ru-RU" dirty="0"/>
          </a:p>
        </p:txBody>
      </p:sp>
    </p:spTree>
    <p:extLst>
      <p:ext uri="{BB962C8B-B14F-4D97-AF65-F5344CB8AC3E}">
        <p14:creationId xmlns:p14="http://schemas.microsoft.com/office/powerpoint/2010/main" xmlns="" val="2772612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301208"/>
            <a:ext cx="8280920" cy="1143000"/>
          </a:xfrm>
        </p:spPr>
        <p:txBody>
          <a:bodyPr/>
          <a:lstStyle/>
          <a:p>
            <a:r>
              <a:rPr lang="ru-RU" dirty="0">
                <a:effectLst/>
              </a:rPr>
              <a:t>ЧТО ТАКОЕ ВЗЯТКА?</a:t>
            </a:r>
            <a:br>
              <a:rPr lang="ru-RU" dirty="0">
                <a:effectLst/>
              </a:rPr>
            </a:br>
            <a:endParaRPr lang="ru-RU" dirty="0"/>
          </a:p>
        </p:txBody>
      </p:sp>
      <p:sp>
        <p:nvSpPr>
          <p:cNvPr id="3" name="Объект 2"/>
          <p:cNvSpPr>
            <a:spLocks noGrp="1"/>
          </p:cNvSpPr>
          <p:nvPr>
            <p:ph sz="quarter" idx="13"/>
          </p:nvPr>
        </p:nvSpPr>
        <p:spPr>
          <a:xfrm>
            <a:off x="539552" y="731520"/>
            <a:ext cx="8208912" cy="4641696"/>
          </a:xfrm>
        </p:spPr>
        <p:txBody>
          <a:bodyPr>
            <a:normAutofit fontScale="70000" lnSpcReduction="20000"/>
          </a:bodyPr>
          <a:lstStyle/>
          <a:p>
            <a:r>
              <a:rPr lang="ru-RU" dirty="0"/>
              <a:t>Согласно определению, сформулированному  в словаре С.И. Ожегова</a:t>
            </a:r>
            <a:r>
              <a:rPr lang="ru-RU" b="1" dirty="0"/>
              <a:t>, </a:t>
            </a:r>
            <a:r>
              <a:rPr lang="ru-RU" b="1" i="1" dirty="0"/>
              <a:t>взятка  это:</a:t>
            </a:r>
            <a:endParaRPr lang="ru-RU" b="1" dirty="0"/>
          </a:p>
          <a:p>
            <a:r>
              <a:rPr lang="ru-RU" b="1" i="1" dirty="0"/>
              <a:t>Деньги или материальные ценности, даваемые должностному лицу как подкуп, как оплата караемых законом действий.  В настоящее время , сюда следует добавить и выгоды имущественного характера  в пользу взяткодателя или представляемых им лиц.</a:t>
            </a:r>
            <a:endParaRPr lang="ru-RU" dirty="0"/>
          </a:p>
          <a:p>
            <a:r>
              <a:rPr lang="ru-RU" dirty="0"/>
              <a:t> </a:t>
            </a:r>
          </a:p>
          <a:p>
            <a:r>
              <a:rPr lang="ru-RU" dirty="0"/>
              <a:t>Взятки можно условно разделить на  </a:t>
            </a:r>
            <a:r>
              <a:rPr lang="ru-RU" b="1" i="1" dirty="0"/>
              <a:t>явные и завуалированные</a:t>
            </a:r>
            <a:r>
              <a:rPr lang="ru-RU" dirty="0"/>
              <a:t>.</a:t>
            </a:r>
          </a:p>
          <a:p>
            <a:r>
              <a:rPr lang="ru-RU" b="1" i="1" dirty="0"/>
              <a:t>Взятка явная</a:t>
            </a:r>
            <a:r>
              <a:rPr lang="ru-RU" dirty="0"/>
              <a:t> – взятка, при вручении предмета  которой  должностному лицу  взяткодателем, оговариваются те деяния, которые от него требуется выполнить немедленно или в будущем.</a:t>
            </a:r>
          </a:p>
          <a:p>
            <a:r>
              <a:rPr lang="ru-RU" b="1" i="1" dirty="0"/>
              <a:t>Взятка завуалированная</a:t>
            </a:r>
            <a:r>
              <a:rPr lang="ru-RU" dirty="0"/>
              <a:t> – ситуация, при которой и взяткодатель и взяткополучатель маскируют совместную преступную деятельность под правомерные акты поведения. При этом  прямые требования (просьбы) взяткодателем могут не выдвигаться. Например, за общее покровительство по службе.</a:t>
            </a:r>
          </a:p>
          <a:p>
            <a:r>
              <a:rPr lang="ru-RU" dirty="0"/>
              <a:t> </a:t>
            </a:r>
          </a:p>
          <a:p>
            <a:r>
              <a:rPr lang="ru-RU" b="1" dirty="0"/>
              <a:t>Уголовный кодекс Российской Федерации</a:t>
            </a:r>
            <a:r>
              <a:rPr lang="ru-RU" dirty="0"/>
              <a:t> </a:t>
            </a:r>
            <a:r>
              <a:rPr lang="ru-RU" b="1" dirty="0"/>
              <a:t>предусматривает два вида преступлений, связанных с взяткой: получение взятки (статья 290) и дача взятки (статья 291). </a:t>
            </a:r>
            <a:r>
              <a:rPr lang="ru-RU" b="1" dirty="0" err="1"/>
              <a:t>По-сути</a:t>
            </a:r>
            <a:r>
              <a:rPr lang="ru-RU" b="1" dirty="0"/>
              <a:t>, это две стороны одного преступления: ведь взятка означает, что есть тот, кто ее получает (взяткополучатель) и тот, кто ее дает (взяткодатель).</a:t>
            </a:r>
            <a:endParaRPr lang="ru-RU" dirty="0"/>
          </a:p>
          <a:p>
            <a:endParaRPr lang="ru-RU" dirty="0"/>
          </a:p>
        </p:txBody>
      </p:sp>
    </p:spTree>
    <p:extLst>
      <p:ext uri="{BB962C8B-B14F-4D97-AF65-F5344CB8AC3E}">
        <p14:creationId xmlns:p14="http://schemas.microsoft.com/office/powerpoint/2010/main" xmlns="" val="3240121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933056"/>
            <a:ext cx="8820471" cy="1800200"/>
          </a:xfrm>
        </p:spPr>
        <p:txBody>
          <a:bodyPr/>
          <a:lstStyle/>
          <a:p>
            <a:r>
              <a:rPr lang="ru-RU" sz="3600" dirty="0">
                <a:effectLst/>
              </a:rPr>
              <a:t>КТО МОЖЕТ БЫТЬ ПРИВЛЕЧЕН К УГОЛОВНОЙ ОТВЕТСТВЕННОСТИ ЗА ПОЛУЧЕНИЕ ВЗЯТКИ?</a:t>
            </a:r>
            <a:r>
              <a:rPr lang="ru-RU" dirty="0">
                <a:effectLst/>
              </a:rPr>
              <a:t/>
            </a:r>
            <a:br>
              <a:rPr lang="ru-RU" dirty="0">
                <a:effectLst/>
              </a:rPr>
            </a:br>
            <a:endParaRPr lang="ru-RU" dirty="0"/>
          </a:p>
        </p:txBody>
      </p:sp>
      <p:sp>
        <p:nvSpPr>
          <p:cNvPr id="3" name="Объект 2"/>
          <p:cNvSpPr>
            <a:spLocks noGrp="1"/>
          </p:cNvSpPr>
          <p:nvPr>
            <p:ph sz="quarter" idx="13"/>
          </p:nvPr>
        </p:nvSpPr>
        <p:spPr>
          <a:xfrm>
            <a:off x="467544" y="731520"/>
            <a:ext cx="8280920" cy="2985512"/>
          </a:xfrm>
        </p:spPr>
        <p:txBody>
          <a:bodyPr/>
          <a:lstStyle/>
          <a:p>
            <a:r>
              <a:rPr lang="ru-RU" b="1" dirty="0"/>
              <a:t>Взяткополучателем может быть признано только должностное лицо – представитель власти или чинов­ник, выполняющий организационно- распорядительные или административно-хозяйственные функции представитель власти или чинов­ник, выполняющий организационно- распорядительные или административно-хозяйственные функции.</a:t>
            </a:r>
            <a:r>
              <a:rPr lang="ru-RU" dirty="0"/>
              <a:t> </a:t>
            </a:r>
          </a:p>
          <a:p>
            <a:endParaRPr lang="ru-RU" dirty="0"/>
          </a:p>
        </p:txBody>
      </p:sp>
    </p:spTree>
    <p:extLst>
      <p:ext uri="{BB962C8B-B14F-4D97-AF65-F5344CB8AC3E}">
        <p14:creationId xmlns:p14="http://schemas.microsoft.com/office/powerpoint/2010/main" xmlns="" val="137405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76672"/>
            <a:ext cx="7910264" cy="1143000"/>
          </a:xfrm>
        </p:spPr>
        <p:txBody>
          <a:bodyPr/>
          <a:lstStyle/>
          <a:p>
            <a:pPr marL="0" indent="0" algn="ctr">
              <a:buNone/>
            </a:pPr>
            <a:r>
              <a:rPr lang="ru-RU" dirty="0">
                <a:effectLst/>
              </a:rPr>
              <a:t>ЧТО ТАКОЕ КОРРУПЦИЯ?</a:t>
            </a:r>
            <a:br>
              <a:rPr lang="ru-RU" dirty="0">
                <a:effectLst/>
              </a:rPr>
            </a:br>
            <a:endParaRPr lang="ru-RU" dirty="0"/>
          </a:p>
        </p:txBody>
      </p:sp>
      <p:sp>
        <p:nvSpPr>
          <p:cNvPr id="3" name="Объект 2"/>
          <p:cNvSpPr>
            <a:spLocks noGrp="1"/>
          </p:cNvSpPr>
          <p:nvPr>
            <p:ph sz="quarter" idx="13"/>
          </p:nvPr>
        </p:nvSpPr>
        <p:spPr>
          <a:xfrm>
            <a:off x="323528" y="1844824"/>
            <a:ext cx="8496944" cy="3474720"/>
          </a:xfrm>
        </p:spPr>
        <p:txBody>
          <a:bodyPr>
            <a:normAutofit/>
          </a:bodyPr>
          <a:lstStyle/>
          <a:p>
            <a:r>
              <a:rPr lang="ru-RU" dirty="0"/>
              <a:t>Под </a:t>
            </a:r>
            <a:r>
              <a:rPr lang="ru-RU" i="1" dirty="0"/>
              <a:t> </a:t>
            </a:r>
            <a:r>
              <a:rPr lang="ru-RU" b="1" i="1" dirty="0"/>
              <a:t>коррупцией</a:t>
            </a:r>
            <a:r>
              <a:rPr lang="ru-RU" i="1" dirty="0"/>
              <a:t> </a:t>
            </a:r>
            <a:r>
              <a:rPr lang="ru-RU" dirty="0"/>
              <a:t>как социально-правовым явлением обычно понимается </a:t>
            </a:r>
            <a:r>
              <a:rPr lang="ru-RU" dirty="0" err="1"/>
              <a:t>подкупаемость</a:t>
            </a:r>
            <a:r>
              <a:rPr lang="ru-RU" dirty="0"/>
              <a:t> и продажность государственных чиновников, должностных лиц, а также общественных и политических деятелей вообще. </a:t>
            </a:r>
            <a:r>
              <a:rPr lang="ru-RU" i="1" dirty="0"/>
              <a:t>(Словарь иностранных слов. М.,1954.С.369 )  </a:t>
            </a:r>
            <a:endParaRPr lang="ru-RU" dirty="0"/>
          </a:p>
          <a:p>
            <a:r>
              <a:rPr lang="ru-RU" dirty="0"/>
              <a:t> </a:t>
            </a:r>
          </a:p>
          <a:p>
            <a:r>
              <a:rPr lang="ru-RU" dirty="0"/>
              <a:t>Официальное толкование </a:t>
            </a:r>
            <a:r>
              <a:rPr lang="ru-RU" b="1" i="1" dirty="0"/>
              <a:t>коррупции </a:t>
            </a:r>
            <a:r>
              <a:rPr lang="ru-RU" dirty="0"/>
              <a:t>согласно Федеральному закону от 25.12.2008г № 273-ФЗ «О противодействии коррупции»  дается следующим образом:</a:t>
            </a:r>
            <a:r>
              <a:rPr lang="ru-RU" b="1" i="1" dirty="0"/>
              <a:t> </a:t>
            </a:r>
            <a:endParaRPr lang="ru-RU" dirty="0"/>
          </a:p>
          <a:p>
            <a:endParaRPr lang="ru-RU" dirty="0"/>
          </a:p>
        </p:txBody>
      </p:sp>
    </p:spTree>
    <p:extLst>
      <p:ext uri="{BB962C8B-B14F-4D97-AF65-F5344CB8AC3E}">
        <p14:creationId xmlns:p14="http://schemas.microsoft.com/office/powerpoint/2010/main" xmlns="" val="743889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5157192"/>
            <a:ext cx="7694240" cy="1143000"/>
          </a:xfrm>
        </p:spPr>
        <p:txBody>
          <a:bodyPr/>
          <a:lstStyle/>
          <a:p>
            <a:r>
              <a:rPr lang="ru-RU" dirty="0">
                <a:effectLst/>
              </a:rPr>
              <a:t>ЧТО ТАКОЕ ПОДКУП?</a:t>
            </a:r>
            <a:br>
              <a:rPr lang="ru-RU" dirty="0">
                <a:effectLst/>
              </a:rPr>
            </a:br>
            <a:endParaRPr lang="ru-RU" dirty="0"/>
          </a:p>
        </p:txBody>
      </p:sp>
      <p:sp>
        <p:nvSpPr>
          <p:cNvPr id="3" name="Объект 2"/>
          <p:cNvSpPr>
            <a:spLocks noGrp="1"/>
          </p:cNvSpPr>
          <p:nvPr>
            <p:ph sz="quarter" idx="13"/>
          </p:nvPr>
        </p:nvSpPr>
        <p:spPr>
          <a:xfrm>
            <a:off x="467544" y="731520"/>
            <a:ext cx="8208912" cy="3993624"/>
          </a:xfrm>
        </p:spPr>
        <p:txBody>
          <a:bodyPr>
            <a:normAutofit fontScale="77500" lnSpcReduction="20000"/>
          </a:bodyPr>
          <a:lstStyle/>
          <a:p>
            <a:r>
              <a:rPr lang="ru-RU" b="1" dirty="0"/>
              <a:t>Подкуп</a:t>
            </a:r>
            <a:r>
              <a:rPr lang="ru-RU" dirty="0"/>
              <a:t> </a:t>
            </a:r>
            <a:r>
              <a:rPr lang="ru-RU" b="1" dirty="0"/>
              <a:t>– взятка лицу, выполняющему управленческие функции в коммерческих и некоммерческих предприятиях и организациях — директору, заместителю директора коммерческой фирмы или государственного унитарного предприятия, председателю и члену совета директоров акционерного общества, главе кооператива, руководителю общественного или религиозного объединения, фонда, некоммерческого партнерства, лидеру и руководящему функционеру политической партии и т. д. </a:t>
            </a:r>
            <a:endParaRPr lang="ru-RU" dirty="0"/>
          </a:p>
          <a:p>
            <a:r>
              <a:rPr lang="ru-RU" b="1" dirty="0"/>
              <a:t> </a:t>
            </a:r>
            <a:endParaRPr lang="ru-RU" dirty="0"/>
          </a:p>
          <a:p>
            <a:r>
              <a:rPr lang="ru-RU" b="1" dirty="0"/>
              <a:t>Коммерческий подкуп (статья 204 УК РФ) – незаконная передача лицу, выполняющему управленческие функции в коммерческой или иной организации, денег, ценных бумаг, иного имущества, а равно незаконное оказание ему услуг имущественного характера за совершаемые действия (бездействие) в интересах дающего в связи  с занимаемым этим лицом служебным положением.</a:t>
            </a:r>
            <a:endParaRPr lang="ru-RU" dirty="0"/>
          </a:p>
          <a:p>
            <a:endParaRPr lang="ru-RU" dirty="0"/>
          </a:p>
        </p:txBody>
      </p:sp>
    </p:spTree>
    <p:extLst>
      <p:ext uri="{BB962C8B-B14F-4D97-AF65-F5344CB8AC3E}">
        <p14:creationId xmlns:p14="http://schemas.microsoft.com/office/powerpoint/2010/main" xmlns="" val="3616307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4372168"/>
            <a:ext cx="8640959" cy="1143000"/>
          </a:xfrm>
        </p:spPr>
        <p:txBody>
          <a:bodyPr/>
          <a:lstStyle/>
          <a:p>
            <a:r>
              <a:rPr lang="ru-RU" sz="3200" dirty="0">
                <a:effectLst/>
              </a:rPr>
              <a:t>«Не извращай закона... и не бери даров; ибо дары ослепляют глаза </a:t>
            </a:r>
            <a:br>
              <a:rPr lang="ru-RU" sz="3200" dirty="0">
                <a:effectLst/>
              </a:rPr>
            </a:br>
            <a:r>
              <a:rPr lang="ru-RU" sz="3200" dirty="0">
                <a:effectLst/>
              </a:rPr>
              <a:t>мудрых и извращают дело правых»	</a:t>
            </a:r>
            <a:br>
              <a:rPr lang="ru-RU" sz="3200" dirty="0">
                <a:effectLst/>
              </a:rPr>
            </a:br>
            <a:r>
              <a:rPr lang="ru-RU" sz="3200" dirty="0">
                <a:effectLst/>
              </a:rPr>
              <a:t>(Тора, </a:t>
            </a:r>
            <a:r>
              <a:rPr lang="ru-RU" sz="3200" dirty="0" err="1">
                <a:effectLst/>
              </a:rPr>
              <a:t>Дварим</a:t>
            </a:r>
            <a:r>
              <a:rPr lang="ru-RU" sz="3200" dirty="0">
                <a:effectLst/>
              </a:rPr>
              <a:t>, 16.19-20)</a:t>
            </a:r>
            <a:br>
              <a:rPr lang="ru-RU" sz="3200" dirty="0">
                <a:effectLst/>
              </a:rPr>
            </a:br>
            <a:r>
              <a:rPr lang="ru-RU" dirty="0">
                <a:effectLst/>
              </a:rPr>
              <a:t> </a:t>
            </a:r>
            <a:br>
              <a:rPr lang="ru-RU" dirty="0">
                <a:effectLst/>
              </a:rPr>
            </a:br>
            <a:endParaRPr lang="ru-RU" dirty="0"/>
          </a:p>
        </p:txBody>
      </p:sp>
      <p:sp>
        <p:nvSpPr>
          <p:cNvPr id="3" name="Объект 2"/>
          <p:cNvSpPr>
            <a:spLocks noGrp="1"/>
          </p:cNvSpPr>
          <p:nvPr>
            <p:ph sz="quarter" idx="13"/>
          </p:nvPr>
        </p:nvSpPr>
        <p:spPr/>
        <p:txBody>
          <a:bodyPr/>
          <a:lstStyle/>
          <a:p>
            <a:endParaRPr lang="ru-RU"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xmlns="" val="3478829928"/>
              </p:ext>
            </p:extLst>
          </p:nvPr>
        </p:nvGraphicFramePr>
        <p:xfrm>
          <a:off x="1331640" y="548680"/>
          <a:ext cx="5688632" cy="3724275"/>
        </p:xfrm>
        <a:graphic>
          <a:graphicData uri="http://schemas.openxmlformats.org/presentationml/2006/ole">
            <p:oleObj spid="_x0000_s1030" r:id="rId3" imgW="5714286" imgH="4563112" progId="">
              <p:embed/>
            </p:oleObj>
          </a:graphicData>
        </a:graphic>
      </p:graphicFrame>
    </p:spTree>
    <p:extLst>
      <p:ext uri="{BB962C8B-B14F-4D97-AF65-F5344CB8AC3E}">
        <p14:creationId xmlns:p14="http://schemas.microsoft.com/office/powerpoint/2010/main" xmlns="" val="1682087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2408" y="5373216"/>
            <a:ext cx="8604447" cy="1143000"/>
          </a:xfrm>
        </p:spPr>
        <p:txBody>
          <a:bodyPr/>
          <a:lstStyle/>
          <a:p>
            <a:pPr algn="l"/>
            <a:r>
              <a:rPr lang="ru-RU" sz="3200" dirty="0">
                <a:effectLst/>
              </a:rPr>
              <a:t>ВАШИ </a:t>
            </a:r>
            <a:r>
              <a:rPr lang="ru-RU" sz="3200" dirty="0" smtClean="0">
                <a:effectLst/>
              </a:rPr>
              <a:t>ДЕЙСТВИЯ: </a:t>
            </a:r>
            <a:r>
              <a:rPr lang="ru-RU" sz="3200" i="1" dirty="0" smtClean="0">
                <a:effectLst/>
              </a:rPr>
              <a:t>если </a:t>
            </a:r>
            <a:r>
              <a:rPr lang="ru-RU" sz="3200" i="1" dirty="0">
                <a:effectLst/>
              </a:rPr>
              <a:t>Вы приняли решение противостоять коррупции</a:t>
            </a:r>
            <a:r>
              <a:rPr lang="ru-RU" dirty="0">
                <a:effectLst/>
              </a:rPr>
              <a:t/>
            </a:r>
            <a:br>
              <a:rPr lang="ru-RU" dirty="0">
                <a:effectLst/>
              </a:rPr>
            </a:br>
            <a:endParaRPr lang="ru-RU" dirty="0"/>
          </a:p>
        </p:txBody>
      </p:sp>
      <p:sp>
        <p:nvSpPr>
          <p:cNvPr id="3" name="Объект 2"/>
          <p:cNvSpPr>
            <a:spLocks noGrp="1"/>
          </p:cNvSpPr>
          <p:nvPr>
            <p:ph sz="quarter" idx="13"/>
          </p:nvPr>
        </p:nvSpPr>
        <p:spPr>
          <a:xfrm>
            <a:off x="251520" y="188640"/>
            <a:ext cx="8568952" cy="5112568"/>
          </a:xfrm>
        </p:spPr>
        <p:txBody>
          <a:bodyPr>
            <a:normAutofit fontScale="47500" lnSpcReduction="20000"/>
          </a:bodyPr>
          <a:lstStyle/>
          <a:p>
            <a:r>
              <a:rPr lang="ru-RU" dirty="0"/>
              <a:t>По своему усмотрению Вы можете обратиться с устным или письменным заявлением в правоохранительные органы по месту Вашего жительства или в их вышестоящие инстанции: </a:t>
            </a:r>
          </a:p>
          <a:p>
            <a:r>
              <a:rPr lang="ru-RU" b="1" dirty="0"/>
              <a:t>В органы внутренних дел</a:t>
            </a:r>
            <a:r>
              <a:rPr lang="ru-RU" dirty="0"/>
              <a:t> – районные или городские отделения (отделы, управления) милиции, отделы (управления) по борьбе с экономическими преступлениями, отделы (управления) по борьбе с организованной преступностью,  Министерство внутренних дел Республики Татарстан (420111, г. Казань, ул. Дзержинского, д. 19);</a:t>
            </a:r>
          </a:p>
          <a:p>
            <a:r>
              <a:rPr lang="ru-RU" b="1" dirty="0"/>
              <a:t>В органы прокуратуры</a:t>
            </a:r>
            <a:r>
              <a:rPr lang="ru-RU" dirty="0"/>
              <a:t> – к районному или городскому прокурору, прокурору Республики Татарстан (420111, г. Казань, ул. Кремлевская, 14);</a:t>
            </a:r>
          </a:p>
          <a:p>
            <a:r>
              <a:rPr lang="ru-RU" b="1" dirty="0"/>
              <a:t>В Следственное управление </a:t>
            </a:r>
            <a:r>
              <a:rPr lang="ru-RU" dirty="0"/>
              <a:t>Следственного комитета при прокуратуре Российской Федерации по Республике Татарстан; </a:t>
            </a:r>
          </a:p>
          <a:p>
            <a:r>
              <a:rPr lang="ru-RU" b="1" dirty="0"/>
              <a:t>В органы безопасности</a:t>
            </a:r>
            <a:r>
              <a:rPr lang="ru-RU" dirty="0"/>
              <a:t> – районные и городские отделения (отделы) Управления ФСБ по Республике Татарстан; </a:t>
            </a:r>
          </a:p>
          <a:p>
            <a:r>
              <a:rPr lang="ru-RU" dirty="0"/>
              <a:t> </a:t>
            </a:r>
          </a:p>
          <a:p>
            <a:r>
              <a:rPr lang="ru-RU" dirty="0"/>
              <a:t>В случаях вымогательства взятки со стороны сотрудников органов внутренних дел, прокуратуры, следственного комитета, ФСБ и других правоохранительных органов вы можете обращаться непосредственно </a:t>
            </a:r>
            <a:r>
              <a:rPr lang="ru-RU" b="1" dirty="0"/>
              <a:t>в подразделения их собственной безопасности</a:t>
            </a:r>
            <a:r>
              <a:rPr lang="ru-RU" dirty="0"/>
              <a:t> или в вышестоящие инстанции: </a:t>
            </a:r>
          </a:p>
          <a:p>
            <a:r>
              <a:rPr lang="ru-RU" b="1" i="1" dirty="0"/>
              <a:t>Министерство внутренних дел Российской Федерации </a:t>
            </a:r>
            <a:endParaRPr lang="ru-RU" dirty="0"/>
          </a:p>
          <a:p>
            <a:r>
              <a:rPr lang="ru-RU" i="1" dirty="0"/>
              <a:t>(Москва, ул. Житная, д. 16; Москва ул. Садовая-Сухаревская, д.11)</a:t>
            </a:r>
            <a:r>
              <a:rPr lang="ru-RU" b="1" i="1" dirty="0"/>
              <a:t>, </a:t>
            </a:r>
            <a:endParaRPr lang="ru-RU" dirty="0"/>
          </a:p>
          <a:p>
            <a:r>
              <a:rPr lang="ru-RU" b="1" i="1" dirty="0"/>
              <a:t>Генеральную прокуратуру Российской Федерации </a:t>
            </a:r>
            <a:endParaRPr lang="ru-RU" dirty="0"/>
          </a:p>
          <a:p>
            <a:r>
              <a:rPr lang="ru-RU" i="1" dirty="0"/>
              <a:t>(Москва, ул. Большая Дмитровка, д. 15А.),</a:t>
            </a:r>
            <a:endParaRPr lang="ru-RU" dirty="0"/>
          </a:p>
          <a:p>
            <a:r>
              <a:rPr lang="ru-RU" b="1" i="1" dirty="0"/>
              <a:t>Федеральную службу безопасности </a:t>
            </a:r>
            <a:endParaRPr lang="ru-RU" dirty="0"/>
          </a:p>
          <a:p>
            <a:r>
              <a:rPr lang="ru-RU" i="1" dirty="0"/>
              <a:t>(Москва ул. Кузнецкий мост, д. 22)</a:t>
            </a:r>
            <a:endParaRPr lang="ru-RU" dirty="0"/>
          </a:p>
          <a:p>
            <a:r>
              <a:rPr lang="ru-RU" b="1" i="1" dirty="0"/>
              <a:t> </a:t>
            </a:r>
            <a:endParaRPr lang="ru-RU" dirty="0"/>
          </a:p>
          <a:p>
            <a:r>
              <a:rPr lang="ru-RU" b="1" dirty="0"/>
              <a:t>Соответствующими приказами Генеральной прокуратуры РФ, Министерства внутренних дел РФ, Федеральной службы безопасности РФ, а также Федеральной службы РФ по контролю за оборотом наркотиков и Федеральной таможенной службы РФ предусматривается получение сообщений о преступлениях от граждан с выдачей им соответствующих талонов-уведомлений.</a:t>
            </a:r>
            <a:endParaRPr lang="ru-RU" dirty="0"/>
          </a:p>
          <a:p>
            <a:r>
              <a:rPr lang="ru-RU" b="1" dirty="0"/>
              <a:t> </a:t>
            </a:r>
            <a:endParaRPr lang="ru-RU" dirty="0"/>
          </a:p>
          <a:p>
            <a:r>
              <a:rPr lang="ru-RU" i="1" dirty="0"/>
              <a:t>Одной из форм сообщения о правонарушении коррупционного характера является анонимное обращение в правоохранительные органы. Хотя  в этом случае заявитель не может в виду анонимности рассчитывать на получение ответ, а само  анонимное обращение о преступлении не может служить поводом для возбуждения уголовного дела ( п.7 ст. 141 УПК РФ) оно </a:t>
            </a:r>
            <a:r>
              <a:rPr lang="ru-RU" b="1" i="1" dirty="0"/>
              <a:t>обязательно проверяется</a:t>
            </a:r>
            <a:r>
              <a:rPr lang="ru-RU" i="1" dirty="0"/>
              <a:t>  </a:t>
            </a:r>
            <a:endParaRPr lang="ru-RU" dirty="0"/>
          </a:p>
          <a:p>
            <a:endParaRPr lang="ru-RU" dirty="0"/>
          </a:p>
        </p:txBody>
      </p:sp>
    </p:spTree>
    <p:extLst>
      <p:ext uri="{BB962C8B-B14F-4D97-AF65-F5344CB8AC3E}">
        <p14:creationId xmlns:p14="http://schemas.microsoft.com/office/powerpoint/2010/main" xmlns="" val="15610666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5229200"/>
            <a:ext cx="6512511" cy="1143000"/>
          </a:xfrm>
        </p:spPr>
        <p:txBody>
          <a:bodyPr/>
          <a:lstStyle/>
          <a:p>
            <a:r>
              <a:rPr lang="ru-RU" dirty="0">
                <a:effectLst/>
              </a:rPr>
              <a:t>ЭТО ВАЖНО ЗНАТЬ</a:t>
            </a:r>
            <a:br>
              <a:rPr lang="ru-RU" dirty="0">
                <a:effectLst/>
              </a:rPr>
            </a:br>
            <a:endParaRPr lang="ru-RU" dirty="0"/>
          </a:p>
        </p:txBody>
      </p:sp>
      <p:sp>
        <p:nvSpPr>
          <p:cNvPr id="3" name="Объект 2"/>
          <p:cNvSpPr>
            <a:spLocks noGrp="1"/>
          </p:cNvSpPr>
          <p:nvPr>
            <p:ph sz="quarter" idx="13"/>
          </p:nvPr>
        </p:nvSpPr>
        <p:spPr>
          <a:xfrm>
            <a:off x="179512" y="260648"/>
            <a:ext cx="8568952" cy="4896544"/>
          </a:xfrm>
        </p:spPr>
        <p:txBody>
          <a:bodyPr>
            <a:normAutofit fontScale="55000" lnSpcReduction="20000"/>
          </a:bodyPr>
          <a:lstStyle/>
          <a:p>
            <a:r>
              <a:rPr lang="ru-RU" dirty="0"/>
              <a:t>Устные сообщения и письменные заявления  о коррупционных преступлениях принимаются в правоохранительных органах независимо от места и времени совершения преступления КРУГЛОСУТОЧНО </a:t>
            </a:r>
          </a:p>
          <a:p>
            <a:r>
              <a:rPr lang="ru-RU" dirty="0"/>
              <a:t> </a:t>
            </a:r>
          </a:p>
          <a:p>
            <a:r>
              <a:rPr lang="ru-RU" dirty="0"/>
              <a:t>ВАС ОБЯЗАНЫ ВЫСЛУШАТЬ в дежурной части органа внутренних дел, приемной органов прокуратуры, следственном комитете, Федеральной службе безопасности и ПРИНЯТЬ сообщение в устной или письменной форме. При этом Вам следует поинтересоваться фамилией, должностью и рабочим телефоном сотрудника, принявшего заявление.</a:t>
            </a:r>
          </a:p>
          <a:p>
            <a:r>
              <a:rPr lang="ru-RU" dirty="0"/>
              <a:t> </a:t>
            </a:r>
          </a:p>
          <a:p>
            <a:r>
              <a:rPr lang="ru-RU" dirty="0"/>
              <a:t>ВЫ ИМЕЕТЕ ПРАВО получить копию своего заявления с отметкой о его регистрации в правоохранительном органе или талон-уведомление, в котором указываются  сведения о сотруднике, принявшем заявление и его подпись, регистрационный номер, наименование, адрес и телефон правоохранительного органа, дата приема заявления.</a:t>
            </a:r>
          </a:p>
          <a:p>
            <a:r>
              <a:rPr lang="ru-RU" dirty="0"/>
              <a:t> </a:t>
            </a:r>
          </a:p>
          <a:p>
            <a:r>
              <a:rPr lang="ru-RU" dirty="0"/>
              <a:t>В правоохранительном органе полученное от Вас сообщение (заявление) должно быть НЕЗАМЕДЛИТЕЛЬНО ЗАРЕГИСТРИРОВАНО  и доложено вышестоящему руководителю для осуществления процессуальных действий согласно требованиям Уголовно-процессуального кодекса  РФ.</a:t>
            </a:r>
          </a:p>
          <a:p>
            <a:r>
              <a:rPr lang="ru-RU" dirty="0"/>
              <a:t> </a:t>
            </a:r>
          </a:p>
          <a:p>
            <a:r>
              <a:rPr lang="ru-RU" dirty="0"/>
              <a:t> ВЫ ИМЕЕТЕ ПРАВО выяснить в правоохранительном органе, которому поручено заниматься Вашим заявлением, о характере принимаемых мер  и требовать приема Вас руководителем соответствующего подразделения для получения более полной информации по вопросам, затрагивающим Ваши права и законные интересы.</a:t>
            </a:r>
          </a:p>
          <a:p>
            <a:r>
              <a:rPr lang="ru-RU" dirty="0"/>
              <a:t> </a:t>
            </a:r>
          </a:p>
          <a:p>
            <a:r>
              <a:rPr lang="ru-RU" dirty="0"/>
              <a:t>В СЛУЧАЕ ОТКАЗА  принять от Вас сообщение (заявление) о коррупционном преступлении ВЫ ИМЕЕТЕ ПРАВО обжаловать эти незаконные действия в вышестоящих инстанциях (районных, городских, республиканских, федеральных), а также подать жалобу на неправомерные действия  сотрудников правоохранительных органов в прокуратуру Республики Татарстан, Генеральную прокуратуру Российской Федерации, осуществляющие прокурорский надзор за деятельностью правоохранительных органов и силовых структур.</a:t>
            </a:r>
          </a:p>
          <a:p>
            <a:endParaRPr lang="ru-RU" dirty="0"/>
          </a:p>
        </p:txBody>
      </p:sp>
    </p:spTree>
    <p:extLst>
      <p:ext uri="{BB962C8B-B14F-4D97-AF65-F5344CB8AC3E}">
        <p14:creationId xmlns:p14="http://schemas.microsoft.com/office/powerpoint/2010/main" xmlns="" val="1724084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3" y="5589240"/>
            <a:ext cx="8964487" cy="1143000"/>
          </a:xfrm>
        </p:spPr>
        <p:txBody>
          <a:bodyPr/>
          <a:lstStyle/>
          <a:p>
            <a:r>
              <a:rPr lang="ru-RU" sz="2800" dirty="0">
                <a:effectLst/>
              </a:rPr>
              <a:t>ТЕЛЕФОНЫ «ГОРЯЧИХ ЛИНИЙ» ПО БОРЬБЕ </a:t>
            </a:r>
            <a:r>
              <a:rPr lang="ru-RU" sz="2800" dirty="0" smtClean="0">
                <a:effectLst/>
              </a:rPr>
              <a:t>С КОРРУПЦИЕЙ</a:t>
            </a:r>
            <a:r>
              <a:rPr lang="ru-RU" sz="2800" dirty="0">
                <a:effectLst/>
              </a:rPr>
              <a:t> </a:t>
            </a:r>
            <a:r>
              <a:rPr lang="ru-RU" sz="2800" dirty="0" smtClean="0">
                <a:effectLst/>
              </a:rPr>
              <a:t>В КАЗАНИ</a:t>
            </a:r>
            <a:endParaRPr lang="ru-RU" sz="2800" dirty="0"/>
          </a:p>
        </p:txBody>
      </p:sp>
      <p:sp>
        <p:nvSpPr>
          <p:cNvPr id="3" name="Объект 2"/>
          <p:cNvSpPr>
            <a:spLocks noGrp="1"/>
          </p:cNvSpPr>
          <p:nvPr>
            <p:ph sz="quarter" idx="13"/>
          </p:nvPr>
        </p:nvSpPr>
        <p:spPr>
          <a:xfrm>
            <a:off x="179512" y="332656"/>
            <a:ext cx="8784976" cy="5256584"/>
          </a:xfrm>
        </p:spPr>
        <p:txBody>
          <a:bodyPr>
            <a:normAutofit fontScale="55000" lnSpcReduction="20000"/>
          </a:bodyPr>
          <a:lstStyle/>
          <a:p>
            <a:r>
              <a:rPr lang="ru-RU" b="1" dirty="0"/>
              <a:t>Прокуратура Республики Татарстан</a:t>
            </a:r>
            <a:endParaRPr lang="ru-RU" dirty="0"/>
          </a:p>
          <a:p>
            <a:r>
              <a:rPr lang="ru-RU" b="1" dirty="0"/>
              <a:t>(843) 291 19 25</a:t>
            </a:r>
            <a:endParaRPr lang="ru-RU" dirty="0"/>
          </a:p>
          <a:p>
            <a:r>
              <a:rPr lang="ru-RU" b="1" dirty="0"/>
              <a:t>Отдел по надзору за исполнением законодательства о противодействии коррупции Прокуратуры РТ</a:t>
            </a:r>
            <a:endParaRPr lang="ru-RU" dirty="0"/>
          </a:p>
          <a:p>
            <a:r>
              <a:rPr lang="ru-RU" b="1" dirty="0"/>
              <a:t>(843) 291 19 36</a:t>
            </a:r>
            <a:endParaRPr lang="ru-RU" dirty="0"/>
          </a:p>
          <a:p>
            <a:r>
              <a:rPr lang="ru-RU" b="1" dirty="0"/>
              <a:t> </a:t>
            </a:r>
            <a:endParaRPr lang="ru-RU" dirty="0"/>
          </a:p>
          <a:p>
            <a:r>
              <a:rPr lang="ru-RU" b="1" dirty="0"/>
              <a:t>Министерство внутренних дел по Республики Татарстан</a:t>
            </a:r>
            <a:endParaRPr lang="ru-RU" dirty="0"/>
          </a:p>
          <a:p>
            <a:r>
              <a:rPr lang="ru-RU" b="1" dirty="0"/>
              <a:t>(843) 291-32-17</a:t>
            </a:r>
            <a:endParaRPr lang="ru-RU" dirty="0"/>
          </a:p>
          <a:p>
            <a:r>
              <a:rPr lang="ru-RU" b="1" dirty="0"/>
              <a:t> </a:t>
            </a:r>
            <a:endParaRPr lang="ru-RU" dirty="0"/>
          </a:p>
          <a:p>
            <a:r>
              <a:rPr lang="ru-RU" b="1" dirty="0"/>
              <a:t>УБЭП МВД  по РТ </a:t>
            </a:r>
            <a:endParaRPr lang="ru-RU" dirty="0"/>
          </a:p>
          <a:p>
            <a:r>
              <a:rPr lang="ru-RU" b="1" dirty="0"/>
              <a:t>(843) 291-20-02,  (843) 291-32-60</a:t>
            </a:r>
            <a:endParaRPr lang="ru-RU" dirty="0"/>
          </a:p>
          <a:p>
            <a:r>
              <a:rPr lang="ru-RU" b="1" dirty="0"/>
              <a:t> </a:t>
            </a:r>
            <a:endParaRPr lang="ru-RU" dirty="0"/>
          </a:p>
          <a:p>
            <a:r>
              <a:rPr lang="ru-RU" b="1" dirty="0"/>
              <a:t>Отдел по реализации антикоррупционной политики  Республики Татарстан  </a:t>
            </a:r>
            <a:endParaRPr lang="ru-RU" dirty="0"/>
          </a:p>
          <a:p>
            <a:r>
              <a:rPr lang="ru-RU" b="1" dirty="0"/>
              <a:t>(843) 567 88 69  </a:t>
            </a:r>
            <a:endParaRPr lang="ru-RU" dirty="0"/>
          </a:p>
          <a:p>
            <a:r>
              <a:rPr lang="ru-RU" b="1" dirty="0"/>
              <a:t> </a:t>
            </a:r>
            <a:endParaRPr lang="ru-RU" dirty="0"/>
          </a:p>
          <a:p>
            <a:r>
              <a:rPr lang="ru-RU" b="1" dirty="0"/>
              <a:t>Агентство Республики Татарстан по массовой коммуникации «ТАТМЕДИА»</a:t>
            </a:r>
            <a:endParaRPr lang="ru-RU" dirty="0"/>
          </a:p>
          <a:p>
            <a:r>
              <a:rPr lang="ru-RU" b="1" dirty="0"/>
              <a:t>(843) 570 31 05</a:t>
            </a:r>
            <a:endParaRPr lang="ru-RU" dirty="0"/>
          </a:p>
          <a:p>
            <a:r>
              <a:rPr lang="ru-RU" b="1" dirty="0"/>
              <a:t> </a:t>
            </a:r>
            <a:endParaRPr lang="ru-RU" dirty="0"/>
          </a:p>
          <a:p>
            <a:r>
              <a:rPr lang="ru-RU" b="1" dirty="0"/>
              <a:t>Круглосуточный «телефон доверия» Министерства внутренних дел по Республике Татарстан (по Казани)</a:t>
            </a:r>
            <a:endParaRPr lang="ru-RU" dirty="0"/>
          </a:p>
          <a:p>
            <a:r>
              <a:rPr lang="ru-RU" b="1" dirty="0"/>
              <a:t>052</a:t>
            </a:r>
            <a:endParaRPr lang="ru-RU" dirty="0"/>
          </a:p>
          <a:p>
            <a:r>
              <a:rPr lang="ru-RU" b="1" dirty="0"/>
              <a:t> </a:t>
            </a:r>
            <a:endParaRPr lang="ru-RU" dirty="0"/>
          </a:p>
          <a:p>
            <a:r>
              <a:rPr lang="ru-RU" b="1" i="1" dirty="0"/>
              <a:t>Для более эффективного противодействия коррупции в Министерстве внутренних дел по Республике Татарстан  имеется постоянно обновляющийся сайт (</a:t>
            </a:r>
            <a:r>
              <a:rPr lang="en-US" b="1" u="sng" dirty="0">
                <a:hlinkClick r:id="rId2"/>
              </a:rPr>
              <a:t>www</a:t>
            </a:r>
            <a:r>
              <a:rPr lang="ru-RU" b="1" u="sng" dirty="0">
                <a:hlinkClick r:id="rId2"/>
              </a:rPr>
              <a:t>.</a:t>
            </a:r>
            <a:r>
              <a:rPr lang="en-US" b="1" u="sng" dirty="0" err="1">
                <a:hlinkClick r:id="rId2"/>
              </a:rPr>
              <a:t>mvd</a:t>
            </a:r>
            <a:r>
              <a:rPr lang="ru-RU" b="1" u="sng" dirty="0">
                <a:hlinkClick r:id="rId2"/>
              </a:rPr>
              <a:t>.</a:t>
            </a:r>
            <a:r>
              <a:rPr lang="en-US" b="1" u="sng" dirty="0" err="1">
                <a:hlinkClick r:id="rId2"/>
              </a:rPr>
              <a:t>tatar</a:t>
            </a:r>
            <a:r>
              <a:rPr lang="ru-RU" b="1" u="sng" dirty="0">
                <a:hlinkClick r:id="rId2"/>
              </a:rPr>
              <a:t>.</a:t>
            </a:r>
            <a:r>
              <a:rPr lang="en-US" b="1" u="sng" dirty="0" err="1">
                <a:hlinkClick r:id="rId2"/>
              </a:rPr>
              <a:t>ru</a:t>
            </a:r>
            <a:r>
              <a:rPr lang="ru-RU" b="1" i="1" dirty="0"/>
              <a:t>), на котором действует Интернет-приемная, куда граждане могут сообщить (в том числе и анонимно) информацию об известных им фактах коррупционных преступлений. </a:t>
            </a:r>
            <a:endParaRPr lang="ru-RU" dirty="0"/>
          </a:p>
        </p:txBody>
      </p:sp>
    </p:spTree>
    <p:extLst>
      <p:ext uri="{BB962C8B-B14F-4D97-AF65-F5344CB8AC3E}">
        <p14:creationId xmlns:p14="http://schemas.microsoft.com/office/powerpoint/2010/main" xmlns="" val="1777260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372168"/>
            <a:ext cx="9143999" cy="1143000"/>
          </a:xfrm>
        </p:spPr>
        <p:txBody>
          <a:bodyPr/>
          <a:lstStyle/>
          <a:p>
            <a:r>
              <a:rPr lang="ru-RU" sz="3200" dirty="0">
                <a:effectLst/>
              </a:rPr>
              <a:t>«Дающий взятку и берущий взятку оба окажутся в адском пламени»</a:t>
            </a:r>
            <a:br>
              <a:rPr lang="ru-RU" sz="3200" dirty="0">
                <a:effectLst/>
              </a:rPr>
            </a:br>
            <a:r>
              <a:rPr lang="ru-RU" sz="3200" dirty="0">
                <a:effectLst/>
              </a:rPr>
              <a:t>(Хадис Пророка Мухаммада, Сборник «Сады благонравных» имама Ан-</a:t>
            </a:r>
            <a:r>
              <a:rPr lang="ru-RU" sz="3200" dirty="0" err="1">
                <a:effectLst/>
              </a:rPr>
              <a:t>Навави</a:t>
            </a:r>
            <a:r>
              <a:rPr lang="ru-RU" sz="3200" dirty="0">
                <a:effectLst/>
              </a:rPr>
              <a:t>)</a:t>
            </a:r>
            <a:br>
              <a:rPr lang="ru-RU" sz="3200" dirty="0">
                <a:effectLst/>
              </a:rPr>
            </a:br>
            <a:endParaRPr lang="ru-RU" sz="32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xmlns="" val="3566874584"/>
              </p:ext>
            </p:extLst>
          </p:nvPr>
        </p:nvGraphicFramePr>
        <p:xfrm>
          <a:off x="1547664" y="476672"/>
          <a:ext cx="5381625" cy="3495675"/>
        </p:xfrm>
        <a:graphic>
          <a:graphicData uri="http://schemas.openxmlformats.org/presentationml/2006/ole">
            <p:oleObj spid="_x0000_s2054" r:id="rId3" imgW="5714286" imgH="3715269" progId="">
              <p:embed/>
            </p:oleObj>
          </a:graphicData>
        </a:graphic>
      </p:graphicFrame>
    </p:spTree>
    <p:extLst>
      <p:ext uri="{BB962C8B-B14F-4D97-AF65-F5344CB8AC3E}">
        <p14:creationId xmlns:p14="http://schemas.microsoft.com/office/powerpoint/2010/main" xmlns="" val="4093823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764704"/>
            <a:ext cx="7776864" cy="1143000"/>
          </a:xfrm>
        </p:spPr>
        <p:txBody>
          <a:bodyPr/>
          <a:lstStyle/>
          <a:p>
            <a:pPr algn="l"/>
            <a:r>
              <a:rPr lang="ru-RU" dirty="0">
                <a:effectLst/>
              </a:rPr>
              <a:t>Коррупция:</a:t>
            </a:r>
            <a:br>
              <a:rPr lang="ru-RU" dirty="0">
                <a:effectLst/>
              </a:rPr>
            </a:br>
            <a:endParaRPr lang="ru-RU" dirty="0"/>
          </a:p>
        </p:txBody>
      </p:sp>
      <p:sp>
        <p:nvSpPr>
          <p:cNvPr id="3" name="Объект 2"/>
          <p:cNvSpPr>
            <a:spLocks noGrp="1"/>
          </p:cNvSpPr>
          <p:nvPr>
            <p:ph sz="quarter" idx="13"/>
          </p:nvPr>
        </p:nvSpPr>
        <p:spPr>
          <a:xfrm>
            <a:off x="683568" y="1484784"/>
            <a:ext cx="7920880" cy="4896544"/>
          </a:xfrm>
        </p:spPr>
        <p:txBody>
          <a:bodyPr>
            <a:normAutofit fontScale="92500"/>
          </a:bodyPr>
          <a:lstStyle/>
          <a:p>
            <a:r>
              <a:rPr lang="ru-RU" dirty="0"/>
              <a:t>а) злоупотребление служебным положением, дача взятки, получение взятки, злоупотребление полномочиями,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 ценностей, иного имущества или услуг имущественного характера, иных имущественных прав для себя или для третьих лиц либо незаконное предоставление такой выгоды указанному лицу другими физическими лицами;</a:t>
            </a:r>
          </a:p>
          <a:p>
            <a:r>
              <a:rPr lang="ru-RU" dirty="0"/>
              <a:t>б) совершение деяний, указанных в подпункте "а" настоящего пункта, от имени или в интересах юридического лица;</a:t>
            </a:r>
          </a:p>
          <a:p>
            <a:r>
              <a:rPr lang="ru-RU" i="1" dirty="0"/>
              <a:t>(Статья 1.  п. 1 Федерального закона   «О противодействии коррупции») </a:t>
            </a:r>
            <a:endParaRPr lang="ru-RU" dirty="0"/>
          </a:p>
          <a:p>
            <a:endParaRPr lang="ru-RU" dirty="0"/>
          </a:p>
        </p:txBody>
      </p:sp>
    </p:spTree>
    <p:extLst>
      <p:ext uri="{BB962C8B-B14F-4D97-AF65-F5344CB8AC3E}">
        <p14:creationId xmlns:p14="http://schemas.microsoft.com/office/powerpoint/2010/main" xmlns="" val="2559537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620688"/>
            <a:ext cx="7478216" cy="1143000"/>
          </a:xfrm>
        </p:spPr>
        <p:txBody>
          <a:bodyPr/>
          <a:lstStyle/>
          <a:p>
            <a:pPr algn="l"/>
            <a:r>
              <a:rPr lang="ru-RU" dirty="0">
                <a:effectLst/>
              </a:rPr>
              <a:t>Коррупция:</a:t>
            </a:r>
            <a:endParaRPr lang="ru-RU" dirty="0"/>
          </a:p>
        </p:txBody>
      </p:sp>
      <p:sp>
        <p:nvSpPr>
          <p:cNvPr id="3" name="Объект 2"/>
          <p:cNvSpPr>
            <a:spLocks noGrp="1"/>
          </p:cNvSpPr>
          <p:nvPr>
            <p:ph sz="quarter" idx="13"/>
          </p:nvPr>
        </p:nvSpPr>
        <p:spPr>
          <a:xfrm>
            <a:off x="539552" y="1484784"/>
            <a:ext cx="8208912" cy="4266808"/>
          </a:xfrm>
        </p:spPr>
        <p:txBody>
          <a:bodyPr>
            <a:normAutofit lnSpcReduction="10000"/>
          </a:bodyPr>
          <a:lstStyle/>
          <a:p>
            <a:r>
              <a:rPr lang="ru-RU" dirty="0" smtClean="0"/>
              <a:t>незаконное </a:t>
            </a:r>
            <a:r>
              <a:rPr lang="ru-RU" dirty="0"/>
              <a:t>принятие либо извлечение в своих интересах, а равно в интересах иных лиц, лично или через посредников имущественных благ и преимуществ лицами, замещающими государственные должности, а равно должности государственной гражданской или муниципальной службы, с использованием своих должностных полномочий и связанных с ними возможностей, а равно подкуп данных лиц путем противоправного предоставления им физическими и юридическими лицами указанных благ и преимуществ.</a:t>
            </a:r>
            <a:r>
              <a:rPr lang="ru-RU" b="1" dirty="0"/>
              <a:t> </a:t>
            </a:r>
            <a:endParaRPr lang="ru-RU" dirty="0"/>
          </a:p>
          <a:p>
            <a:r>
              <a:rPr lang="ru-RU" i="1" dirty="0"/>
              <a:t>(Статья 1.  п. 1 Закона  Республики Татарстан «О противодействии коррупции в Республике Татарстан» от 4 мая 2006 г. N 34-ЗРТ).</a:t>
            </a:r>
            <a:endParaRPr lang="ru-RU" dirty="0"/>
          </a:p>
          <a:p>
            <a:endParaRPr lang="ru-RU" dirty="0"/>
          </a:p>
        </p:txBody>
      </p:sp>
    </p:spTree>
    <p:extLst>
      <p:ext uri="{BB962C8B-B14F-4D97-AF65-F5344CB8AC3E}">
        <p14:creationId xmlns:p14="http://schemas.microsoft.com/office/powerpoint/2010/main" xmlns="" val="2698753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404664"/>
            <a:ext cx="6512511" cy="1143000"/>
          </a:xfrm>
        </p:spPr>
        <p:txBody>
          <a:bodyPr/>
          <a:lstStyle/>
          <a:p>
            <a:pPr marL="0" indent="0" algn="l">
              <a:buNone/>
            </a:pPr>
            <a:r>
              <a:rPr lang="ru-RU" dirty="0" err="1">
                <a:effectLst/>
              </a:rPr>
              <a:t>Корруцпционное</a:t>
            </a:r>
            <a:r>
              <a:rPr lang="ru-RU" dirty="0">
                <a:effectLst/>
              </a:rPr>
              <a:t> правонарушение: </a:t>
            </a:r>
            <a:endParaRPr lang="ru-RU" dirty="0"/>
          </a:p>
        </p:txBody>
      </p:sp>
      <p:sp>
        <p:nvSpPr>
          <p:cNvPr id="3" name="Объект 2"/>
          <p:cNvSpPr>
            <a:spLocks noGrp="1"/>
          </p:cNvSpPr>
          <p:nvPr>
            <p:ph sz="quarter" idx="13"/>
          </p:nvPr>
        </p:nvSpPr>
        <p:spPr>
          <a:xfrm>
            <a:off x="755576" y="2492896"/>
            <a:ext cx="7776864" cy="3096344"/>
          </a:xfrm>
        </p:spPr>
        <p:txBody>
          <a:bodyPr>
            <a:normAutofit/>
          </a:bodyPr>
          <a:lstStyle/>
          <a:p>
            <a:r>
              <a:rPr lang="ru-RU" dirty="0"/>
              <a:t>это деяние, обладающее признаками коррупции, за которое действующими правовыми актами предусмотрена гражданско-правовая, дисциплинарная, административная или уголовная ответственность. </a:t>
            </a:r>
          </a:p>
          <a:p>
            <a:r>
              <a:rPr lang="ru-RU" i="1" dirty="0"/>
              <a:t>(Статья 1.  п. 2  Закона  Республики Татарстан «О противодействии коррупции в Республике Татарстан»).  </a:t>
            </a:r>
            <a:endParaRPr lang="ru-RU" dirty="0"/>
          </a:p>
          <a:p>
            <a:pPr marL="45720" indent="0">
              <a:buNone/>
            </a:pPr>
            <a:endParaRPr lang="ru-RU" dirty="0"/>
          </a:p>
          <a:p>
            <a:endParaRPr lang="ru-RU" dirty="0"/>
          </a:p>
        </p:txBody>
      </p:sp>
    </p:spTree>
    <p:extLst>
      <p:ext uri="{BB962C8B-B14F-4D97-AF65-F5344CB8AC3E}">
        <p14:creationId xmlns:p14="http://schemas.microsoft.com/office/powerpoint/2010/main" xmlns="" val="4150333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640959" cy="1143000"/>
          </a:xfrm>
        </p:spPr>
        <p:txBody>
          <a:bodyPr/>
          <a:lstStyle/>
          <a:p>
            <a:pPr marL="0" indent="0" algn="l">
              <a:buNone/>
            </a:pPr>
            <a:r>
              <a:rPr lang="ru-RU" dirty="0">
                <a:effectLst/>
              </a:rPr>
              <a:t>ВИДЫ КОРРУПЦИОННЫХ ПРАВОНАРУШЕНИЙ</a:t>
            </a:r>
            <a:br>
              <a:rPr lang="ru-RU" dirty="0">
                <a:effectLst/>
              </a:rPr>
            </a:br>
            <a:endParaRPr lang="ru-RU" dirty="0"/>
          </a:p>
        </p:txBody>
      </p:sp>
      <p:sp>
        <p:nvSpPr>
          <p:cNvPr id="3" name="Объект 2"/>
          <p:cNvSpPr>
            <a:spLocks noGrp="1"/>
          </p:cNvSpPr>
          <p:nvPr>
            <p:ph sz="quarter" idx="13"/>
          </p:nvPr>
        </p:nvSpPr>
        <p:spPr>
          <a:xfrm>
            <a:off x="611560" y="1844824"/>
            <a:ext cx="8280920" cy="4680520"/>
          </a:xfrm>
        </p:spPr>
        <p:txBody>
          <a:bodyPr>
            <a:normAutofit fontScale="62500" lnSpcReduction="20000"/>
          </a:bodyPr>
          <a:lstStyle/>
          <a:p>
            <a:pPr marL="45720" indent="0">
              <a:buNone/>
            </a:pPr>
            <a:r>
              <a:rPr lang="ru-RU" b="1" i="1" dirty="0"/>
              <a:t>Классификация коррупционных правонарушений дается в Законе Республики Татарстан “О противодействии коррупции в Республике Татарстан”</a:t>
            </a:r>
            <a:endParaRPr lang="ru-RU" dirty="0"/>
          </a:p>
          <a:p>
            <a:pPr marL="45720" indent="0">
              <a:buNone/>
            </a:pPr>
            <a:r>
              <a:rPr lang="ru-RU" i="1" dirty="0"/>
              <a:t> </a:t>
            </a:r>
            <a:endParaRPr lang="ru-RU" dirty="0"/>
          </a:p>
          <a:p>
            <a:r>
              <a:rPr lang="ru-RU" b="1" dirty="0"/>
              <a:t>Дисциплинарные коррупционные проступки</a:t>
            </a:r>
            <a:r>
              <a:rPr lang="ru-RU" dirty="0"/>
              <a:t> </a:t>
            </a:r>
            <a:r>
              <a:rPr lang="ru-RU" dirty="0" smtClean="0"/>
              <a:t>– проступки, обладающие признаками коррупции и не являющиеся преступлениями или административными правонарушениями, за которые установлена дисциплинарная ответственность.</a:t>
            </a:r>
          </a:p>
          <a:p>
            <a:r>
              <a:rPr lang="ru-RU" dirty="0" smtClean="0"/>
              <a:t> </a:t>
            </a:r>
          </a:p>
          <a:p>
            <a:r>
              <a:rPr lang="ru-RU" b="1" dirty="0" smtClean="0"/>
              <a:t>Административные коррупционные правонарушения</a:t>
            </a:r>
            <a:r>
              <a:rPr lang="ru-RU" dirty="0" smtClean="0"/>
              <a:t> – обладающие признаками коррупции и не являющиеся преступлениями правонарушения, за которые установлена административная ответственность.</a:t>
            </a:r>
          </a:p>
          <a:p>
            <a:r>
              <a:rPr lang="ru-RU" dirty="0" smtClean="0"/>
              <a:t> </a:t>
            </a:r>
          </a:p>
          <a:p>
            <a:r>
              <a:rPr lang="ru-RU" b="1" dirty="0" smtClean="0"/>
              <a:t>Коррупционные </a:t>
            </a:r>
            <a:r>
              <a:rPr lang="ru-RU" b="1" dirty="0"/>
              <a:t>преступления</a:t>
            </a:r>
            <a:r>
              <a:rPr lang="ru-RU" dirty="0"/>
              <a:t> </a:t>
            </a:r>
            <a:r>
              <a:rPr lang="ru-RU" dirty="0" smtClean="0"/>
              <a:t>– виновно совершенные общественно опасные деяния, предусмотренные соответствующими статьями Уголовного кодекса Российской Федерации, содержащие признаки коррупции, предусмотренные статье 1 п. 1 Закона  Республики Татарстан «О противодействии коррупции в Республике Татарстан».</a:t>
            </a:r>
            <a:r>
              <a:rPr lang="ru-RU" i="1" dirty="0" smtClean="0"/>
              <a:t>  </a:t>
            </a:r>
            <a:endParaRPr lang="ru-RU" dirty="0" smtClean="0"/>
          </a:p>
          <a:p>
            <a:r>
              <a:rPr lang="ru-RU" dirty="0" smtClean="0"/>
              <a:t> </a:t>
            </a:r>
          </a:p>
          <a:p>
            <a:r>
              <a:rPr lang="ru-RU" b="1" dirty="0" smtClean="0"/>
              <a:t>Преступления</a:t>
            </a:r>
            <a:r>
              <a:rPr lang="ru-RU" b="1" dirty="0"/>
              <a:t>, связанные с коррупционными преступлениями – </a:t>
            </a:r>
            <a:r>
              <a:rPr lang="ru-RU" dirty="0"/>
              <a:t>  </a:t>
            </a:r>
          </a:p>
          <a:p>
            <a:r>
              <a:rPr lang="ru-RU" dirty="0" smtClean="0"/>
              <a:t>любые общественно опасные деяния, предусмотренные статьями Уголовного кодекса Российской Федерации, совершенные в соучастии с лицами, которые могут быть признаны виновными в совершении коррупционных преступлений.</a:t>
            </a:r>
          </a:p>
          <a:p>
            <a:r>
              <a:rPr lang="ru-RU" i="1" dirty="0" smtClean="0"/>
              <a:t>(</a:t>
            </a:r>
            <a:r>
              <a:rPr lang="ru-RU" i="1" dirty="0"/>
              <a:t>Часть 2 статьи 5  Закона  Республики Татарстан «О противодействии коррупции в Республике Татарстан»).  </a:t>
            </a:r>
            <a:endParaRPr lang="ru-RU" dirty="0"/>
          </a:p>
        </p:txBody>
      </p:sp>
    </p:spTree>
    <p:extLst>
      <p:ext uri="{BB962C8B-B14F-4D97-AF65-F5344CB8AC3E}">
        <p14:creationId xmlns:p14="http://schemas.microsoft.com/office/powerpoint/2010/main" xmlns="" val="2319506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5301208"/>
            <a:ext cx="8640959" cy="1143000"/>
          </a:xfrm>
        </p:spPr>
        <p:txBody>
          <a:bodyPr/>
          <a:lstStyle/>
          <a:p>
            <a:pPr marL="0" indent="0">
              <a:buNone/>
            </a:pPr>
            <a:r>
              <a:rPr lang="ru-RU" sz="3600" dirty="0">
                <a:effectLst/>
              </a:rPr>
              <a:t>ЧТО ТАКОЕ ЗЛОУПОТРЕБЛЕНИЕ ПОЛНОМОЧИЯМИ</a:t>
            </a:r>
            <a:r>
              <a:rPr lang="ru-RU" sz="3600" dirty="0" smtClean="0">
                <a:effectLst/>
              </a:rPr>
              <a:t>?</a:t>
            </a:r>
            <a:endParaRPr lang="ru-RU" sz="3600" dirty="0"/>
          </a:p>
        </p:txBody>
      </p:sp>
      <p:sp>
        <p:nvSpPr>
          <p:cNvPr id="3" name="Объект 2"/>
          <p:cNvSpPr>
            <a:spLocks noGrp="1"/>
          </p:cNvSpPr>
          <p:nvPr>
            <p:ph sz="quarter" idx="13"/>
          </p:nvPr>
        </p:nvSpPr>
        <p:spPr>
          <a:xfrm>
            <a:off x="467544" y="476672"/>
            <a:ext cx="8352928" cy="5832648"/>
          </a:xfrm>
        </p:spPr>
        <p:txBody>
          <a:bodyPr>
            <a:normAutofit fontScale="55000" lnSpcReduction="20000"/>
          </a:bodyPr>
          <a:lstStyle/>
          <a:p>
            <a:r>
              <a:rPr lang="ru-RU" b="1" dirty="0"/>
              <a:t>Уголовный кодекс Российской Федерации</a:t>
            </a:r>
            <a:r>
              <a:rPr lang="ru-RU" dirty="0"/>
              <a:t> </a:t>
            </a:r>
            <a:r>
              <a:rPr lang="ru-RU" b="1" dirty="0"/>
              <a:t>предусматривает несколько видов  преступлений, связанных со злоупотреблением полномочиями (статья 201), злоупотреблением полномочиями частными нотариусами и аудиторами (статья 202) и злоупотреблением должностными полномочиями  (статья 285). О превышении должностных полномочий говорится в статье 286.</a:t>
            </a:r>
            <a:endParaRPr lang="ru-RU" dirty="0"/>
          </a:p>
          <a:p>
            <a:r>
              <a:rPr lang="ru-RU" b="1" i="1" dirty="0"/>
              <a:t> </a:t>
            </a:r>
            <a:endParaRPr lang="ru-RU" dirty="0"/>
          </a:p>
          <a:p>
            <a:r>
              <a:rPr lang="ru-RU" b="1" dirty="0"/>
              <a:t>Злоупотребление должностными полномочиями – </a:t>
            </a:r>
            <a:r>
              <a:rPr lang="ru-RU" dirty="0"/>
              <a:t>коррупционное преступление, ответственность за которое предусмотрена статьей 285 Уголовного кодекса Российской Федерации. Суть указанного преступления заключается в использовании должностным  лицом своих служебных полномочий  вопреки интересам службы, если это деяние совершено из корыстной или личной заинтересованности и  повлекло существенное нарушение прав и законных интересов граждан или организаций либо охраняемым законом интересам общества и государства</a:t>
            </a:r>
          </a:p>
          <a:p>
            <a:r>
              <a:rPr lang="en-US" b="1" dirty="0"/>
              <a:t> </a:t>
            </a:r>
            <a:endParaRPr lang="ru-RU" dirty="0"/>
          </a:p>
          <a:p>
            <a:r>
              <a:rPr lang="ru-RU" b="1" dirty="0"/>
              <a:t>Злоупотребление полномочиями – </a:t>
            </a:r>
            <a:r>
              <a:rPr lang="ru-RU" dirty="0"/>
              <a:t>коррупционное преступление, ответственность за которое предусмотрена статьей 201 Уголовного кодекса Российской Федерации. Суть указанного преступления заключается в использовании лицом, выполняющим управленческие функции в коммерческой или иной организации своих полномочий вопреки законным интересам этой организации и в целях извлечения выгод и преимуществ для себя или  других лиц либо в нанесении вреда другим лицам, если это деяние повлекло причинение существенного вреда  правам и законным интересам граждан или организаций либо охраняемым законом интересам общества и государства.</a:t>
            </a:r>
          </a:p>
          <a:p>
            <a:r>
              <a:rPr lang="ru-RU" b="1" dirty="0"/>
              <a:t> </a:t>
            </a:r>
            <a:endParaRPr lang="ru-RU" dirty="0"/>
          </a:p>
          <a:p>
            <a:r>
              <a:rPr lang="ru-RU" b="1" dirty="0"/>
              <a:t>Злоупотребление полномочиями частными нотариусами и аудиторами – </a:t>
            </a:r>
            <a:r>
              <a:rPr lang="ru-RU" dirty="0"/>
              <a:t>коррупционное преступление, ответственность за которое предусмотрена статьей 202 Уголовного кодекса Российской Федерации. Суть указанного преступления заключается в использовании частным нотариусом  или частным  аудитором  своих полномочий вопреки задачам своей деятельности и в целях извлечения выгод и преимуществ для себя или  других лиц либо в нанесении вреда другим лицам, если это деяние повлекло причинение существенного вреда  правам и законным интересам граждан или организаций либо охраняемым законом интересам общества и государства.</a:t>
            </a:r>
          </a:p>
          <a:p>
            <a:endParaRPr lang="ru-RU" dirty="0"/>
          </a:p>
        </p:txBody>
      </p:sp>
    </p:spTree>
    <p:extLst>
      <p:ext uri="{BB962C8B-B14F-4D97-AF65-F5344CB8AC3E}">
        <p14:creationId xmlns:p14="http://schemas.microsoft.com/office/powerpoint/2010/main" xmlns="" val="493492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731520"/>
            <a:ext cx="8280920" cy="5361776"/>
          </a:xfrm>
        </p:spPr>
        <p:txBody>
          <a:bodyPr>
            <a:normAutofit fontScale="77500" lnSpcReduction="20000"/>
          </a:bodyPr>
          <a:lstStyle/>
          <a:p>
            <a:r>
              <a:rPr lang="ru-RU" b="1" dirty="0"/>
              <a:t>Статья 285 Уголовного кодекса Российской Федерации Злоупотребление должностными полномочиями  </a:t>
            </a:r>
            <a:r>
              <a:rPr lang="ru-RU" b="1" i="1" dirty="0"/>
              <a:t>наказывается </a:t>
            </a:r>
            <a:r>
              <a:rPr lang="ru-RU" dirty="0"/>
              <a:t>штрафом в размере </a:t>
            </a:r>
            <a:r>
              <a:rPr lang="ru-RU" b="1" i="1" dirty="0"/>
              <a:t>до восьмидесяти тысяч рублей или в размере заработной платы или иного дохода осужденного за период до шести месяцев, либо лишением права занимать определенные должности или заниматься определенной деятельностью на срок до пяти лет, либо арестом на срок от четырех до шести месяцев, либо лишением свободы на срок до четырех лет.</a:t>
            </a:r>
            <a:endParaRPr lang="ru-RU" dirty="0"/>
          </a:p>
          <a:p>
            <a:r>
              <a:rPr lang="ru-RU" b="1" i="1" dirty="0"/>
              <a:t>То же деяние, совершенное лицом, занимающим государственную должность Российской Федерации или государственную должность субъекта Российской Федерации, а равно главой органа местного самоуправления, наказывается штрафом в размере от ста тысяч до трехсот тысяч рублей или в размере заработной платы или иного дохода осужденного за период от одного года до двух лет либо лишением свободы на срок до семи лет с лишением права занимать определенные должности или заниматься определенной деятельностью на срок до трех лет или без такового.</a:t>
            </a:r>
            <a:endParaRPr lang="ru-RU" dirty="0"/>
          </a:p>
          <a:p>
            <a:r>
              <a:rPr lang="ru-RU" b="1" i="1" dirty="0"/>
              <a:t>Те же деяния, повлекшие тяжкие последствия,  наказываются</a:t>
            </a:r>
            <a:r>
              <a:rPr lang="ru-RU" dirty="0"/>
              <a:t> </a:t>
            </a:r>
            <a:r>
              <a:rPr lang="ru-RU" b="1" i="1" dirty="0"/>
              <a:t>лишением свободы на срок до 10 лет с лишением права занимать определенные должности или заниматься определенной деятельностью на срок до 3 лет.</a:t>
            </a:r>
            <a:endParaRPr lang="ru-RU" dirty="0"/>
          </a:p>
        </p:txBody>
      </p:sp>
    </p:spTree>
    <p:extLst>
      <p:ext uri="{BB962C8B-B14F-4D97-AF65-F5344CB8AC3E}">
        <p14:creationId xmlns:p14="http://schemas.microsoft.com/office/powerpoint/2010/main" xmlns="" val="3453185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7848872" cy="5289768"/>
          </a:xfrm>
        </p:spPr>
        <p:txBody>
          <a:bodyPr>
            <a:normAutofit fontScale="92500" lnSpcReduction="20000"/>
          </a:bodyPr>
          <a:lstStyle/>
          <a:p>
            <a:r>
              <a:rPr lang="ru-RU" b="1" dirty="0"/>
              <a:t>Статья 201 Уголовного кодекса Российской Федерации. Злоупотребление полномочиями </a:t>
            </a:r>
            <a:r>
              <a:rPr lang="ru-RU" b="1" i="1" dirty="0"/>
              <a:t> наказывается </a:t>
            </a:r>
            <a:r>
              <a:rPr lang="ru-RU" dirty="0"/>
              <a:t>штрафом </a:t>
            </a:r>
            <a:r>
              <a:rPr lang="ru-RU" b="1" i="1" dirty="0"/>
              <a:t>в размере до двухсот тысяч рублей или в размере заработной платы или иного дохода осужденного за период до восемнадцати месяцев, либо обязательными работами на срок от ста восьмидесяти до двухсот сорока часов, либо исправительными работами на срок от одного года до двух лет, либо арестом на срок от трех до шести месяцев, либо лишением свободы на срок до четырех лет.</a:t>
            </a:r>
            <a:endParaRPr lang="ru-RU" dirty="0"/>
          </a:p>
          <a:p>
            <a:r>
              <a:rPr lang="ru-RU" b="1" i="1" dirty="0"/>
              <a:t>То же деяние, повлекшее тяжкие последствия,- наказывается</a:t>
            </a:r>
            <a:r>
              <a:rPr lang="ru-RU" dirty="0"/>
              <a:t> штрафом </a:t>
            </a:r>
            <a:r>
              <a:rPr lang="ru-RU" b="1" i="1" dirty="0"/>
              <a:t>в размере до одного миллиона рублей или в размере заработной платы или иного дохода осужденного за период до пяти лет или без такового либо лишением свободы на срок до десяти лет с лишением права занимать определенные должности или заниматься определенной деятельностью на срок до пяти лет.</a:t>
            </a:r>
            <a:endParaRPr lang="ru-RU" dirty="0"/>
          </a:p>
          <a:p>
            <a:r>
              <a:rPr lang="ru-RU" b="1" i="1" dirty="0"/>
              <a:t> </a:t>
            </a:r>
            <a:endParaRPr lang="ru-RU" dirty="0"/>
          </a:p>
        </p:txBody>
      </p:sp>
    </p:spTree>
    <p:extLst>
      <p:ext uri="{BB962C8B-B14F-4D97-AF65-F5344CB8AC3E}">
        <p14:creationId xmlns:p14="http://schemas.microsoft.com/office/powerpoint/2010/main" xmlns="" val="921590047"/>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29</TotalTime>
  <Words>1675</Words>
  <Application>Microsoft Macintosh PowerPoint</Application>
  <PresentationFormat>Экран (4:3)</PresentationFormat>
  <Paragraphs>129</Paragraphs>
  <Slides>25</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0</vt:i4>
      </vt:variant>
      <vt:variant>
        <vt:lpstr>Заголовки слайдов</vt:lpstr>
      </vt:variant>
      <vt:variant>
        <vt:i4>25</vt:i4>
      </vt:variant>
    </vt:vector>
  </HeadingPairs>
  <TitlesOfParts>
    <vt:vector size="26" baseType="lpstr">
      <vt:lpstr>Воздушный поток</vt:lpstr>
      <vt:lpstr>КАК  ПРОТИВОСТОЯТЬ  КОРРУПЦИИ </vt:lpstr>
      <vt:lpstr>ЧТО ТАКОЕ КОРРУПЦИЯ? </vt:lpstr>
      <vt:lpstr>Коррупция: </vt:lpstr>
      <vt:lpstr>Коррупция:</vt:lpstr>
      <vt:lpstr>Корруцпционное правонарушение: </vt:lpstr>
      <vt:lpstr>ВИДЫ КОРРУПЦИОННЫХ ПРАВОНАРУШЕНИЙ </vt:lpstr>
      <vt:lpstr>ЧТО ТАКОЕ ЗЛОУПОТРЕБЛЕНИЕ ПОЛНОМОЧИЯМИ?</vt:lpstr>
      <vt:lpstr>Слайд 8</vt:lpstr>
      <vt:lpstr>Слайд 9</vt:lpstr>
      <vt:lpstr>Слайд 10</vt:lpstr>
      <vt:lpstr>ЧТО ТАКОЕ НЕЗАКОННОЕ УЧАСТИЕ В ПРЕДПРИНИМАТЕЛЬСКОЙ ДЕЯТЕЛЬНОСТИ?</vt:lpstr>
      <vt:lpstr>ОТВЕТСТВЕННОСТЬ ЗА НЕЗАКОННОЕ УЧАСТИЕ В ПРЕДПРИНИМАТЕЛЬСКОЙ ДЕЯТЕЛЬНОСТИ</vt:lpstr>
      <vt:lpstr>ЧТО ТАКОЕ СЛУЖЕБНЫЙ ПОДЛОГ?</vt:lpstr>
      <vt:lpstr>ОТВЕТСТВЕННОСТЬ ЗА СЛУЖЕБНЫЙ ПОДЛОГ </vt:lpstr>
      <vt:lpstr>ЧТО ТАКОЕ ВОСПРЕПЯТСТВОВАНИЕ ЗАКОННОЙ ПРЕДПРИНИМАТЕЛЬСКОЙ ДЕЯТЕЛЬНОСТИ?</vt:lpstr>
      <vt:lpstr>ОТВЕТСТВЕННОСТЬ ЗА ВОСПРЕПЯТСТВОВАНИЕ ЗАКОННОЙ ПРЕДПРИНИМАТЕЛЬСКОЙ  ДЕЯТЕЛЬНОСТИ</vt:lpstr>
      <vt:lpstr>РЕГИСТРАЦИЯ НЕЗАКОННЫХ СДЕЛОК С ЗЕМЛЕЙ</vt:lpstr>
      <vt:lpstr>ЧТО ТАКОЕ ВЗЯТКА? </vt:lpstr>
      <vt:lpstr>КТО МОЖЕТ БЫТЬ ПРИВЛЕЧЕН К УГОЛОВНОЙ ОТВЕТСТВЕННОСТИ ЗА ПОЛУЧЕНИЕ ВЗЯТКИ? </vt:lpstr>
      <vt:lpstr>ЧТО ТАКОЕ ПОДКУП? </vt:lpstr>
      <vt:lpstr>«Не извращай закона... и не бери даров; ибо дары ослепляют глаза  мудрых и извращают дело правых»  (Тора, Дварим, 16.19-20)   </vt:lpstr>
      <vt:lpstr>ВАШИ ДЕЙСТВИЯ: если Вы приняли решение противостоять коррупции </vt:lpstr>
      <vt:lpstr>ЭТО ВАЖНО ЗНАТЬ </vt:lpstr>
      <vt:lpstr>ТЕЛЕФОНЫ «ГОРЯЧИХ ЛИНИЙ» ПО БОРЬБЕ С КОРРУПЦИЕЙ В КАЗАНИ</vt:lpstr>
      <vt:lpstr>«Дающий взятку и берущий взятку оба окажутся в адском пламени» (Хадис Пророка Мухаммада, Сборник «Сады благонравных» имама Ан-Навави)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КАК  ПРОТИВОСТОЯТЬ  КОРРУПЦИИ</dc:title>
  <dc:creator>Полина</dc:creator>
  <cp:lastModifiedBy>Алина</cp:lastModifiedBy>
  <cp:revision>4</cp:revision>
  <dcterms:created xsi:type="dcterms:W3CDTF">2015-01-19T18:31:06Z</dcterms:created>
  <dcterms:modified xsi:type="dcterms:W3CDTF">2015-02-17T06:57:34Z</dcterms:modified>
</cp:coreProperties>
</file>