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2" r:id="rId2"/>
  </p:sldMasterIdLst>
  <p:notesMasterIdLst>
    <p:notesMasterId r:id="rId36"/>
  </p:notesMasterIdLst>
  <p:sldIdLst>
    <p:sldId id="328" r:id="rId3"/>
    <p:sldId id="318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19" r:id="rId12"/>
    <p:sldId id="327" r:id="rId13"/>
    <p:sldId id="329" r:id="rId14"/>
    <p:sldId id="296" r:id="rId15"/>
    <p:sldId id="303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298" r:id="rId26"/>
    <p:sldId id="301" r:id="rId27"/>
    <p:sldId id="316" r:id="rId28"/>
    <p:sldId id="302" r:id="rId29"/>
    <p:sldId id="299" r:id="rId30"/>
    <p:sldId id="315" r:id="rId31"/>
    <p:sldId id="300" r:id="rId32"/>
    <p:sldId id="293" r:id="rId33"/>
    <p:sldId id="317" r:id="rId34"/>
    <p:sldId id="304" r:id="rId35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00FF"/>
    <a:srgbClr val="00CCFF"/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524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AC8B3-8F82-4B55-8F07-B8F6AFFDD7F9}" type="datetimeFigureOut">
              <a:rPr lang="ru-RU" smtClean="0"/>
              <a:t>14.05.2025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72C6B-62BA-45BD-9718-223EFD739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6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998" tIns="33499" rIns="66998" bIns="3349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998" tIns="33499" rIns="66998" bIns="33499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35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998" tIns="33499" rIns="66998" bIns="3349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998" tIns="33499" rIns="66998" bIns="33499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34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998" tIns="33499" rIns="66998" bIns="3349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998" tIns="33499" rIns="66998" bIns="3349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798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998" tIns="33499" rIns="66998" bIns="3349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998" tIns="33499" rIns="66998" bIns="3349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858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998" tIns="33499" rIns="66998" bIns="3349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998" tIns="33499" rIns="66998" bIns="3349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720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998" tIns="33499" rIns="66998" bIns="3349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998" tIns="33499" rIns="66998" bIns="3349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1439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998" tIns="33499" rIns="66998" bIns="3349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998" tIns="33499" rIns="66998" bIns="3349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798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72C6B-62BA-45BD-9718-223EFD739CFD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415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0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>
            <a:lvl1pPr>
              <a:defRPr sz="1400"/>
            </a:lvl1pPr>
          </a:lstStyle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498" y="6355080"/>
            <a:ext cx="1320800" cy="365760"/>
          </a:xfrm>
        </p:spPr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80281" y="3648075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80281" y="3648075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5914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219" y="6457950"/>
            <a:ext cx="1166347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69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219" y="6457950"/>
            <a:ext cx="1166347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54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219" y="6457950"/>
            <a:ext cx="1166347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38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219" y="6457950"/>
            <a:ext cx="1166347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04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219" y="6457950"/>
            <a:ext cx="1166347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03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219" y="6457950"/>
            <a:ext cx="1166347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01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219" y="6457950"/>
            <a:ext cx="1166347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58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5080"/>
            <a:ext cx="2476500" cy="365760"/>
          </a:xfrm>
        </p:spPr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202" y="6355080"/>
            <a:ext cx="376428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9002" y="6355080"/>
            <a:ext cx="1647698" cy="365760"/>
          </a:xfrm>
        </p:spPr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90600" y="2819400"/>
            <a:ext cx="79248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90600" y="2819400"/>
            <a:ext cx="24765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1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492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95300" y="500856"/>
            <a:ext cx="19812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95300" y="1219200"/>
            <a:ext cx="89154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80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37E65A-D0F5-4707-868C-4BE6218E825C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202" y="6356350"/>
            <a:ext cx="37973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702" y="6356350"/>
            <a:ext cx="21463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00723C3-AD08-42A1-A5FC-26288250A2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78" y="6462462"/>
            <a:ext cx="190849" cy="1303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10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</p:sldLayoutIdLst>
  <p:hf sldNum="0" hdr="0" ftr="0" dt="0"/>
  <p:txStyles>
    <p:titleStyle>
      <a:lvl1pPr algn="ctr" defTabSz="619140" rtl="0" eaLnBrk="1" latinLnBrk="0" hangingPunct="1">
        <a:spcBef>
          <a:spcPct val="0"/>
        </a:spcBef>
        <a:buNone/>
        <a:defRPr sz="29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178" indent="-232178" algn="l" defTabSz="61914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03051" indent="-193481" algn="l" defTabSz="619140" rtl="0" eaLnBrk="1" latinLnBrk="0" hangingPunct="1">
        <a:spcBef>
          <a:spcPct val="20000"/>
        </a:spcBef>
        <a:buFont typeface="Arial" pitchFamily="34" charset="0"/>
        <a:buChar char="–"/>
        <a:defRPr sz="1896" kern="1200">
          <a:solidFill>
            <a:schemeClr val="tx1"/>
          </a:solidFill>
          <a:latin typeface="+mn-lt"/>
          <a:ea typeface="+mn-ea"/>
          <a:cs typeface="+mn-cs"/>
        </a:defRPr>
      </a:lvl2pPr>
      <a:lvl3pPr marL="773925" indent="-154785" algn="l" defTabSz="619140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083495" indent="-154785" algn="l" defTabSz="619140" rtl="0" eaLnBrk="1" latinLnBrk="0" hangingPunct="1">
        <a:spcBef>
          <a:spcPct val="20000"/>
        </a:spcBef>
        <a:buFont typeface="Arial" pitchFamily="34" charset="0"/>
        <a:buChar char="–"/>
        <a:defRPr sz="1354" kern="1200">
          <a:solidFill>
            <a:schemeClr val="tx1"/>
          </a:solidFill>
          <a:latin typeface="+mn-lt"/>
          <a:ea typeface="+mn-ea"/>
          <a:cs typeface="+mn-cs"/>
        </a:defRPr>
      </a:lvl4pPr>
      <a:lvl5pPr marL="1393066" indent="-154785" algn="l" defTabSz="619140" rtl="0" eaLnBrk="1" latinLnBrk="0" hangingPunct="1">
        <a:spcBef>
          <a:spcPct val="20000"/>
        </a:spcBef>
        <a:buFont typeface="Arial" pitchFamily="34" charset="0"/>
        <a:buChar char="»"/>
        <a:defRPr sz="1354" kern="1200">
          <a:solidFill>
            <a:schemeClr val="tx1"/>
          </a:solidFill>
          <a:latin typeface="+mn-lt"/>
          <a:ea typeface="+mn-ea"/>
          <a:cs typeface="+mn-cs"/>
        </a:defRPr>
      </a:lvl5pPr>
      <a:lvl6pPr marL="1702636" indent="-154785" algn="l" defTabSz="619140" rtl="0" eaLnBrk="1" latinLnBrk="0" hangingPunct="1">
        <a:spcBef>
          <a:spcPct val="20000"/>
        </a:spcBef>
        <a:buFont typeface="Arial" pitchFamily="34" charset="0"/>
        <a:buChar char="•"/>
        <a:defRPr sz="1354" kern="1200">
          <a:solidFill>
            <a:schemeClr val="tx1"/>
          </a:solidFill>
          <a:latin typeface="+mn-lt"/>
          <a:ea typeface="+mn-ea"/>
          <a:cs typeface="+mn-cs"/>
        </a:defRPr>
      </a:lvl6pPr>
      <a:lvl7pPr marL="2012206" indent="-154785" algn="l" defTabSz="619140" rtl="0" eaLnBrk="1" latinLnBrk="0" hangingPunct="1">
        <a:spcBef>
          <a:spcPct val="20000"/>
        </a:spcBef>
        <a:buFont typeface="Arial" pitchFamily="34" charset="0"/>
        <a:buChar char="•"/>
        <a:defRPr sz="1354" kern="1200">
          <a:solidFill>
            <a:schemeClr val="tx1"/>
          </a:solidFill>
          <a:latin typeface="+mn-lt"/>
          <a:ea typeface="+mn-ea"/>
          <a:cs typeface="+mn-cs"/>
        </a:defRPr>
      </a:lvl7pPr>
      <a:lvl8pPr marL="2321776" indent="-154785" algn="l" defTabSz="619140" rtl="0" eaLnBrk="1" latinLnBrk="0" hangingPunct="1">
        <a:spcBef>
          <a:spcPct val="20000"/>
        </a:spcBef>
        <a:buFont typeface="Arial" pitchFamily="34" charset="0"/>
        <a:buChar char="•"/>
        <a:defRPr sz="1354" kern="1200">
          <a:solidFill>
            <a:schemeClr val="tx1"/>
          </a:solidFill>
          <a:latin typeface="+mn-lt"/>
          <a:ea typeface="+mn-ea"/>
          <a:cs typeface="+mn-cs"/>
        </a:defRPr>
      </a:lvl8pPr>
      <a:lvl9pPr marL="2631346" indent="-154785" algn="l" defTabSz="619140" rtl="0" eaLnBrk="1" latinLnBrk="0" hangingPunct="1">
        <a:spcBef>
          <a:spcPct val="20000"/>
        </a:spcBef>
        <a:buFont typeface="Arial" pitchFamily="34" charset="0"/>
        <a:buChar char="•"/>
        <a:defRPr sz="13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1pPr>
      <a:lvl2pPr marL="30957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2pPr>
      <a:lvl3pPr marL="61914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3pPr>
      <a:lvl4pPr marL="92871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4pPr>
      <a:lvl5pPr marL="1238280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5pPr>
      <a:lvl6pPr marL="1547851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6pPr>
      <a:lvl7pPr marL="1857421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7pPr>
      <a:lvl8pPr marL="2166991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8pPr>
      <a:lvl9pPr marL="2476561" algn="l" defTabSz="619140" rtl="0" eaLnBrk="1" latinLnBrk="0" hangingPunct="1">
        <a:defRPr sz="12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zastupnik.help/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19.userapi.com/s/v1/ig2/ZH-scI9c4oyapbCqrmhD9PrY9s-eawJIkcnPWZ7L7-3JH3jBEqzLwl2BPtwPrXLvt-EqBxBybwb27aL04i4E1lZy.jpg?quality=95&amp;as=32x32,48x48,72x72,108x108,160x160,240x240,360x360,480x480,540x540,640x640,720x720,1024x1024&amp;from=bu&amp;u=tuvpnztqrI4b7zC-1Mp8Mfqt2vCdAR84ndkmMOJxkM8&amp;cs=1024x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141" y="986619"/>
            <a:ext cx="7188521" cy="662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15278" y="202848"/>
            <a:ext cx="79371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Форум «Детского совета при Уполномоченного по правам ребенка 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Республике Татарстан по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Альметьевскому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муниципальному району» </a:t>
            </a:r>
          </a:p>
          <a:p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285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584" y="1170432"/>
            <a:ext cx="7091172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современном мире важно учитывать мнение детей при принятии решений, затрагивающих их интересы. Одной из эффективных форм участия детей в общественной жизни является создание детских советов при уполномоченных по правам ребенка. В Республике Татарстан такой совет играет значимую роль в защите прав детей, развитии их гражданской активности и взаимодействии с властями.  </a:t>
            </a:r>
            <a:endParaRPr lang="ru-RU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8890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57016" y="320040"/>
            <a:ext cx="27099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Детский совет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0984" y="3337307"/>
            <a:ext cx="6766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Цели </a:t>
            </a:r>
            <a:r>
              <a:rPr lang="ru-RU" b="1" dirty="0"/>
              <a:t>и задачи Детского совета  </a:t>
            </a:r>
          </a:p>
          <a:p>
            <a:r>
              <a:rPr lang="ru-RU" dirty="0"/>
              <a:t>Детский совет при Уполномоченном по правам ребенка в Республике Татарстан создан для:  </a:t>
            </a:r>
          </a:p>
          <a:p>
            <a:r>
              <a:rPr lang="ru-RU" dirty="0"/>
              <a:t>- Представления интересов детей перед органами власти.  </a:t>
            </a:r>
          </a:p>
          <a:p>
            <a:r>
              <a:rPr lang="ru-RU" dirty="0"/>
              <a:t>- Развития детского самоуправления и лидерских качеств.  </a:t>
            </a:r>
          </a:p>
          <a:p>
            <a:r>
              <a:rPr lang="ru-RU" dirty="0"/>
              <a:t>- Продвижения идей защиты прав ребенка.  </a:t>
            </a:r>
          </a:p>
          <a:p>
            <a:r>
              <a:rPr lang="ru-RU" dirty="0"/>
              <a:t>- Участия в разработке социальных программ и законопроектов, касающихся детей. 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3" y="3602924"/>
            <a:ext cx="3262231" cy="204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756" y="1170432"/>
            <a:ext cx="2395600" cy="164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217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" y="402336"/>
            <a:ext cx="46542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Работа совета включает:</a:t>
            </a:r>
            <a:r>
              <a:rPr lang="ru-RU" dirty="0"/>
              <a:t>  </a:t>
            </a:r>
          </a:p>
          <a:p>
            <a:r>
              <a:rPr lang="ru-RU" dirty="0"/>
              <a:t>- Регулярные заседания и встречи с Уполномоченным.  </a:t>
            </a:r>
          </a:p>
          <a:p>
            <a:r>
              <a:rPr lang="ru-RU" dirty="0"/>
              <a:t>- Участие в круглых столах, форумах и конференциях.  </a:t>
            </a:r>
          </a:p>
          <a:p>
            <a:r>
              <a:rPr lang="ru-RU" dirty="0"/>
              <a:t>- Разработку инициатив по улучшению жизни детей.  </a:t>
            </a:r>
          </a:p>
          <a:p>
            <a:r>
              <a:rPr lang="ru-RU" dirty="0"/>
              <a:t>- Взаимодействие с образовательными учреждениями и общественными организациями.  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870960" y="3419856"/>
            <a:ext cx="60350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Основные направления деятельности</a:t>
            </a:r>
          </a:p>
          <a:p>
            <a:r>
              <a:rPr lang="ru-RU" dirty="0"/>
              <a:t>- Правовое просвещение – проведение уроков права и тренингов для сверстников.  </a:t>
            </a:r>
          </a:p>
          <a:p>
            <a:r>
              <a:rPr lang="ru-RU" dirty="0"/>
              <a:t>- Борьба с </a:t>
            </a:r>
            <a:r>
              <a:rPr lang="ru-RU" dirty="0" err="1"/>
              <a:t>буллингом</a:t>
            </a:r>
            <a:r>
              <a:rPr lang="ru-RU" dirty="0"/>
              <a:t> и насилием – инициативы по созданию безопасной среды в школах.  </a:t>
            </a:r>
          </a:p>
          <a:p>
            <a:r>
              <a:rPr lang="ru-RU" dirty="0"/>
              <a:t>- Поддержка детей с ОВЗ – продвижение инклюзивных программ.  </a:t>
            </a:r>
          </a:p>
          <a:p>
            <a:r>
              <a:rPr lang="ru-RU" dirty="0"/>
              <a:t>- Экология и здоровый образ жизни – проекты по улучшению экологии и популяризации ЗОЖ</a:t>
            </a:r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216" y="-26231"/>
            <a:ext cx="4005072" cy="344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3541657"/>
            <a:ext cx="3107673" cy="207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604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537" y="542925"/>
            <a:ext cx="5876925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47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0F9E7-2745-4626-8CAA-B15977FD83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706755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 детей соблюдать комендантский час!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1A8000B-CF6F-4E5D-8A89-41D8375A2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80" b="41104" l="65138" r="93578">
                        <a14:foregroundMark x1="81016" y1="6280" x2="79887" y2="8088"/>
                        <a14:foregroundMark x1="82145" y1="40152" x2="74453" y2="35395"/>
                        <a14:foregroundMark x1="70783" y1="25024" x2="73324" y2="31494"/>
                        <a14:foregroundMark x1="73324" y1="31494" x2="75018" y2="33397"/>
                        <a14:foregroundMark x1="74171" y1="25880" x2="78758" y2="31589"/>
                        <a14:foregroundMark x1="78758" y1="31589" x2="79887" y2="35014"/>
                        <a14:foregroundMark x1="67184" y1="20457" x2="70289" y2="32065"/>
                        <a14:foregroundMark x1="65843" y1="27783" x2="69160" y2="30257"/>
                        <a14:foregroundMark x1="67819" y1="33206" x2="69795" y2="32731"/>
                        <a14:foregroundMark x1="69795" y1="36251" x2="71630" y2="34729"/>
                        <a14:foregroundMark x1="72195" y1="38344" x2="73465" y2="37488"/>
                        <a14:foregroundMark x1="76711" y1="41104" x2="76853" y2="39010"/>
                        <a14:foregroundMark x1="75018" y1="27688" x2="77347" y2="36346"/>
                        <a14:foregroundMark x1="76994" y1="26356" x2="66620" y2="20742"/>
                        <a14:foregroundMark x1="67678" y1="19125" x2="72548" y2="21598"/>
                        <a14:foregroundMark x1="72548" y1="21598" x2="73465" y2="22740"/>
                        <a14:foregroundMark x1="67184" y1="17127" x2="67184" y2="24358"/>
                        <a14:foregroundMark x1="67184" y1="24358" x2="67184" y2="24358"/>
                        <a14:foregroundMark x1="71489" y1="29496" x2="72336" y2="32731"/>
                        <a14:foregroundMark x1="69019" y1="23026" x2="69160" y2="24358"/>
                        <a14:foregroundMark x1="70783" y1="29971" x2="70642" y2="31304"/>
                        <a14:foregroundMark x1="74524" y1="33587" x2="74453" y2="35395"/>
                        <a14:foregroundMark x1="74171" y1="35395" x2="74030" y2="35585"/>
                        <a14:foregroundMark x1="65279" y1="23692" x2="66267" y2="24548"/>
                        <a14:foregroundMark x1="71348" y1="33397" x2="73818" y2="36061"/>
                        <a14:foregroundMark x1="93578" y1="20742" x2="93437" y2="21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722" t="5102" r="3358" b="57532"/>
          <a:stretch/>
        </p:blipFill>
        <p:spPr bwMode="auto">
          <a:xfrm>
            <a:off x="6993736" y="932664"/>
            <a:ext cx="2912264" cy="249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F5F3C6-A799-43ED-9C40-AEDFB3E57060}"/>
              </a:ext>
            </a:extLst>
          </p:cNvPr>
          <p:cNvSpPr txBox="1"/>
          <p:nvPr/>
        </p:nvSpPr>
        <p:spPr>
          <a:xfrm>
            <a:off x="323061" y="2806072"/>
            <a:ext cx="67694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</a:t>
            </a: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22.00 по 06.00чч.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запрещается нахождение детей в общественных местах и на улице без сопровождения взрослых!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6B15085F-4EFB-4966-8EFD-FAB7727B9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531" y="3516573"/>
            <a:ext cx="2566469" cy="272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875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15400" cy="990600"/>
          </a:xfrm>
        </p:spPr>
        <p:txBody>
          <a:bodyPr/>
          <a:lstStyle/>
          <a:p>
            <a:pPr algn="ctr"/>
            <a:r>
              <a:rPr lang="ru-RU" dirty="0"/>
              <a:t>Детский телефон доверия</a:t>
            </a:r>
          </a:p>
        </p:txBody>
      </p:sp>
      <p:pic>
        <p:nvPicPr>
          <p:cNvPr id="7" name="Содержимое 6" descr="b2f5f023-f219-5da8-bf9c-b13b43992be6.jfif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970845" y="1354667"/>
            <a:ext cx="7407275" cy="4937125"/>
          </a:xfrm>
        </p:spPr>
      </p:pic>
    </p:spTree>
    <p:extLst>
      <p:ext uri="{BB962C8B-B14F-4D97-AF65-F5344CB8AC3E}">
        <p14:creationId xmlns:p14="http://schemas.microsoft.com/office/powerpoint/2010/main" val="557486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15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История рождения Российского Детского Телефона доверия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402431" y="1143000"/>
            <a:ext cx="9101137" cy="264953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Российский Детский Телефон доверия также имеет свою историю рождения. В 2007 году Национальный фонд защиты детей от жестокого обращения создал профессиональное объединение «Российская ассоциация детских телефонов доверия» для того, чтобы экстренная психологическая помощь для детей, подростков, родителей и педагогов по телефону была доступной и качественной. </a:t>
            </a:r>
          </a:p>
          <a:p>
            <a:r>
              <a:rPr lang="ru-RU" dirty="0"/>
              <a:t> С 2010 года во всех городах России номер Детского Телефона доверия стал общероссийским номером 8-800- 2000-122.</a:t>
            </a:r>
          </a:p>
        </p:txBody>
      </p:sp>
      <p:pic>
        <p:nvPicPr>
          <p:cNvPr id="13314" name="Picture 2" descr="C:\Users\azali\Downloads\C_6y4Qe_1_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0813" y="3773900"/>
            <a:ext cx="4969677" cy="27145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4294967295"/>
          </p:nvPr>
        </p:nvSpPr>
        <p:spPr>
          <a:xfrm>
            <a:off x="365726" y="1122861"/>
            <a:ext cx="5654675" cy="453707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целях повышения доступности оказания экстренной анонимной психологической помощи детям и родителям по детскому телефону доверия с декабря 2024 года функционирует короткий номер 124 при звонках с мобильных телефонов.</a:t>
            </a:r>
          </a:p>
          <a:p>
            <a:r>
              <a:rPr lang="ru-RU" dirty="0"/>
              <a:t> Теперь позвонить на детский телефон доверия можно по номеру 8 800 2000 122 с любого стационарного или мобильного телефона и по короткому номеру 124 только с мобильного телефона.</a:t>
            </a:r>
          </a:p>
        </p:txBody>
      </p:sp>
      <p:sp>
        <p:nvSpPr>
          <p:cNvPr id="50178" name="AutoShape 2" descr="C:\Users\azali\AppData\Local\Temp\{C4DB2094-7FF3-495B-9DAD-C1A7051A0887}.tmp"/>
          <p:cNvSpPr>
            <a:spLocks noChangeAspect="1" noChangeArrowheads="1"/>
          </p:cNvSpPr>
          <p:nvPr/>
        </p:nvSpPr>
        <p:spPr bwMode="auto">
          <a:xfrm>
            <a:off x="63500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GJAR3efowc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0401" y="1530415"/>
            <a:ext cx="3721969" cy="372196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95300" y="190500"/>
            <a:ext cx="8915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Целями данного Объединения </a:t>
            </a:r>
            <a:br>
              <a:rPr lang="ru-RU" b="1" dirty="0"/>
            </a:br>
            <a:r>
              <a:rPr lang="ru-RU" b="1" dirty="0"/>
              <a:t>стали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32170" y="1181100"/>
            <a:ext cx="8915400" cy="295751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Осуществление права детей на защиту от всех форм насилия: физического или психологического, оскорбления или злоупотребления положением, отсутствия заботы или небрежного обращения, грубого обращения или эксплуатации;</a:t>
            </a:r>
          </a:p>
          <a:p>
            <a:r>
              <a:rPr lang="ru-RU" dirty="0"/>
              <a:t> Повышение качества экстренной психологической помощи детям и подросткам путем соблюдения принципов телефонного консультирования (анонимности, конфиденциальности, доступности) и повышения профессионального мастерства специалистов служб -психологов-консультантов</a:t>
            </a:r>
          </a:p>
        </p:txBody>
      </p:sp>
      <p:pic>
        <p:nvPicPr>
          <p:cNvPr id="4" name="Рисунок 3" descr="C_6y4Qe_1_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2567" y="4034356"/>
            <a:ext cx="4574607" cy="254451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7378" y="75388"/>
            <a:ext cx="8915400" cy="990600"/>
          </a:xfrm>
        </p:spPr>
        <p:txBody>
          <a:bodyPr/>
          <a:lstStyle/>
          <a:p>
            <a:pPr algn="ctr"/>
            <a:r>
              <a:rPr lang="ru-RU" b="1" dirty="0"/>
              <a:t>Логотип телефона доверия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651933" y="960437"/>
            <a:ext cx="8915400" cy="493712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Нынешний логотип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общероссийского Детского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Телефона Доверия был выбран не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случайно: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нѐм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заложены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действия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службы. Раскрытая ладонь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 призыв о помощи;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Кнопки на ладони обозначают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телефон; Расходящиеся красные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линии – тревожный сигнал,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обязательно будет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услышан; Пять пальцев одной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ладони – символ единства которое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между детьми,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попавшими в трудную ситуацию, и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теми людьми, которые готовы этим </a:t>
            </a:r>
          </a:p>
          <a:p>
            <a:pPr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помочь</a:t>
            </a:r>
          </a:p>
        </p:txBody>
      </p:sp>
      <p:pic>
        <p:nvPicPr>
          <p:cNvPr id="4" name="Рисунок 3" descr="C_6y4Qe_1_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612" y="1943699"/>
            <a:ext cx="5296502" cy="28930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2222" y="138642"/>
            <a:ext cx="8915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Основные принципы работы </a:t>
            </a:r>
            <a:br>
              <a:rPr lang="ru-RU" b="1" dirty="0"/>
            </a:br>
            <a:r>
              <a:rPr lang="ru-RU" b="1" dirty="0"/>
              <a:t>детского телефона доверия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495300" y="1320800"/>
            <a:ext cx="8915400" cy="4937125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Бесплатность – звонок любой продолжительности на детский телефон доверия 8 800 2000 122 абсолютно бесплатный с любого мобильного или стационарного телефона.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Анонимность — общение с консультантом (психологом) детского телефона доверия полностью анонимно: отсутствует определитель номера, можно представиться вымышленным именем.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Доступность — действует на всей территории России, позвонить можно из любой точки страны с любого телефона.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Конфиденциальность — содержание разговора останется тайной.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Никакая информация об обратившемся за помощью на детский 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телефон доверия, а также о тематике его обращения не раскрывается.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звонке и его содержимом может быть передана только в правоохранительные органы по запросу суда.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Профессионализм — на детском телефоне доверия работают только квалифицированные специалисты – прошедшие специальную подготовку психологи-консультанты  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00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55538" y="800801"/>
            <a:ext cx="4913313" cy="516255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службе телефона доверия работают прошедшие специальную подготовку психологи-консультанты. Их главная задача — снять остроту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психоэмоционального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напряжения, переживаний, которые испытывает звонящий в данный момент, и уберечь юного или взрослого собеседника от опрометчивых и опасных поступков.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 следующая: - вместе с абонентом проанализировать ситуацию; - выявить ее причины; - подсказать алгоритмы выхода из сложившегося положения; - и мотивировать человека на то, чтобы он сам постарался решить проблему.</a:t>
            </a:r>
          </a:p>
        </p:txBody>
      </p:sp>
      <p:pic>
        <p:nvPicPr>
          <p:cNvPr id="4" name="Рисунок 3" descr="C_6y4Qe_1_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518" y="1963555"/>
            <a:ext cx="4409975" cy="28370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0728" y="127948"/>
            <a:ext cx="8915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 каким вопросом можно обратиться по Телефону доверия?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50728" y="1297627"/>
            <a:ext cx="8915400" cy="493712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и подростки могут позвонить если: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понимают родители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семья переехала в другой населенный пункт 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(переживание расставания с друзьями, 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одноклассниками, домом, привыкание к новой школе, 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новым людям..),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-если поссорился с друзьями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не ладятся взаимоотношения с окружающими, 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ровесниками или взрослыми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подросток чувствует одиночество,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вы не уверены в себе;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ребенок чего-то боится,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не ладиться в школе,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ребенок переживает развод родителей,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мучают и пугают мысли о смерти.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 вы разочарованы или затрудняетесь в выборе </a:t>
            </a:r>
          </a:p>
          <a:p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 или вектора обучения.</a:t>
            </a:r>
          </a:p>
        </p:txBody>
      </p:sp>
      <p:pic>
        <p:nvPicPr>
          <p:cNvPr id="4" name="Рисунок 3" descr="7b004cca0745dec6522136d6fb6e8d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039" y="1617045"/>
            <a:ext cx="3597233" cy="429829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9791" y="152400"/>
            <a:ext cx="8915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Родители могут позвонить </a:t>
            </a:r>
            <a:br>
              <a:rPr lang="ru-RU" b="1" dirty="0"/>
            </a:br>
            <a:r>
              <a:rPr lang="ru-RU" b="1" dirty="0"/>
              <a:t>если: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413456" y="1007534"/>
            <a:ext cx="4673600" cy="5229225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не слушается родителей,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плохо учится,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родителей что-то беспокоит, тревожит в его поведении, настроении,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получается общаться без крика и угроз,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семье между родителями и подростком участились конфликты,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если, кажется, что ребенок что-то скрывает, изменился.</a:t>
            </a:r>
          </a:p>
        </p:txBody>
      </p:sp>
      <p:pic>
        <p:nvPicPr>
          <p:cNvPr id="4" name="Рисунок 3" descr="2d70de765d68942c6d2520b500a8003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87491" y="1511166"/>
            <a:ext cx="457200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95300" y="152400"/>
            <a:ext cx="8915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Информация о телефоне доверия в Республике Татарстан</a:t>
            </a:r>
          </a:p>
        </p:txBody>
      </p:sp>
      <p:pic>
        <p:nvPicPr>
          <p:cNvPr id="6" name="Содержимое 5" descr="0b3027c4-7634-54d0-9407-dfed61631577.jfif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450622" y="1143000"/>
            <a:ext cx="7569200" cy="53340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EDE39F-194C-4B84-8A62-57486193031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5898" y="24675"/>
            <a:ext cx="8543925" cy="95408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Мобильное приложение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9AE67B-2BF8-05AD-6D4F-32B8930D03C2}"/>
              </a:ext>
            </a:extLst>
          </p:cNvPr>
          <p:cNvSpPr txBox="1"/>
          <p:nvPr/>
        </p:nvSpPr>
        <p:spPr>
          <a:xfrm>
            <a:off x="201492" y="4505182"/>
            <a:ext cx="95030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отечественный бесплатный сервис в области безопасности детей для оперативного реагирования на чрезвычайные происшествия, который позволяет в считанные минуты родителям получать сигнал о потребности в помощи ребёнку.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AB28E1-91FB-DAAF-0DCF-DFC2254CB3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" t="13467" r="74367" b="76970"/>
          <a:stretch/>
        </p:blipFill>
        <p:spPr>
          <a:xfrm>
            <a:off x="3821723" y="1969478"/>
            <a:ext cx="5778380" cy="1584601"/>
          </a:xfrm>
          <a:prstGeom prst="rect">
            <a:avLst/>
          </a:prstGeom>
        </p:spPr>
      </p:pic>
      <p:pic>
        <p:nvPicPr>
          <p:cNvPr id="13" name="Picture 2" descr="Приложение">
            <a:extLst>
              <a:ext uri="{FF2B5EF4-FFF2-40B4-BE49-F238E27FC236}">
                <a16:creationId xmlns:a16="http://schemas.microsoft.com/office/drawing/2014/main" id="{05466460-3BDD-6C59-9E95-94A940547C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0" b="6360"/>
          <a:stretch/>
        </p:blipFill>
        <p:spPr bwMode="auto">
          <a:xfrm>
            <a:off x="305898" y="1051964"/>
            <a:ext cx="3071446" cy="343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4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2720821-3ECA-309E-2970-4B2574D23733}"/>
              </a:ext>
            </a:extLst>
          </p:cNvPr>
          <p:cNvSpPr txBox="1"/>
          <p:nvPr/>
        </p:nvSpPr>
        <p:spPr>
          <a:xfrm>
            <a:off x="287216" y="328698"/>
            <a:ext cx="933156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“Заступник”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возможность оказать незамедлительную помощь детям в критических ситуациях.</a:t>
            </a:r>
          </a:p>
          <a:p>
            <a:pPr algn="just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Бесплатное приложение, которое обеспечивает возможность быстрого оказания помощи детям при чрезвычайных происшествиях.</a:t>
            </a:r>
          </a:p>
          <a:p>
            <a:pPr algn="just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России ежегодно происходят десятки тысяч происшествий с детьми: пропажи, насилие, утопления, пожары, травматизм,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т.д.. Большинство трагедий можно было бы предотвратить, если бы помощь детям во время критических ситуаций приходила быстрее чем обычно.</a:t>
            </a:r>
          </a:p>
          <a:p>
            <a:pPr algn="just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“Заступник” полностью решает эту задачу. Приложение позволяет мгновенно оповестить максимальное количество пользователей в ближайшем радиусе чрезвычайного происшествия.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57CC9D-16F8-1580-8E0D-AB58400C2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999" y="5064369"/>
            <a:ext cx="6118003" cy="179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454E24C4-64D6-6A4C-00A3-0A3854E22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897" y="5064370"/>
            <a:ext cx="1943398" cy="1793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9124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E9BA4-E423-44F9-9F62-8A4A789BBE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2222" y="0"/>
            <a:ext cx="8915400" cy="9906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 приложения «Заступник»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0D5591-92E6-4067-8B2C-3389D29B4F5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0" y="990600"/>
            <a:ext cx="8915400" cy="493712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воздействия негативного контента: блокировка сайтов и материалов, содержащих сцены насилия, сексуального характера, пропаганды наркотиков и другой запрещённой информации.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личных данных: защита от попыток хищения личной информации и предотвращения случайных финансовых потерь (например, подписка на услуги без ведома родителей).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времени нахождения в сети: предотвращение чрезмерного увлечения играми и социальными сетями, способствующее сохранению здоровья глаз и психоэмоционального состояния ребёнка.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поведения ребёнка в интернете: своевременное информирование родителей о любых подозрительных                                 активностях и контактировании с неизвестными пользователями.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правильных привычек использования интернета:                  воспитание культуры грамотного обращения с информационными                                 ресурсами и понимание важности конфиденциальности.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B788B2-E703-4782-A740-C4F023537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400" y="447040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17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2720821-3ECA-309E-2970-4B2574D23733}"/>
              </a:ext>
            </a:extLst>
          </p:cNvPr>
          <p:cNvSpPr txBox="1"/>
          <p:nvPr/>
        </p:nvSpPr>
        <p:spPr>
          <a:xfrm>
            <a:off x="342900" y="181959"/>
            <a:ext cx="922020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3600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приложения:</a:t>
            </a:r>
          </a:p>
          <a:p>
            <a:pPr algn="just" fontAlgn="base"/>
            <a:r>
              <a:rPr lang="ru-RU" sz="2000" dirty="0">
                <a:solidFill>
                  <a:srgbClr val="4B4F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в экстренной ситуации помощь родителей, близких, родственников, сотрудников экстренных служб, волонтеров, спасателей, членов спасательных отрядов в одно нажатие тревожной кнопки;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в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озможность вызова помощи ребенку с телефона родителя;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м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еханизм предотвращения ложных вызовов;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в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озможность вызова помощи другому ребенку;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в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озможность оказывать помощь другим детям;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о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пределение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геопозиции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в режиме онлайн;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и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стория перемещений ребенка;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онлайн-аудиозапись во время режима тревоги;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ф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круга доверия ребенка;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с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ообщество приложения состоит из сотрудников экстренных служб, спасателей, волонтеров, членов общественных организаций и поисковых отрядов;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у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ведомления родителям о посещении безопасных мест ребенком и уходе из них;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ф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ункционал выгрузки событий помощи для передачи в специальные службы;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п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риложение позволяет мгновенно оповестить максимальное количество пользователей в ближайшем радиусе чрезвычайного происшествия. 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6BF42D-9F09-086D-B993-C5EA2C7ABB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000" b="79889" l="18000" r="42375">
                        <a14:foregroundMark x1="22375" y1="37778" x2="22375" y2="37778"/>
                        <a14:foregroundMark x1="22313" y1="42444" x2="22313" y2="42444"/>
                        <a14:foregroundMark x1="22313" y1="47556" x2="22313" y2="47556"/>
                        <a14:foregroundMark x1="22000" y1="53111" x2="22000" y2="53111"/>
                        <a14:foregroundMark x1="22063" y1="57556" x2="22125" y2="65444"/>
                        <a14:foregroundMark x1="22375" y1="69111" x2="22375" y2="73889"/>
                        <a14:foregroundMark x1="22375" y1="76667" x2="24875" y2="79000"/>
                        <a14:foregroundMark x1="24875" y1="79000" x2="25125" y2="79556"/>
                        <a14:foregroundMark x1="26625" y1="79556" x2="28750" y2="79778"/>
                        <a14:foregroundMark x1="28750" y1="79778" x2="28750" y2="79778"/>
                        <a14:foregroundMark x1="31250" y1="79556" x2="30562" y2="79556"/>
                        <a14:foregroundMark x1="34313" y1="79778" x2="33625" y2="79889"/>
                      </a14:backgroundRemoval>
                    </a14:imgEffect>
                  </a14:imgLayer>
                </a14:imgProps>
              </a:ext>
            </a:extLst>
          </a:blip>
          <a:srcRect l="20776" t="25389" r="62513" b="17264"/>
          <a:stretch/>
        </p:blipFill>
        <p:spPr>
          <a:xfrm>
            <a:off x="8278317" y="1371602"/>
            <a:ext cx="1463560" cy="282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71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01EDC4-CBC1-0342-6C6A-955858C69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000" b="79889" l="18000" r="42375">
                        <a14:foregroundMark x1="22375" y1="37778" x2="22375" y2="37778"/>
                        <a14:foregroundMark x1="22313" y1="42444" x2="22313" y2="42444"/>
                        <a14:foregroundMark x1="22313" y1="47556" x2="22313" y2="47556"/>
                        <a14:foregroundMark x1="22000" y1="53111" x2="22000" y2="53111"/>
                        <a14:foregroundMark x1="22063" y1="57556" x2="22125" y2="65444"/>
                        <a14:foregroundMark x1="22375" y1="69111" x2="22375" y2="73889"/>
                        <a14:foregroundMark x1="22375" y1="76667" x2="24875" y2="79000"/>
                        <a14:foregroundMark x1="24875" y1="79000" x2="25125" y2="79556"/>
                        <a14:foregroundMark x1="26625" y1="79556" x2="28750" y2="79778"/>
                        <a14:foregroundMark x1="28750" y1="79778" x2="28750" y2="79778"/>
                        <a14:foregroundMark x1="31250" y1="79556" x2="30562" y2="79556"/>
                        <a14:foregroundMark x1="34313" y1="79778" x2="33625" y2="79889"/>
                      </a14:backgroundRemoval>
                    </a14:imgEffect>
                  </a14:imgLayer>
                </a14:imgProps>
              </a:ext>
            </a:extLst>
          </a:blip>
          <a:srcRect l="20776" t="25389" r="62513" b="17264"/>
          <a:stretch/>
        </p:blipFill>
        <p:spPr>
          <a:xfrm>
            <a:off x="0" y="339971"/>
            <a:ext cx="3200400" cy="61780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720821-3ECA-309E-2970-4B2574D23733}"/>
              </a:ext>
            </a:extLst>
          </p:cNvPr>
          <p:cNvSpPr txBox="1"/>
          <p:nvPr/>
        </p:nvSpPr>
        <p:spPr>
          <a:xfrm>
            <a:off x="3200400" y="163110"/>
            <a:ext cx="643596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Есть десятки сервисов, с помощью которых можно узнать, где находятся ваши дети. Но иногда просто знать местоположение мало, например, если ребенок оказался на месте пожара или его уводит за руку незнакомец. Быстро среагировать и спасти ребенка поможет мобильный сервис «Заступник». </a:t>
            </a:r>
          </a:p>
          <a:p>
            <a:pPr algn="just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Использование приложения подразумевает постоянное определение геолокации пользователей для возможности отправлять и принимать сигналы помощи на минимальных радиусах от точек мест происшествий.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57CC9D-16F8-1580-8E0D-AB58400C2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298" y="5451446"/>
            <a:ext cx="4797703" cy="140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BD26921D-A546-12B3-4EC4-8B37D28CD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5451448"/>
            <a:ext cx="1523999" cy="140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440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343E3E-7DE3-42A3-971D-0DE5FD4D88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885" y="19054"/>
            <a:ext cx="8915400" cy="9906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AE5898-AEA7-4395-9724-E2A9169BF6D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0" y="1041400"/>
            <a:ext cx="8915400" cy="4937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🤝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родителей: обеспечение безопасности и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спокойствие за ребёнка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детей: свобода взаимодействия с технологиями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контролируемого пространства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chemeClr val="accent1">
                    <a:lumMod val="50000"/>
                  </a:schemeClr>
                </a:solidFill>
                <a:effectLst/>
                <a:latin typeface="SB Sans Text"/>
              </a:rPr>
              <a:t>🏃‍♂</a:t>
            </a:r>
            <a:r>
              <a:rPr lang="ru-RU" sz="2400" dirty="0">
                <a:solidFill>
                  <a:srgbClr val="00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семей: гарантия комфорта и уверенности в отсутствии потенциальных угроз в повседневной жизни 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3B724F-350A-4BA5-837E-134D3C96B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" y="3826933"/>
            <a:ext cx="4950454" cy="30310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832833-DE3D-4424-BDFF-56ED6AC35FD0}"/>
              </a:ext>
            </a:extLst>
          </p:cNvPr>
          <p:cNvSpPr txBox="1"/>
          <p:nvPr/>
        </p:nvSpPr>
        <p:spPr>
          <a:xfrm>
            <a:off x="5085645" y="3442051"/>
            <a:ext cx="495582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программу «Заступник», родители обеспечивают своим детям достойную защиту в цифровом мире и создают благоприятные условия для развития.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3DC3F4-1146-45D5-B931-C4BED4927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8483" y="50441"/>
            <a:ext cx="2337517" cy="233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91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0"/>
            <a:ext cx="4800601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31537" y="5471338"/>
            <a:ext cx="5716397" cy="319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013"/>
              </a:lnSpc>
            </a:pPr>
            <a:r>
              <a:rPr lang="en-US" sz="2404" dirty="0" err="1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Общественны</a:t>
            </a:r>
            <a:r>
              <a:rPr lang="ru-RU" sz="2404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е</a:t>
            </a:r>
            <a:r>
              <a:rPr lang="en-US" sz="2404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2404" dirty="0" err="1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помощник</a:t>
            </a:r>
            <a:r>
              <a:rPr lang="ru-RU" sz="2404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и</a:t>
            </a:r>
            <a:r>
              <a:rPr lang="en-US" sz="2404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2404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Уполномоченного по правам ребенка в РТ по Альметьевскому району</a:t>
            </a:r>
            <a:endParaRPr lang="en-US" sz="2404" dirty="0"/>
          </a:p>
        </p:txBody>
      </p:sp>
      <p:sp>
        <p:nvSpPr>
          <p:cNvPr id="4" name="Text 1"/>
          <p:cNvSpPr/>
          <p:nvPr/>
        </p:nvSpPr>
        <p:spPr>
          <a:xfrm>
            <a:off x="4282751" y="3256384"/>
            <a:ext cx="2209274" cy="19702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Каждый ребенок имеет права, как и взрослые. </a:t>
            </a:r>
            <a:r>
              <a:rPr lang="ru-RU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Наша</a:t>
            </a: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задача — помогать защищать их. </a:t>
            </a:r>
            <a:endParaRPr lang="en-US" sz="1185" dirty="0"/>
          </a:p>
        </p:txBody>
      </p:sp>
      <p:pic>
        <p:nvPicPr>
          <p:cNvPr id="5" name="Picture 27"/>
          <p:cNvPicPr/>
          <p:nvPr/>
        </p:nvPicPr>
        <p:blipFill>
          <a:blip r:embed="rId4"/>
          <a:stretch>
            <a:fillRect/>
          </a:stretch>
        </p:blipFill>
        <p:spPr>
          <a:xfrm>
            <a:off x="6370848" y="0"/>
            <a:ext cx="3535152" cy="43107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340" y="0"/>
            <a:ext cx="3407279" cy="38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96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Хазиева</a:t>
            </a:r>
            <a:r>
              <a:rPr lang="ru-RU" sz="1896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Елена Константиновна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5999" y="0"/>
            <a:ext cx="2620589" cy="342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25" dirty="0"/>
              <a:t>Шит Марина Александрова</a:t>
            </a:r>
          </a:p>
        </p:txBody>
      </p:sp>
    </p:spTree>
    <p:extLst>
      <p:ext uri="{BB962C8B-B14F-4D97-AF65-F5344CB8AC3E}">
        <p14:creationId xmlns:p14="http://schemas.microsoft.com/office/powerpoint/2010/main" val="116076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E1DB7B29-F7AC-4F33-0501-B8030D04D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554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8606226-F981-1E16-51DF-2C351C5BB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5451446"/>
            <a:ext cx="5334000" cy="140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0A6380-39BF-5871-6D32-9E8592683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9" y="5451449"/>
            <a:ext cx="1523999" cy="140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2AF9AF0-B051-B610-90F8-64E8E0227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51449"/>
            <a:ext cx="1523999" cy="140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3EBF91C-E7DC-4732-FCC4-CFB521EBE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451447"/>
            <a:ext cx="1523999" cy="140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47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E1AE17-A61D-1067-1799-C4A93516BD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742" t="23521" r="5202" b="11183"/>
          <a:stretch/>
        </p:blipFill>
        <p:spPr>
          <a:xfrm>
            <a:off x="0" y="1060938"/>
            <a:ext cx="5049837" cy="5290728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2B65499-8F6A-B22C-2FEB-91B4FD376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37" y="0"/>
            <a:ext cx="4856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D735D26-F460-73B8-FEB9-22E83BD92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4" t="87350" r="55040" b="9915"/>
          <a:stretch/>
        </p:blipFill>
        <p:spPr bwMode="auto">
          <a:xfrm>
            <a:off x="5140570" y="5240215"/>
            <a:ext cx="2022231" cy="94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408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A9A40-5A5E-4D2C-A077-D7D109C455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6724" y="-143404"/>
            <a:ext cx="9196387" cy="9144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Отзывы на приложение «Заступник»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EE2F82-9562-4901-874A-2C8155E176DA}"/>
              </a:ext>
            </a:extLst>
          </p:cNvPr>
          <p:cNvSpPr txBox="1"/>
          <p:nvPr/>
        </p:nvSpPr>
        <p:spPr>
          <a:xfrm>
            <a:off x="113065" y="770996"/>
            <a:ext cx="919621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Быстрое реагирование: Пользователи отмечают эффективность приложения в плане оперативного реагирования на экстренные ситуации. Например, оно способно отправлять сигнал тревоги с заблокированного экрана телефона, что особенно актуально для маленьких детей, которые могут растеряться в стрессовых обстоятельствах.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Простота использования: Интерфейс приложения интуитивно понятен, что облегчает процесс подачи сигнала о помощи.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функции: Помимо основной функции отправки сигналов тревоги, приложение предлагает ряд вспомогательных инструментов, таких как мониторинг посещаемых ребёнком мест и механизм предотвращения ложных вызовов.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данных: Разработчики подчеркивают, что все личные данные хранятся на российских серверах и защищены современными средствами шифрования, что повышает уровень доверия среди пользователей.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628542-0919-4F2C-93B0-D189BB12D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4244" y="4806243"/>
            <a:ext cx="2051756" cy="204835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A54E129-1B42-43FD-8BE5-506150C59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60534"/>
            <a:ext cx="1779340" cy="179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446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A2F59838-9984-811D-2503-3959F2A7F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906000" cy="68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A46F3B-8F6E-6551-D965-3EE792D1B139}"/>
              </a:ext>
            </a:extLst>
          </p:cNvPr>
          <p:cNvSpPr txBox="1"/>
          <p:nvPr/>
        </p:nvSpPr>
        <p:spPr>
          <a:xfrm>
            <a:off x="488804" y="4300809"/>
            <a:ext cx="53610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https://zastupnik.help/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https://vk.com/zastupnik2022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542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7462" y="1562409"/>
            <a:ext cx="3839462" cy="479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58"/>
              </a:lnSpc>
            </a:pPr>
            <a:r>
              <a:rPr lang="ru-RU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Мои</a:t>
            </a:r>
            <a:r>
              <a:rPr lang="en-US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36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главные дела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2171" y="2667158"/>
            <a:ext cx="345517" cy="345517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70" y="2695938"/>
            <a:ext cx="230318" cy="28795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51260" y="2719881"/>
            <a:ext cx="3011866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62"/>
              </a:lnSpc>
            </a:pPr>
            <a:r>
              <a:rPr lang="en-US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Помощь взрослым разобраться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951260" y="3051934"/>
            <a:ext cx="3820517" cy="921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94"/>
              </a:lnSpc>
            </a:pPr>
            <a:r>
              <a:rPr lang="en-US" sz="1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Иногда родители или учителя сталкиваются с трудностями, когда нужно решить проблемы ребенка. Тогда я объясняю, какие у вас права и что можно сделать, чтобы защитить их.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010074" y="2667076"/>
            <a:ext cx="345517" cy="345517"/>
          </a:xfrm>
          <a:prstGeom prst="roundRect">
            <a:avLst>
              <a:gd name="adj" fmla="val 18669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674" y="2695937"/>
            <a:ext cx="230318" cy="28795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509163" y="2719880"/>
            <a:ext cx="191969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62"/>
              </a:lnSpc>
            </a:pPr>
            <a:r>
              <a:rPr lang="en-US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Объясняю законы</a:t>
            </a: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5509163" y="3051933"/>
            <a:ext cx="3820517" cy="9212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94"/>
              </a:lnSpc>
            </a:pPr>
            <a:r>
              <a:rPr lang="en-US" sz="14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Дети тоже имеют права — право учиться, отдыхать, играть, общаться с друзьями и семьей. Если возникают сложности, я помогаю понять, почему важно соблюдать эти правила.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7575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83893" y="1347354"/>
            <a:ext cx="3938215" cy="479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619140">
              <a:lnSpc>
                <a:spcPts val="3758"/>
              </a:lnSpc>
            </a:pPr>
            <a:r>
              <a:rPr lang="en-US" sz="3013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Мои главные задачи</a:t>
            </a:r>
            <a:endParaRPr lang="en-US" sz="3013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590" y="2134400"/>
            <a:ext cx="1457121" cy="1099834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7166" y="2691210"/>
            <a:ext cx="215968" cy="2699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27283" y="2287972"/>
            <a:ext cx="191969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Защищаю интересы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2"/>
          <p:cNvSpPr/>
          <p:nvPr/>
        </p:nvSpPr>
        <p:spPr>
          <a:xfrm>
            <a:off x="3627283" y="2620027"/>
            <a:ext cx="5587684" cy="460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Если случается несправедливость или нарушение правил, я вмешиваюсь и стараюсь исправить ситуацию.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3"/>
          <p:cNvSpPr/>
          <p:nvPr/>
        </p:nvSpPr>
        <p:spPr>
          <a:xfrm>
            <a:off x="3512084" y="3243101"/>
            <a:ext cx="5818082" cy="10319"/>
          </a:xfrm>
          <a:prstGeom prst="roundRect">
            <a:avLst>
              <a:gd name="adj" fmla="val 625116"/>
            </a:avLst>
          </a:prstGeom>
          <a:solidFill>
            <a:srgbClr val="BFD3D8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8071" y="3272607"/>
            <a:ext cx="2914240" cy="1099834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7166" y="3687533"/>
            <a:ext cx="215968" cy="26990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355883" y="3426179"/>
            <a:ext cx="2733582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Решаю школьные проблемы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5"/>
          <p:cNvSpPr/>
          <p:nvPr/>
        </p:nvSpPr>
        <p:spPr>
          <a:xfrm>
            <a:off x="4355883" y="3758233"/>
            <a:ext cx="4859083" cy="460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Например, если в школе нарушают ваши права или обижают одноклассники.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6"/>
          <p:cNvSpPr/>
          <p:nvPr/>
        </p:nvSpPr>
        <p:spPr>
          <a:xfrm>
            <a:off x="4240684" y="4381307"/>
            <a:ext cx="5089482" cy="10319"/>
          </a:xfrm>
          <a:prstGeom prst="roundRect">
            <a:avLst>
              <a:gd name="adj" fmla="val 625116"/>
            </a:avLst>
          </a:prstGeom>
          <a:solidFill>
            <a:srgbClr val="BFD3D8"/>
          </a:solidFill>
          <a:ln/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470" y="4410813"/>
            <a:ext cx="4371361" cy="1099834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7086" y="4825740"/>
            <a:ext cx="215968" cy="26990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5084403" y="4564385"/>
            <a:ext cx="2648533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Сотрудничаю со взрослыми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8"/>
          <p:cNvSpPr/>
          <p:nvPr/>
        </p:nvSpPr>
        <p:spPr>
          <a:xfrm>
            <a:off x="5084403" y="4896440"/>
            <a:ext cx="4130563" cy="460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Работаю с учителями и родителями для создания безопасной среды.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19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2938"/>
            <a:ext cx="9906000" cy="197902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7707" y="2942971"/>
            <a:ext cx="5900632" cy="471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3690"/>
              </a:lnSpc>
            </a:pPr>
            <a:r>
              <a:rPr lang="en-US" sz="2945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Образовательная деятельность</a:t>
            </a:r>
            <a:endParaRPr lang="en-US" sz="2945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08" y="3640293"/>
            <a:ext cx="753914" cy="10797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7747" y="3791044"/>
            <a:ext cx="2320348" cy="2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28"/>
              </a:lnSpc>
            </a:pPr>
            <a:r>
              <a:rPr lang="en-US" sz="1456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Провожу уроки и беседы</a:t>
            </a:r>
            <a:endParaRPr lang="en-US" sz="1456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2"/>
          <p:cNvSpPr/>
          <p:nvPr/>
        </p:nvSpPr>
        <p:spPr>
          <a:xfrm>
            <a:off x="1507747" y="4117051"/>
            <a:ext cx="7870546" cy="452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60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Часто мы вместе проводим классные часы или встречи, чтобы ребята знали больше о своих правах и могли уверенно ими пользоваться.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708" y="4720054"/>
            <a:ext cx="753914" cy="107976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507747" y="4870804"/>
            <a:ext cx="1965964" cy="2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28"/>
              </a:lnSpc>
            </a:pPr>
            <a:r>
              <a:rPr lang="en-US" sz="1456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Отвечаю на вопросы</a:t>
            </a:r>
            <a:endParaRPr lang="en-US" sz="1456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4"/>
          <p:cNvSpPr/>
          <p:nvPr/>
        </p:nvSpPr>
        <p:spPr>
          <a:xfrm>
            <a:off x="1507747" y="5196812"/>
            <a:ext cx="7870546" cy="452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60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Любые вопросы, даже самые мелкие, важны. Можно обратиться ко мне, и я постараюсь помочь найти выход из любой ситуации.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33541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7462" y="1904889"/>
            <a:ext cx="3839462" cy="479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3758"/>
              </a:lnSpc>
            </a:pPr>
            <a:r>
              <a:rPr lang="en-US" sz="3013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Как я помогаю</a:t>
            </a:r>
            <a:endParaRPr lang="en-US" sz="301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37462" y="3306223"/>
            <a:ext cx="2034971" cy="153572"/>
          </a:xfrm>
          <a:prstGeom prst="roundRect">
            <a:avLst>
              <a:gd name="adj" fmla="val 4200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7462" y="3690112"/>
            <a:ext cx="2034971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Выслушиваю проблему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7462" y="4262078"/>
            <a:ext cx="2034971" cy="690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Внимательно слушаю каждого ребенка, который обращается за помощью.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802750" y="3075825"/>
            <a:ext cx="2035051" cy="153572"/>
          </a:xfrm>
          <a:prstGeom prst="roundRect">
            <a:avLst>
              <a:gd name="adj" fmla="val 4200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802750" y="3459714"/>
            <a:ext cx="2035051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Анализирую ситуацию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2802750" y="4031680"/>
            <a:ext cx="2035051" cy="690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Разбираюсь в деталях и определяю, какие права могли быть нарушены.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068118" y="2845427"/>
            <a:ext cx="2035051" cy="153572"/>
          </a:xfrm>
          <a:prstGeom prst="roundRect">
            <a:avLst>
              <a:gd name="adj" fmla="val 4200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68118" y="3229316"/>
            <a:ext cx="1953468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Предлагаю решение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068118" y="3561371"/>
            <a:ext cx="2035051" cy="690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Объясняю, что можно сделать, и помогаю исправить ситуацию.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333488" y="2615109"/>
            <a:ext cx="2035051" cy="153572"/>
          </a:xfrm>
          <a:prstGeom prst="roundRect">
            <a:avLst>
              <a:gd name="adj" fmla="val 42003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33488" y="2998999"/>
            <a:ext cx="2035051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Контролирую результат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33488" y="3570964"/>
            <a:ext cx="2035051" cy="690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Слежу за тем, чтобы проблема была решена и права ребенка защищены.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31496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7462" y="1656594"/>
            <a:ext cx="5956579" cy="479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3758"/>
              </a:lnSpc>
            </a:pPr>
            <a:r>
              <a:rPr lang="en-US" sz="3013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Когда обращаться за помощью</a:t>
            </a:r>
            <a:endParaRPr lang="en-US" sz="301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37462" y="2366814"/>
            <a:ext cx="4338793" cy="1340470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96194" y="2525545"/>
            <a:ext cx="191969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Конфликты в школе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696194" y="2857600"/>
            <a:ext cx="4021330" cy="690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Если у тебя проблемы с одноклассниками или учителями, и ты не можешь решить их самостоятельно.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029827" y="2366814"/>
            <a:ext cx="4338793" cy="1340470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188558" y="2525545"/>
            <a:ext cx="191969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Нарушение прав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5188558" y="2857600"/>
            <a:ext cx="4021330" cy="460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Когда ты чувствуешь, что твои права на учебу, отдых или безопасность нарушаются.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37462" y="3860856"/>
            <a:ext cx="4338793" cy="1340470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6194" y="4019587"/>
            <a:ext cx="191969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Сложные вопросы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96194" y="4351642"/>
            <a:ext cx="4021330" cy="460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Если у тебя есть вопросы о твоих правах, даже самые мелкие, и ты не знаешь, к кому обратиться.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029827" y="3860856"/>
            <a:ext cx="4338793" cy="1340470"/>
          </a:xfrm>
          <a:prstGeom prst="roundRect">
            <a:avLst>
              <a:gd name="adj" fmla="val 4812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188558" y="4019587"/>
            <a:ext cx="2110507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Неприятные ситуации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188558" y="4351642"/>
            <a:ext cx="4021330" cy="690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Если случилось что-то неприятное, ты всегда можешь рассказать об этом кому-нибудь близкому или прийти ко мне за советом.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4727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7462" y="2293616"/>
            <a:ext cx="3839462" cy="479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3758"/>
              </a:lnSpc>
            </a:pPr>
            <a:r>
              <a:rPr lang="en-US" sz="3013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Давай дружить!</a:t>
            </a:r>
            <a:endParaRPr lang="en-US" sz="3013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62" y="3003835"/>
            <a:ext cx="383890" cy="3838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37463" y="3541297"/>
            <a:ext cx="191969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Сотрудничество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2"/>
          <p:cNvSpPr/>
          <p:nvPr/>
        </p:nvSpPr>
        <p:spPr>
          <a:xfrm>
            <a:off x="537462" y="3873352"/>
            <a:ext cx="2063750" cy="690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Вместе мы можем решить любые проблемы и защитить твои права.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3157" y="3003835"/>
            <a:ext cx="383890" cy="38389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793158" y="3541297"/>
            <a:ext cx="191969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Защита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4"/>
          <p:cNvSpPr/>
          <p:nvPr/>
        </p:nvSpPr>
        <p:spPr>
          <a:xfrm>
            <a:off x="2793157" y="3873352"/>
            <a:ext cx="2063831" cy="690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Моя главная задача - обеспечить защиту твоих прав и интересов.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932" y="3003835"/>
            <a:ext cx="383890" cy="38389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048932" y="3541297"/>
            <a:ext cx="191969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862"/>
              </a:lnSpc>
            </a:pPr>
            <a:r>
              <a:rPr lang="en-US" sz="149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Поддержка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6"/>
          <p:cNvSpPr/>
          <p:nvPr/>
        </p:nvSpPr>
        <p:spPr>
          <a:xfrm>
            <a:off x="5048932" y="3873352"/>
            <a:ext cx="2063831" cy="690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en-US" sz="1185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Ты всегда можешь рассчитывать на мою поддержку и понимание.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4707" y="3003835"/>
            <a:ext cx="383890" cy="38389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968622" y="3567372"/>
            <a:ext cx="2063831" cy="287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2234"/>
              </a:lnSpc>
            </a:pPr>
            <a:r>
              <a:rPr lang="en-US" sz="149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Тел. 8(8553) 43-72-28, 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8"/>
          <p:cNvSpPr/>
          <p:nvPr/>
        </p:nvSpPr>
        <p:spPr>
          <a:xfrm>
            <a:off x="6968622" y="3947392"/>
            <a:ext cx="2063831" cy="287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2234"/>
              </a:lnSpc>
            </a:pPr>
            <a:r>
              <a:rPr lang="en-US" sz="149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доп. 8(8553) 43-76-44</a:t>
            </a:r>
            <a:endParaRPr lang="en-US" sz="14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9"/>
          <p:cNvSpPr/>
          <p:nvPr/>
        </p:nvSpPr>
        <p:spPr>
          <a:xfrm>
            <a:off x="6968621" y="4309309"/>
            <a:ext cx="206383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19140">
              <a:lnSpc>
                <a:spcPts val="1794"/>
              </a:lnSpc>
            </a:pPr>
            <a:r>
              <a:rPr lang="ru-RU" sz="1400" dirty="0" err="1" smtClean="0">
                <a:solidFill>
                  <a:prstClr val="black"/>
                </a:solidFill>
                <a:latin typeface="Calibri" panose="020F0502020204030204"/>
              </a:rPr>
              <a:t>Раб.тел</a:t>
            </a:r>
            <a:r>
              <a:rPr lang="ru-RU" sz="1400" dirty="0" smtClean="0">
                <a:solidFill>
                  <a:prstClr val="black"/>
                </a:solidFill>
                <a:latin typeface="Calibri" panose="020F0502020204030204"/>
              </a:rPr>
              <a:t>. 21 школы </a:t>
            </a:r>
            <a:r>
              <a:rPr lang="ru-RU" sz="1600" dirty="0" smtClean="0"/>
              <a:t>8(8553</a:t>
            </a:r>
            <a:r>
              <a:rPr lang="ru-RU" sz="1600" dirty="0"/>
              <a:t>) 22-27-75</a:t>
            </a:r>
            <a:endParaRPr lang="en-US" sz="118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881466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599</TotalTime>
  <Words>1496</Words>
  <Application>Microsoft Office PowerPoint</Application>
  <PresentationFormat>Лист A4 (210x297 мм)</PresentationFormat>
  <Paragraphs>188</Paragraphs>
  <Slides>33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6" baseType="lpstr">
      <vt:lpstr>Arial</vt:lpstr>
      <vt:lpstr>Bookman Old Style</vt:lpstr>
      <vt:lpstr>Calibri</vt:lpstr>
      <vt:lpstr>Cambria</vt:lpstr>
      <vt:lpstr>Gill Sans MT</vt:lpstr>
      <vt:lpstr>Host Grotesk Medium</vt:lpstr>
      <vt:lpstr>Roboto</vt:lpstr>
      <vt:lpstr>SB Sans Text</vt:lpstr>
      <vt:lpstr>Times New Roman</vt:lpstr>
      <vt:lpstr>Wingdings</vt:lpstr>
      <vt:lpstr>Wingdings 3</vt:lpstr>
      <vt:lpstr>Начальная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Учите детей соблюдать комендантский час!</vt:lpstr>
      <vt:lpstr>Детский телефон доверия</vt:lpstr>
      <vt:lpstr>История рождения Российского Детского Телефона доверия</vt:lpstr>
      <vt:lpstr>Презентация PowerPoint</vt:lpstr>
      <vt:lpstr>Целями данного Объединения  стали</vt:lpstr>
      <vt:lpstr>Логотип телефона доверия</vt:lpstr>
      <vt:lpstr>Основные принципы работы  детского телефона доверия</vt:lpstr>
      <vt:lpstr>Презентация PowerPoint</vt:lpstr>
      <vt:lpstr>С каким вопросом можно обратиться по Телефону доверия?</vt:lpstr>
      <vt:lpstr>Родители могут позвонить  если:</vt:lpstr>
      <vt:lpstr>Информация о телефоне доверия в Республике Татарстан</vt:lpstr>
      <vt:lpstr>Мобильное приложение</vt:lpstr>
      <vt:lpstr>Презентация PowerPoint</vt:lpstr>
      <vt:lpstr>Цель создания приложения «Заступник»</vt:lpstr>
      <vt:lpstr>Презентация PowerPoint</vt:lpstr>
      <vt:lpstr>Презентация PowerPoint</vt:lpstr>
      <vt:lpstr>Преимущества программы</vt:lpstr>
      <vt:lpstr>Презентация PowerPoint</vt:lpstr>
      <vt:lpstr>Презентация PowerPoint</vt:lpstr>
      <vt:lpstr>Отзывы на приложение «Заступник»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Профилактическая работа                              в образовательных организациях Республики  Тыва</dc:title>
  <dc:creator>User</dc:creator>
  <cp:lastModifiedBy>Teacher</cp:lastModifiedBy>
  <cp:revision>41</cp:revision>
  <dcterms:created xsi:type="dcterms:W3CDTF">2022-05-19T09:50:35Z</dcterms:created>
  <dcterms:modified xsi:type="dcterms:W3CDTF">2025-05-14T06:18:22Z</dcterms:modified>
</cp:coreProperties>
</file>