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23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03.10.2016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03.10.2016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03.10.2016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03.10.2016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03.10.2016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03.10.2016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03.10.2016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03.10.2016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03.10.2016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03.10.2016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03.10.2016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03.10.2016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7" name="Рисунок 6"/>
          <p:cNvPicPr>
            <a:picLocks noGrp="1" noChangeAspect="1"/>
          </p:cNvPicPr>
          <p:nvPr>
            <p:ph type="pic" idx="1"/>
          </p:nvPr>
        </p:nvPicPr>
        <p:blipFill>
          <a:blip r:embed="rId2">
            <a:clrChange>
              <a:clrFrom>
                <a:srgbClr val="2E7D83"/>
              </a:clrFrom>
              <a:clrTo>
                <a:srgbClr val="2E7D83">
                  <a:alpha val="0"/>
                </a:srgbClr>
              </a:clrTo>
            </a:clrChange>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l="8333" r="8333"/>
          <a:stretch>
            <a:fillRect/>
          </a:stretch>
        </p:blipFill>
        <p:spPr>
          <a:xfrm>
            <a:off x="-11981" y="0"/>
            <a:ext cx="9144000" cy="6858000"/>
          </a:xfrm>
          <a:prstGeom prst="rect">
            <a:avLst/>
          </a:prstGeom>
          <a:ln>
            <a:noFill/>
          </a:ln>
          <a:effectLst>
            <a:softEdge rad="112500"/>
          </a:effectLst>
        </p:spPr>
      </p:pic>
      <p:sp>
        <p:nvSpPr>
          <p:cNvPr id="4" name="Текст 3"/>
          <p:cNvSpPr>
            <a:spLocks noGrp="1"/>
          </p:cNvSpPr>
          <p:nvPr>
            <p:ph type="body" sz="half" idx="2"/>
          </p:nvPr>
        </p:nvSpPr>
        <p:spPr>
          <a:xfrm>
            <a:off x="683568" y="188640"/>
            <a:ext cx="8352928" cy="6552728"/>
          </a:xfrm>
        </p:spPr>
        <p:txBody>
          <a:bodyPr>
            <a:normAutofit/>
          </a:bodyPr>
          <a:lstStyle/>
          <a:p>
            <a:r>
              <a:rPr lang="ru-RU" sz="1600" b="1" i="1" dirty="0">
                <a:solidFill>
                  <a:schemeClr val="bg1"/>
                </a:solidFill>
                <a:cs typeface="Times New Roman" panose="02020603050405020304" pitchFamily="18" charset="0"/>
              </a:rPr>
              <a:t>РЕКОМЕНДАЦИИ ПСИХОЛОГА РОДИТЕЛЯМ НА КАЖДЫЙ ДЕНЬ</a:t>
            </a:r>
          </a:p>
          <a:p>
            <a:r>
              <a:rPr lang="ru-RU" sz="1600" b="1" i="1" dirty="0">
                <a:solidFill>
                  <a:schemeClr val="bg1"/>
                </a:solidFill>
                <a:cs typeface="Times New Roman" panose="02020603050405020304" pitchFamily="18" charset="0"/>
              </a:rPr>
              <a:t>1. Говорите сыну или дочери: «Людям должно быть с тобой легко». Не бойтесь повторять это.</a:t>
            </a:r>
          </a:p>
          <a:p>
            <a:r>
              <a:rPr lang="ru-RU" sz="1600" b="1" i="1" dirty="0" smtClean="0">
                <a:solidFill>
                  <a:schemeClr val="bg1"/>
                </a:solidFill>
                <a:cs typeface="Times New Roman" panose="02020603050405020304" pitchFamily="18" charset="0"/>
              </a:rPr>
              <a:t>2</a:t>
            </a:r>
            <a:r>
              <a:rPr lang="ru-RU" sz="1600" b="1" i="1" dirty="0">
                <a:solidFill>
                  <a:schemeClr val="bg1"/>
                </a:solidFill>
                <a:cs typeface="Times New Roman" panose="02020603050405020304" pitchFamily="18" charset="0"/>
              </a:rPr>
              <a:t>. Когда вы ругаете ребенка, не употребляйте выражений: «Ты всегда», «Ты </a:t>
            </a:r>
            <a:r>
              <a:rPr lang="ru-RU" sz="1600" b="1" i="1" dirty="0" smtClean="0">
                <a:solidFill>
                  <a:schemeClr val="bg1"/>
                </a:solidFill>
                <a:cs typeface="Times New Roman" panose="02020603050405020304" pitchFamily="18" charset="0"/>
              </a:rPr>
              <a:t>вообще</a:t>
            </a:r>
            <a:r>
              <a:rPr lang="ru-RU" sz="1600" b="1" i="1" dirty="0">
                <a:solidFill>
                  <a:schemeClr val="bg1"/>
                </a:solidFill>
                <a:cs typeface="Times New Roman" panose="02020603050405020304" pitchFamily="18" charset="0"/>
              </a:rPr>
              <a:t>», «Вечно ты». Ваш ребенок вообще и всегда хорош, он лишь сегодня сделал что-то не так, об этом и скажите ему.</a:t>
            </a:r>
          </a:p>
          <a:p>
            <a:r>
              <a:rPr lang="ru-RU" sz="1600" b="1" i="1" dirty="0">
                <a:solidFill>
                  <a:schemeClr val="bg1"/>
                </a:solidFill>
                <a:cs typeface="Times New Roman" panose="02020603050405020304" pitchFamily="18" charset="0"/>
              </a:rPr>
              <a:t>3. Не расставайтесь с ребенком в ссоре, сначала помиритесь, а потом идите по своим делам.</a:t>
            </a:r>
          </a:p>
          <a:p>
            <a:r>
              <a:rPr lang="ru-RU" sz="1600" b="1" i="1" dirty="0">
                <a:solidFill>
                  <a:schemeClr val="bg1"/>
                </a:solidFill>
                <a:cs typeface="Times New Roman" panose="02020603050405020304" pitchFamily="18" charset="0"/>
              </a:rPr>
              <a:t>4. Старайтесь, чтобы ребенок был привязан к дому, возвращаясь, домой, не забывайте сказать: «А все-таки, как хорошо у нас дома».</a:t>
            </a:r>
          </a:p>
          <a:p>
            <a:r>
              <a:rPr lang="ru-RU" sz="1600" b="1" i="1" dirty="0">
                <a:solidFill>
                  <a:schemeClr val="bg1"/>
                </a:solidFill>
                <a:cs typeface="Times New Roman" panose="02020603050405020304" pitchFamily="18" charset="0"/>
              </a:rPr>
              <a:t>5. Внушайте ребенку давно известную формулу психического здоровья: «Ты хорош, но не лучше других».</a:t>
            </a:r>
          </a:p>
          <a:p>
            <a:r>
              <a:rPr lang="ru-RU" sz="1600" b="1" i="1" dirty="0">
                <a:solidFill>
                  <a:schemeClr val="bg1"/>
                </a:solidFill>
                <a:cs typeface="Times New Roman" panose="02020603050405020304" pitchFamily="18" charset="0"/>
              </a:rPr>
              <a:t>6. Наши разговоры с детьми нередко бедны, поэтому каждый день читайте с детьми вслух (даже с подростком) хорошую книгу, это сильно обогатит ваше духовное общение.</a:t>
            </a:r>
          </a:p>
          <a:p>
            <a:r>
              <a:rPr lang="ru-RU" sz="1600" b="1" i="1" dirty="0">
                <a:solidFill>
                  <a:schemeClr val="bg1"/>
                </a:solidFill>
                <a:cs typeface="Times New Roman" panose="02020603050405020304" pitchFamily="18" charset="0"/>
              </a:rPr>
              <a:t> 7. В спорах с ребенком хоть иногда уступайте, чтобы им не казалось, что они вечно не правы. Этим вы и детей научите уступать, признавать ошибки и поражения</a:t>
            </a:r>
            <a:r>
              <a:rPr lang="ru-RU" b="1" i="1" dirty="0">
                <a:solidFill>
                  <a:schemeClr val="bg1"/>
                </a:solidFill>
                <a:latin typeface="Times New Roman" panose="02020603050405020304" pitchFamily="18" charset="0"/>
                <a:cs typeface="Times New Roman" panose="02020603050405020304" pitchFamily="18" charset="0"/>
              </a:rPr>
              <a:t>.</a:t>
            </a:r>
          </a:p>
          <a:p>
            <a:endParaRPr lang="ru-RU" b="1" dirty="0"/>
          </a:p>
        </p:txBody>
      </p:sp>
    </p:spTree>
    <p:extLst>
      <p:ext uri="{BB962C8B-B14F-4D97-AF65-F5344CB8AC3E}">
        <p14:creationId xmlns:p14="http://schemas.microsoft.com/office/powerpoint/2010/main" val="1074073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Рисунок 4"/>
          <p:cNvPicPr>
            <a:picLocks noGrp="1" noChangeAspect="1"/>
          </p:cNvPicPr>
          <p:nvPr>
            <p:ph type="pic"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5624" r="5624"/>
          <a:stretch>
            <a:fillRect/>
          </a:stretch>
        </p:blipFill>
        <p:spPr>
          <a:xfrm>
            <a:off x="-546" y="-409"/>
            <a:ext cx="9144546" cy="6858409"/>
          </a:xfrm>
        </p:spPr>
      </p:pic>
      <p:sp>
        <p:nvSpPr>
          <p:cNvPr id="4" name="Текст 3"/>
          <p:cNvSpPr>
            <a:spLocks noGrp="1"/>
          </p:cNvSpPr>
          <p:nvPr>
            <p:ph type="body" sz="half" idx="2"/>
          </p:nvPr>
        </p:nvSpPr>
        <p:spPr>
          <a:xfrm>
            <a:off x="467544" y="116632"/>
            <a:ext cx="8424936" cy="6552728"/>
          </a:xfrm>
        </p:spPr>
        <p:txBody>
          <a:bodyPr>
            <a:noAutofit/>
          </a:bodyPr>
          <a:lstStyle/>
          <a:p>
            <a:r>
              <a:rPr lang="ru-RU" sz="2000" b="1" i="1" dirty="0" smtClean="0">
                <a:solidFill>
                  <a:schemeClr val="bg1"/>
                </a:solidFill>
              </a:rPr>
              <a:t>         </a:t>
            </a:r>
            <a:r>
              <a:rPr lang="ru-RU" sz="2000" b="1" i="1" dirty="0" smtClean="0">
                <a:solidFill>
                  <a:schemeClr val="bg1"/>
                </a:solidFill>
                <a:latin typeface="Times New Roman" panose="02020603050405020304" pitchFamily="18" charset="0"/>
                <a:cs typeface="Times New Roman" panose="02020603050405020304" pitchFamily="18" charset="0"/>
              </a:rPr>
              <a:t>Избегайте </a:t>
            </a:r>
            <a:r>
              <a:rPr lang="ru-RU" sz="2000" b="1" i="1" dirty="0">
                <a:solidFill>
                  <a:schemeClr val="bg1"/>
                </a:solidFill>
                <a:latin typeface="Times New Roman" panose="02020603050405020304" pitchFamily="18" charset="0"/>
                <a:cs typeface="Times New Roman" panose="02020603050405020304" pitchFamily="18" charset="0"/>
              </a:rPr>
              <a:t>чрезмерных требований. Не спрашивайте с ребенка все и сразу. Ваши требования должны соответствовать уровню развития его навыков и познавательных способностей. Не забывайте, что такие важные и нужные качества, как прилежание, аккуратность, ответственность не формируются сразу. Ребенок пока ещё учиться управлять собой, организовывать свою деятельность и очень нуждается в поддержке, понимании и одобрении со стороны взрослых. Задача пап и мам запастись терпением и помочь ребенку.</a:t>
            </a:r>
          </a:p>
          <a:p>
            <a:r>
              <a:rPr lang="ru-RU" sz="2000" b="1" i="1" dirty="0">
                <a:solidFill>
                  <a:schemeClr val="bg1"/>
                </a:solidFill>
                <a:latin typeface="Times New Roman" panose="02020603050405020304" pitchFamily="18" charset="0"/>
                <a:cs typeface="Times New Roman" panose="02020603050405020304" pitchFamily="18" charset="0"/>
              </a:rPr>
              <a:t>         Право на ошибку. Важно, чтобы ребенок не боялся ошибаться. Если у него что-то не получается, не ругайте. Иначе он будет бояться ошибаться, поверит в то, что ничего не может. Даже взрослому, когда он учиться чему-то новому, не всё сразу удаётся. Если заметили ошибку, обратите внимание ребенка на неё и предложите исправить. И обязательно хвалите. Хвалите за каждый даже совсем крошечный успех.</a:t>
            </a:r>
          </a:p>
          <a:p>
            <a:r>
              <a:rPr lang="ru-RU" sz="2000" b="1" i="1" dirty="0">
                <a:solidFill>
                  <a:schemeClr val="bg1"/>
                </a:solidFill>
                <a:latin typeface="Times New Roman" panose="02020603050405020304" pitchFamily="18" charset="0"/>
                <a:cs typeface="Times New Roman" panose="02020603050405020304" pitchFamily="18" charset="0"/>
              </a:rPr>
              <a:t>        Не думайте за ребёнка. Помогая ребенку выполнять задание, не вмешивайтесь во все, что он делает. Иначе ребенок начнет думать, что он не способен справиться с заданием самостоятельно. Не думайте и не решайте за него, иначе он очень быстро поймет, что ему незачем заниматься, родители всё равно помогут всё решить.</a:t>
            </a:r>
          </a:p>
          <a:p>
            <a:r>
              <a:rPr lang="ru-RU" sz="2000" dirty="0">
                <a:solidFill>
                  <a:schemeClr val="bg1"/>
                </a:solidFill>
              </a:rPr>
              <a:t>        </a:t>
            </a:r>
          </a:p>
        </p:txBody>
      </p:sp>
    </p:spTree>
    <p:extLst>
      <p:ext uri="{BB962C8B-B14F-4D97-AF65-F5344CB8AC3E}">
        <p14:creationId xmlns:p14="http://schemas.microsoft.com/office/powerpoint/2010/main" val="29548791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Рисунок 4"/>
          <p:cNvPicPr>
            <a:picLocks noGrp="1" noChangeAspect="1"/>
          </p:cNvPicPr>
          <p:nvPr>
            <p:ph type="pic"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8333" r="8333"/>
          <a:stretch>
            <a:fillRect/>
          </a:stretch>
        </p:blipFill>
        <p:spPr>
          <a:xfrm>
            <a:off x="0" y="1"/>
            <a:ext cx="9144000" cy="6858000"/>
          </a:xfrm>
        </p:spPr>
      </p:pic>
      <p:sp>
        <p:nvSpPr>
          <p:cNvPr id="4" name="Текст 3"/>
          <p:cNvSpPr>
            <a:spLocks noGrp="1"/>
          </p:cNvSpPr>
          <p:nvPr>
            <p:ph type="body" sz="half" idx="2"/>
          </p:nvPr>
        </p:nvSpPr>
        <p:spPr>
          <a:xfrm>
            <a:off x="323528" y="116632"/>
            <a:ext cx="8424936" cy="6055568"/>
          </a:xfrm>
        </p:spPr>
        <p:txBody>
          <a:bodyPr>
            <a:normAutofit/>
          </a:bodyPr>
          <a:lstStyle/>
          <a:p>
            <a:r>
              <a:rPr lang="ru-RU" sz="2000" b="1" i="1" dirty="0" smtClean="0"/>
              <a:t>        Не </a:t>
            </a:r>
            <a:r>
              <a:rPr lang="ru-RU" sz="2000" b="1" i="1" dirty="0"/>
              <a:t>пропустите первые трудности. Обращайте внимание на любые трудности своего ребенка и по мере необходимости обращайтесь к специалистам. Если у ребенка есть проблемы со здоровьем, обязательно займитесь лечением, так как будущие учебные нагрузки могут существенно ухудшить состояние ребенка. Если вас что-то беспокоит в поведении, не стесняйтесь, обращайтесь за помощью и советом к психологу. Если у ребенка проблемы с речью, посетите логопеда.</a:t>
            </a:r>
          </a:p>
          <a:p>
            <a:r>
              <a:rPr lang="ru-RU" sz="2000" b="1" i="1" dirty="0"/>
              <a:t>        Устраивайте праздники. Обязательно устраивайте маленькие праздники. Повод для этого придумать совсем не сложно. Радуйтесь его успехам. Пусть у Вас и вашего ребенка будет хорошее настроение</a:t>
            </a:r>
          </a:p>
          <a:p>
            <a:endParaRPr lang="ru-RU" dirty="0"/>
          </a:p>
        </p:txBody>
      </p:sp>
    </p:spTree>
    <p:extLst>
      <p:ext uri="{BB962C8B-B14F-4D97-AF65-F5344CB8AC3E}">
        <p14:creationId xmlns:p14="http://schemas.microsoft.com/office/powerpoint/2010/main" val="22775321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 name="Рисунок 5"/>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t="7072"/>
          <a:stretch/>
        </p:blipFill>
        <p:spPr>
          <a:xfrm>
            <a:off x="0" y="0"/>
            <a:ext cx="8662714" cy="6037604"/>
          </a:xfrm>
        </p:spPr>
      </p:pic>
      <p:sp>
        <p:nvSpPr>
          <p:cNvPr id="4" name="Текст 3"/>
          <p:cNvSpPr>
            <a:spLocks noGrp="1"/>
          </p:cNvSpPr>
          <p:nvPr>
            <p:ph type="body" sz="half" idx="2"/>
          </p:nvPr>
        </p:nvSpPr>
        <p:spPr>
          <a:xfrm>
            <a:off x="1115616" y="1844824"/>
            <a:ext cx="7776864" cy="5013176"/>
          </a:xfrm>
        </p:spPr>
        <p:txBody>
          <a:bodyPr>
            <a:normAutofit fontScale="92500" lnSpcReduction="10000"/>
          </a:bodyPr>
          <a:lstStyle/>
          <a:p>
            <a:r>
              <a:rPr lang="ru-RU" b="1" u="sng" dirty="0"/>
              <a:t>Дети холерического темперамента:</a:t>
            </a:r>
          </a:p>
          <a:p>
            <a:r>
              <a:rPr lang="ru-RU" dirty="0"/>
              <a:t>·  Активны, быстро берутся за дело и доводят его до конца.</a:t>
            </a:r>
          </a:p>
          <a:p>
            <a:r>
              <a:rPr lang="ru-RU" dirty="0"/>
              <a:t>·  Любят массовые игры и соревнования, часто сами организуют их.</a:t>
            </a:r>
          </a:p>
          <a:p>
            <a:r>
              <a:rPr lang="ru-RU" dirty="0"/>
              <a:t>·  Активны на уроке, легко включаются в работу.</a:t>
            </a:r>
          </a:p>
          <a:p>
            <a:r>
              <a:rPr lang="ru-RU" dirty="0"/>
              <a:t>·  Им трудно совершать деятельность, требующую плавных движений, медленного и спокойного темпа.</a:t>
            </a:r>
          </a:p>
          <a:p>
            <a:r>
              <a:rPr lang="ru-RU" dirty="0"/>
              <a:t>·  Проявляют нетерпение, резкость движений, порывистость, поэтому он может сделать много ошибок, неровно писать буквы, не дописывать слова и т.д.</a:t>
            </a:r>
          </a:p>
          <a:p>
            <a:r>
              <a:rPr lang="ru-RU" dirty="0"/>
              <a:t>· </a:t>
            </a:r>
            <a:r>
              <a:rPr lang="ru-RU" dirty="0" err="1"/>
              <a:t>Несдержанны</a:t>
            </a:r>
            <a:r>
              <a:rPr lang="ru-RU" dirty="0"/>
              <a:t>, вспыльчивы, неспособны к самоконтролю в </a:t>
            </a:r>
            <a:r>
              <a:rPr lang="ru-RU" dirty="0" err="1"/>
              <a:t>эмоциогенных</a:t>
            </a:r>
            <a:r>
              <a:rPr lang="ru-RU" dirty="0"/>
              <a:t> обстоятельствах.</a:t>
            </a:r>
          </a:p>
          <a:p>
            <a:r>
              <a:rPr lang="ru-RU" dirty="0"/>
              <a:t>·  Обидчивы и гневливы, состояния обиды и гнева могут быть устойчивыми и продолжительными.</a:t>
            </a:r>
          </a:p>
          <a:p>
            <a:r>
              <a:rPr lang="ru-RU" b="1" u="sng" dirty="0"/>
              <a:t>Рекомендации педагогам и родителям:</a:t>
            </a:r>
          </a:p>
          <a:p>
            <a:r>
              <a:rPr lang="ru-RU" dirty="0"/>
              <a:t>·  Вырабатывать у ребенка умение тормозить себя, нежелательные реакции.</a:t>
            </a:r>
          </a:p>
          <a:p>
            <a:r>
              <a:rPr lang="ru-RU" dirty="0"/>
              <a:t>· Надо постоянно и настойчиво требовать спокойных и обдуманных ответов, спокойных и нерезких движений.</a:t>
            </a:r>
          </a:p>
          <a:p>
            <a:r>
              <a:rPr lang="ru-RU" dirty="0"/>
              <a:t>·  Воспитывать сдержанность в поведении и отношениях с товарищами и взрослыми.</a:t>
            </a:r>
          </a:p>
          <a:p>
            <a:r>
              <a:rPr lang="ru-RU" dirty="0"/>
              <a:t>·  В трудовой деятельности воспитывать последовательность, аккуратность и порядок в работе.</a:t>
            </a:r>
          </a:p>
          <a:p>
            <a:r>
              <a:rPr lang="ru-RU" dirty="0"/>
              <a:t>·  Поощрять инициативность.</a:t>
            </a:r>
          </a:p>
          <a:p>
            <a:r>
              <a:rPr lang="ru-RU" dirty="0"/>
              <a:t>·  Говорить подчеркнуто спокойным, тихим голосом.</a:t>
            </a:r>
          </a:p>
          <a:p>
            <a:r>
              <a:rPr lang="ru-RU" b="1" u="sng" dirty="0"/>
              <a:t>Занятия и увлечения. </a:t>
            </a:r>
          </a:p>
          <a:p>
            <a:r>
              <a:rPr lang="ru-RU" dirty="0"/>
              <a:t>Главное - повернуть эту бешеную энергию в нужное русло. Холерикам особенно рекомендуется заниматься подвижными видами спорта - это даст выход стремлению к лидерству, тренировки научат контролировать свои движения, рассчитывать силы. Холерику необходимо много жизненного пространства, чаще бывайте с ним на природе и не забывайте о том, что, предоставленный сам себе, бесстрашный холерик может запросто попасть в неприятное приключение. Лучше уж исследуйте незнакомые места вместе с ним.</a:t>
            </a:r>
          </a:p>
          <a:p>
            <a:endParaRPr lang="ru-RU" dirty="0"/>
          </a:p>
        </p:txBody>
      </p:sp>
    </p:spTree>
    <p:extLst>
      <p:ext uri="{BB962C8B-B14F-4D97-AF65-F5344CB8AC3E}">
        <p14:creationId xmlns:p14="http://schemas.microsoft.com/office/powerpoint/2010/main" val="184932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Рисунок 4"/>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404" t="8799" r="404"/>
          <a:stretch/>
        </p:blipFill>
        <p:spPr>
          <a:xfrm>
            <a:off x="-35396" y="0"/>
            <a:ext cx="9144000" cy="6254551"/>
          </a:xfrm>
        </p:spPr>
      </p:pic>
      <p:sp>
        <p:nvSpPr>
          <p:cNvPr id="4" name="Текст 3"/>
          <p:cNvSpPr>
            <a:spLocks noGrp="1"/>
          </p:cNvSpPr>
          <p:nvPr>
            <p:ph type="body" sz="half" idx="2"/>
          </p:nvPr>
        </p:nvSpPr>
        <p:spPr>
          <a:xfrm>
            <a:off x="1043608" y="1844824"/>
            <a:ext cx="8100392" cy="5013176"/>
          </a:xfrm>
        </p:spPr>
        <p:txBody>
          <a:bodyPr>
            <a:normAutofit lnSpcReduction="10000"/>
          </a:bodyPr>
          <a:lstStyle/>
          <a:p>
            <a:r>
              <a:rPr lang="ru-RU" b="1" u="sng" dirty="0"/>
              <a:t>Дети-сангвиники</a:t>
            </a:r>
          </a:p>
          <a:p>
            <a:r>
              <a:rPr lang="ru-RU" dirty="0"/>
              <a:t>·  Отличаются большой живостью.</a:t>
            </a:r>
          </a:p>
          <a:p>
            <a:r>
              <a:rPr lang="ru-RU" dirty="0"/>
              <a:t>·  Всегда готовы принять участие в любом деле и часто берутся сразу за многое.</a:t>
            </a:r>
          </a:p>
          <a:p>
            <a:r>
              <a:rPr lang="ru-RU" dirty="0"/>
              <a:t>·  Могут быстро охладеть к начатому делу.</a:t>
            </a:r>
          </a:p>
          <a:p>
            <a:r>
              <a:rPr lang="ru-RU" dirty="0"/>
              <a:t>·  Принимают горячее участие в играх, но в процессе игры склонны постоянно менять свою роль.</a:t>
            </a:r>
          </a:p>
          <a:p>
            <a:r>
              <a:rPr lang="ru-RU" dirty="0"/>
              <a:t>·  Могут легко обидеться и заплакать, но обиды забывают быстро.</a:t>
            </a:r>
          </a:p>
          <a:p>
            <a:r>
              <a:rPr lang="ru-RU" dirty="0"/>
              <a:t>·  Слезы быстро сменяются улыбкой или смехом.</a:t>
            </a:r>
          </a:p>
          <a:p>
            <a:r>
              <a:rPr lang="ru-RU" dirty="0"/>
              <a:t>·  Эмоциональные переживания чаще неглубоки.</a:t>
            </a:r>
          </a:p>
          <a:p>
            <a:r>
              <a:rPr lang="ru-RU" dirty="0"/>
              <a:t>·  Подвижность нередко оборачивается отсутствием должной сосредоточенности, поспешностью, иногда поверхностностью.</a:t>
            </a:r>
          </a:p>
          <a:p>
            <a:r>
              <a:rPr lang="ru-RU" b="1" u="sng" dirty="0"/>
              <a:t>Рекомендации педагогу:</a:t>
            </a:r>
          </a:p>
          <a:p>
            <a:r>
              <a:rPr lang="ru-RU" dirty="0"/>
              <a:t>·  Воспитывать усидчивость, устойчивые интересы, более серьезное отношение к любому делу.</a:t>
            </a:r>
          </a:p>
          <a:p>
            <a:r>
              <a:rPr lang="ru-RU" dirty="0"/>
              <a:t>·  Учить быть ответственным за свои обещания</a:t>
            </a:r>
          </a:p>
          <a:p>
            <a:r>
              <a:rPr lang="ru-RU" dirty="0"/>
              <a:t>·  Дать почувствовать преимущества верности в дружбе, в симпатиях.</a:t>
            </a:r>
          </a:p>
          <a:p>
            <a:r>
              <a:rPr lang="ru-RU" b="1" u="sng" dirty="0"/>
              <a:t>З</a:t>
            </a:r>
            <a:r>
              <a:rPr lang="ru-RU" b="1" u="sng" dirty="0" smtClean="0"/>
              <a:t>анятия </a:t>
            </a:r>
            <a:r>
              <a:rPr lang="ru-RU" b="1" u="sng" dirty="0"/>
              <a:t>и увлечения</a:t>
            </a:r>
            <a:r>
              <a:rPr lang="ru-RU" dirty="0"/>
              <a:t>. Сангвиникам тоже необходим подвижный образ жизни, но в спорте они не будут сильно стремиться к результату. Их интересует сам процесс, найдите ему хорошего дружелюбного тренера и не старайтесь сделать из него профессионального спортсмена вопреки его желанию. Родители должны делать основной упор в занятиях на умении сосредотачиваться на выполняемой работе и доводить ее до конца. Конструкторы, паззлы, рукоделие, конструирование моделей и другие игры, которые требуют внимания и тщательности, помогут развить собранность и аккуратность. С сангвиниками можно быть требовательным и, конечно, не следует перегибать при этом палку. Вы вполне можете попросить его переделать заново работу и оценить самому результат.</a:t>
            </a:r>
          </a:p>
          <a:p>
            <a:endParaRPr lang="ru-RU" dirty="0"/>
          </a:p>
        </p:txBody>
      </p:sp>
    </p:spTree>
    <p:extLst>
      <p:ext uri="{BB962C8B-B14F-4D97-AF65-F5344CB8AC3E}">
        <p14:creationId xmlns:p14="http://schemas.microsoft.com/office/powerpoint/2010/main" val="16014063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Рисунок 4"/>
          <p:cNvPicPr>
            <a:picLocks noGrp="1" noChangeAspect="1"/>
          </p:cNvPicPr>
          <p:nvPr>
            <p:ph type="pic" idx="1"/>
          </p:nvPr>
        </p:nvPicPr>
        <p:blipFill>
          <a:blip r:embed="rId2">
            <a:extLst>
              <a:ext uri="{28A0092B-C50C-407E-A947-70E740481C1C}">
                <a14:useLocalDpi xmlns:a14="http://schemas.microsoft.com/office/drawing/2010/main" val="0"/>
              </a:ext>
            </a:extLst>
          </a:blip>
          <a:srcRect l="404" r="404"/>
          <a:stretch>
            <a:fillRect/>
          </a:stretch>
        </p:blipFill>
        <p:spPr>
          <a:xfrm>
            <a:off x="33164" y="-1"/>
            <a:ext cx="7275140" cy="5456355"/>
          </a:xfrm>
        </p:spPr>
      </p:pic>
      <p:sp>
        <p:nvSpPr>
          <p:cNvPr id="4" name="Текст 3"/>
          <p:cNvSpPr>
            <a:spLocks noGrp="1"/>
          </p:cNvSpPr>
          <p:nvPr>
            <p:ph type="body" sz="half" idx="2"/>
          </p:nvPr>
        </p:nvSpPr>
        <p:spPr>
          <a:xfrm>
            <a:off x="827584" y="1916832"/>
            <a:ext cx="8316416" cy="4941168"/>
          </a:xfrm>
        </p:spPr>
        <p:txBody>
          <a:bodyPr>
            <a:normAutofit/>
          </a:bodyPr>
          <a:lstStyle/>
          <a:p>
            <a:r>
              <a:rPr lang="ru-RU" b="1" u="sng" dirty="0"/>
              <a:t>Дети флегматического темперамента</a:t>
            </a:r>
          </a:p>
          <a:p>
            <a:r>
              <a:rPr lang="ru-RU" dirty="0"/>
              <a:t>·  Чувства слабо выражены.</a:t>
            </a:r>
          </a:p>
          <a:p>
            <a:r>
              <a:rPr lang="ru-RU" dirty="0"/>
              <a:t>·  Спокойное и ровное поведение.</a:t>
            </a:r>
          </a:p>
          <a:p>
            <a:r>
              <a:rPr lang="ru-RU" dirty="0"/>
              <a:t>·  Малообщительные, никого не трогают, не задевают.</a:t>
            </a:r>
          </a:p>
          <a:p>
            <a:r>
              <a:rPr lang="ru-RU" dirty="0"/>
              <a:t>·  Если их вызывают на ссору, они обычно стараются ее избежать.</a:t>
            </a:r>
          </a:p>
          <a:p>
            <a:r>
              <a:rPr lang="ru-RU" dirty="0"/>
              <a:t>·  Не склонны к подвижным и шумным играм.</a:t>
            </a:r>
          </a:p>
          <a:p>
            <a:r>
              <a:rPr lang="ru-RU" dirty="0"/>
              <a:t>·  Не обидчивы и обычно не расположены к веселью.</a:t>
            </a:r>
          </a:p>
          <a:p>
            <a:r>
              <a:rPr lang="ru-RU" b="1" u="sng" dirty="0"/>
              <a:t>Рекомендации педагогам и родителям:</a:t>
            </a:r>
          </a:p>
          <a:p>
            <a:r>
              <a:rPr lang="ru-RU" dirty="0"/>
              <a:t>·  Помочь преодолеть их некоторую леность.</a:t>
            </a:r>
          </a:p>
          <a:p>
            <a:r>
              <a:rPr lang="ru-RU" dirty="0"/>
              <a:t>·  Развивать большую подвижность и общительность.</a:t>
            </a:r>
          </a:p>
          <a:p>
            <a:r>
              <a:rPr lang="ru-RU" dirty="0"/>
              <a:t>·  Не допускать, чтобы они проявляли безразличие к деятельности, вялость, инертность.</a:t>
            </a:r>
          </a:p>
          <a:p>
            <a:r>
              <a:rPr lang="ru-RU" dirty="0"/>
              <a:t>·  Чаще заставлять работать на уроке.</a:t>
            </a:r>
          </a:p>
          <a:p>
            <a:r>
              <a:rPr lang="ru-RU" dirty="0"/>
              <a:t>·  Вызывать у них эмоциональное отношение к тому, что делают они сами и их товарищи.</a:t>
            </a:r>
          </a:p>
          <a:p>
            <a:r>
              <a:rPr lang="ru-RU" b="1" u="sng" dirty="0"/>
              <a:t>Занятия и увлечения. </a:t>
            </a:r>
            <a:r>
              <a:rPr lang="ru-RU" dirty="0"/>
              <a:t>Не бойтесь доверять ребенку, он достаточно ответственен и основателен, чтобы выполнить порученное дело. Вашим девизом должна стать известная народная поговорка - тише едешь, дальше будешь. Правда, время от времени тормошите не в меру медлительного флегматика, чтобы он окончательно не заснул. Рассказывайте ему интересные новости из окружающего мира, развивайте творческое мышление рисованием, музыкой, шахматами. Его могут заинтересовать те виды спорта, которые не требуют быстрой реакции.</a:t>
            </a:r>
          </a:p>
          <a:p>
            <a:endParaRPr lang="ru-RU" dirty="0"/>
          </a:p>
        </p:txBody>
      </p:sp>
    </p:spTree>
    <p:extLst>
      <p:ext uri="{BB962C8B-B14F-4D97-AF65-F5344CB8AC3E}">
        <p14:creationId xmlns:p14="http://schemas.microsoft.com/office/powerpoint/2010/main" val="16668396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Рисунок 4"/>
          <p:cNvPicPr>
            <a:picLocks noGrp="1" noChangeAspect="1"/>
          </p:cNvPicPr>
          <p:nvPr>
            <p:ph type="pic" idx="1"/>
          </p:nvPr>
        </p:nvPicPr>
        <p:blipFill>
          <a:blip r:embed="rId2">
            <a:extLst>
              <a:ext uri="{28A0092B-C50C-407E-A947-70E740481C1C}">
                <a14:useLocalDpi xmlns:a14="http://schemas.microsoft.com/office/drawing/2010/main" val="0"/>
              </a:ext>
            </a:extLst>
          </a:blip>
          <a:srcRect l="404" r="404"/>
          <a:stretch>
            <a:fillRect/>
          </a:stretch>
        </p:blipFill>
        <p:spPr>
          <a:xfrm>
            <a:off x="16594" y="-1"/>
            <a:ext cx="7219702" cy="5414777"/>
          </a:xfrm>
        </p:spPr>
      </p:pic>
      <p:sp>
        <p:nvSpPr>
          <p:cNvPr id="4" name="Текст 3"/>
          <p:cNvSpPr>
            <a:spLocks noGrp="1"/>
          </p:cNvSpPr>
          <p:nvPr>
            <p:ph type="body" sz="half" idx="2"/>
          </p:nvPr>
        </p:nvSpPr>
        <p:spPr>
          <a:xfrm>
            <a:off x="827584" y="1916832"/>
            <a:ext cx="8208912" cy="4941168"/>
          </a:xfrm>
        </p:spPr>
        <p:txBody>
          <a:bodyPr>
            <a:normAutofit/>
          </a:bodyPr>
          <a:lstStyle/>
          <a:p>
            <a:r>
              <a:rPr lang="ru-RU" b="1" u="sng" dirty="0"/>
              <a:t>Дети с меланхолическим темпераментом</a:t>
            </a:r>
          </a:p>
          <a:p>
            <a:r>
              <a:rPr lang="ru-RU" dirty="0"/>
              <a:t>·  Ведут себя тихо и скромно, часто смущаются, когда к ним обращаются с вопросами.</a:t>
            </a:r>
          </a:p>
          <a:p>
            <a:r>
              <a:rPr lang="ru-RU" dirty="0"/>
              <a:t>·  Их нелегко развеселить или обидеть, но вызванное чувство обиды у них сохраняется долго.</a:t>
            </a:r>
          </a:p>
          <a:p>
            <a:r>
              <a:rPr lang="ru-RU" dirty="0"/>
              <a:t>·  Они не сразу берутся за работу или включаются в игру, но если возьмутся за какое-либо дело, то проявляют в этом постоянство и устойчивость.</a:t>
            </a:r>
          </a:p>
          <a:p>
            <a:r>
              <a:rPr lang="ru-RU" b="1" u="sng" dirty="0"/>
              <a:t>Рекомендации педагогам и родителям:</a:t>
            </a:r>
          </a:p>
          <a:p>
            <a:r>
              <a:rPr lang="ru-RU" dirty="0"/>
              <a:t>·  Мягкость, тактичность, чуткость и доброжелательность в отношениях с этими детьми.</a:t>
            </a:r>
          </a:p>
          <a:p>
            <a:r>
              <a:rPr lang="ru-RU" dirty="0"/>
              <a:t>·  На уроках чаще спрашивать, создавая во время ответа спокойную обстановку.</a:t>
            </a:r>
          </a:p>
          <a:p>
            <a:r>
              <a:rPr lang="ru-RU" dirty="0"/>
              <a:t>·  Большую роль играют одобрение, похвала, подбадривание, что способствует укреплению веры в себя.</a:t>
            </a:r>
          </a:p>
          <a:p>
            <a:r>
              <a:rPr lang="ru-RU" dirty="0"/>
              <a:t>·  Развивая работоспособность, помнить, что эти ребята быстро переутомляются.</a:t>
            </a:r>
          </a:p>
          <a:p>
            <a:r>
              <a:rPr lang="ru-RU" dirty="0"/>
              <a:t>·  Развивать общительность.</a:t>
            </a:r>
          </a:p>
          <a:p>
            <a:r>
              <a:rPr lang="ru-RU" b="1" u="sng" dirty="0"/>
              <a:t>Занятия и увлечения. </a:t>
            </a:r>
            <a:r>
              <a:rPr lang="ru-RU" dirty="0"/>
              <a:t>Меланхолик с трудом включается в коллективные игры, но, сумев преодолеть себя, с удовольствием веселится вместе со всеми. Помогите ему включиться в игру, научите его знакомиться, порепетируйте первые фразы, с которыми он подойдет к незнакомым сверстникам. Убедите его, что неудача не делает его хуже остальных. Ваш девиз в общении с меланхоликом - "Людям свойственно ошибаться".</a:t>
            </a:r>
          </a:p>
          <a:p>
            <a:r>
              <a:rPr lang="ru-RU" dirty="0"/>
              <a:t>Для меланхолика важно постоянно получать поддержку близких людей. Хвалите, хвалите и еще раз хвалите, ищите даже в неудачах позитивные моменты. </a:t>
            </a:r>
          </a:p>
        </p:txBody>
      </p:sp>
    </p:spTree>
    <p:extLst>
      <p:ext uri="{BB962C8B-B14F-4D97-AF65-F5344CB8AC3E}">
        <p14:creationId xmlns:p14="http://schemas.microsoft.com/office/powerpoint/2010/main" val="30543235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Рисунок 4"/>
          <p:cNvPicPr>
            <a:picLocks noGrp="1" noChangeAspect="1"/>
          </p:cNvPicPr>
          <p:nvPr>
            <p:ph type="pic" idx="1"/>
          </p:nvPr>
        </p:nvPicPr>
        <p:blipFill>
          <a:blip r:embed="rId2">
            <a:extLst>
              <a:ext uri="{28A0092B-C50C-407E-A947-70E740481C1C}">
                <a14:useLocalDpi xmlns:a14="http://schemas.microsoft.com/office/drawing/2010/main" val="0"/>
              </a:ext>
            </a:extLst>
          </a:blip>
          <a:srcRect l="12478" r="12478"/>
          <a:stretch>
            <a:fillRect/>
          </a:stretch>
        </p:blipFill>
        <p:spPr>
          <a:xfrm>
            <a:off x="18876" y="1165"/>
            <a:ext cx="9125124" cy="6843843"/>
          </a:xfrm>
        </p:spPr>
      </p:pic>
      <p:sp>
        <p:nvSpPr>
          <p:cNvPr id="4" name="Текст 3"/>
          <p:cNvSpPr>
            <a:spLocks noGrp="1"/>
          </p:cNvSpPr>
          <p:nvPr>
            <p:ph type="body" sz="half" idx="2"/>
          </p:nvPr>
        </p:nvSpPr>
        <p:spPr>
          <a:xfrm>
            <a:off x="0" y="116632"/>
            <a:ext cx="6732240" cy="6741368"/>
          </a:xfrm>
        </p:spPr>
        <p:txBody>
          <a:bodyPr>
            <a:normAutofit/>
          </a:bodyPr>
          <a:lstStyle/>
          <a:p>
            <a:pPr algn="ctr"/>
            <a:r>
              <a:rPr lang="ru-RU" sz="1600" b="1" i="1" u="sng" dirty="0"/>
              <a:t>ДЕСЯТЬ ЗАПОВЕДЕЙ ОТЦАМ И МАТЕРЯМ</a:t>
            </a:r>
          </a:p>
          <a:p>
            <a:r>
              <a:rPr lang="ru-RU" sz="1600" b="1" i="1" dirty="0" smtClean="0"/>
              <a:t>        1</a:t>
            </a:r>
            <a:r>
              <a:rPr lang="ru-RU" sz="1600" b="1" i="1" dirty="0"/>
              <a:t>. Принимайте ребенка таким, каков он есть.</a:t>
            </a:r>
          </a:p>
          <a:p>
            <a:r>
              <a:rPr lang="ru-RU" sz="1600" b="1" i="1" dirty="0"/>
              <a:t>2. Никогда не приказывайте из прихоти. Не надо бесцельных приказаний. Не вмешиваться в жизнь ребенка столь же опасно, как и вмешиваться непрестанно.</a:t>
            </a:r>
          </a:p>
          <a:p>
            <a:r>
              <a:rPr lang="ru-RU" sz="1600" b="1" i="1" dirty="0" smtClean="0"/>
              <a:t>      3</a:t>
            </a:r>
            <a:r>
              <a:rPr lang="ru-RU" sz="1600" b="1" i="1" dirty="0"/>
              <a:t>. Никогда не принимайте решения в одиночку. Золотое правило </a:t>
            </a:r>
            <a:r>
              <a:rPr lang="ru-RU" sz="1600" b="1" i="1" dirty="0" smtClean="0"/>
              <a:t>  семейной </a:t>
            </a:r>
            <a:r>
              <a:rPr lang="ru-RU" sz="1600" b="1" i="1" dirty="0"/>
              <a:t>жизни - </a:t>
            </a:r>
            <a:r>
              <a:rPr lang="ru-RU" sz="1600" b="1" i="1" dirty="0" err="1"/>
              <a:t>диархия</a:t>
            </a:r>
            <a:r>
              <a:rPr lang="ru-RU" sz="1600" b="1" i="1" dirty="0"/>
              <a:t>. Когда отец и мать противоречат друг другу - для ребенка это занимательное зрелище.</a:t>
            </a:r>
          </a:p>
          <a:p>
            <a:r>
              <a:rPr lang="ru-RU" sz="1600" b="1" i="1" dirty="0" smtClean="0"/>
              <a:t>4</a:t>
            </a:r>
            <a:r>
              <a:rPr lang="ru-RU" sz="1600" b="1" i="1" dirty="0"/>
              <a:t>. Сохраняйте доверие к тому, кто будет вам противоречить.</a:t>
            </a:r>
          </a:p>
          <a:p>
            <a:r>
              <a:rPr lang="ru-RU" sz="1600" b="1" i="1" dirty="0" smtClean="0"/>
              <a:t>        5</a:t>
            </a:r>
            <a:r>
              <a:rPr lang="ru-RU" sz="1600" b="1" i="1" dirty="0"/>
              <a:t>. По части подарков - никаких излишеств. Мы разучились отказывать детям. Отказ приносит больше пользы, ибо учит отличать необходимое от излишнего.</a:t>
            </a:r>
          </a:p>
          <a:p>
            <a:r>
              <a:rPr lang="ru-RU" sz="1600" b="1" i="1" dirty="0"/>
              <a:t>6. Во всем действуйте собственным примером. Добиваться можно лишь того, что делаешь сам.</a:t>
            </a:r>
          </a:p>
          <a:p>
            <a:r>
              <a:rPr lang="ru-RU" sz="1600" b="1" i="1" dirty="0" smtClean="0"/>
              <a:t>       7</a:t>
            </a:r>
            <a:r>
              <a:rPr lang="ru-RU" sz="1600" b="1" i="1" dirty="0"/>
              <a:t>. Говорите обо всем без боязни. Речь - золото, а молчание - свинец.</a:t>
            </a:r>
          </a:p>
          <a:p>
            <a:r>
              <a:rPr lang="ru-RU" sz="1600" b="1" i="1" dirty="0"/>
              <a:t>8. Объединяйтесь со своими. Семья - это частная республика. Все должно делаться сообща домашние поделки, мытье посуды, покупки, уборка, выбор развлечений, маршрутов поездок.</a:t>
            </a:r>
          </a:p>
          <a:p>
            <a:r>
              <a:rPr lang="ru-RU" sz="1600" b="1" i="1" dirty="0" smtClean="0"/>
              <a:t>       9</a:t>
            </a:r>
            <a:r>
              <a:rPr lang="ru-RU" sz="1600" b="1" i="1" dirty="0"/>
              <a:t>. Держите дверь открытой. Рано или поздно вы не удержите детей, подростков, молодежь в доме. Никогда не рано учиться свободе.</a:t>
            </a:r>
          </a:p>
          <a:p>
            <a:r>
              <a:rPr lang="ru-RU" sz="1600" b="1" i="1" dirty="0" smtClean="0"/>
              <a:t>10.Устранитесь </a:t>
            </a:r>
            <a:r>
              <a:rPr lang="ru-RU" sz="1600" b="1" i="1" dirty="0"/>
              <a:t>в положенное время! Эта заповедь неизменно навевает грусть. Рано или поздно родители останутся в одиночестве. Ничего не поделаешь, любая родительская карьера предполагает эту жертву.</a:t>
            </a:r>
          </a:p>
          <a:p>
            <a:endParaRPr lang="ru-RU" dirty="0"/>
          </a:p>
        </p:txBody>
      </p:sp>
    </p:spTree>
    <p:extLst>
      <p:ext uri="{BB962C8B-B14F-4D97-AF65-F5344CB8AC3E}">
        <p14:creationId xmlns:p14="http://schemas.microsoft.com/office/powerpoint/2010/main" val="355125202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1668</Words>
  <Application>Microsoft Office PowerPoint</Application>
  <PresentationFormat>Экран (4:3)</PresentationFormat>
  <Paragraphs>82</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ОО</dc:creator>
  <cp:lastModifiedBy>ОО</cp:lastModifiedBy>
  <cp:revision>4</cp:revision>
  <dcterms:created xsi:type="dcterms:W3CDTF">2016-10-03T05:53:15Z</dcterms:created>
  <dcterms:modified xsi:type="dcterms:W3CDTF">2016-10-03T06:28:01Z</dcterms:modified>
</cp:coreProperties>
</file>