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3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9" d="100"/>
          <a:sy n="69" d="100"/>
        </p:scale>
        <p:origin x="-135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8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7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7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1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3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7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D8BC-3F7A-4360-BB6D-F1FCB3470FB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752" y="2133599"/>
            <a:ext cx="6938495" cy="220287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Работа педагога-психолога в условиях военной мобилизации</a:t>
            </a:r>
            <a:endParaRPr lang="en-US" sz="40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5369" y="5389419"/>
            <a:ext cx="6858000" cy="748146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Педагог-психолог</a:t>
            </a:r>
          </a:p>
          <a:p>
            <a:r>
              <a:rPr lang="ru-RU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Залалова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Гульназ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ru-RU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Галинуровна</a:t>
            </a:r>
            <a:endParaRPr lang="en-US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9382" y="198794"/>
            <a:ext cx="8645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ГБОУ «</a:t>
            </a:r>
            <a:r>
              <a:rPr lang="ru-RU" sz="2400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Актанышская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кадетская школа-интернат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имени Героя Советского Союза Хасана </a:t>
            </a:r>
            <a:r>
              <a:rPr lang="ru-RU" sz="2400" dirty="0" err="1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Заманова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</a:t>
            </a:r>
            <a:endParaRPr lang="ru-RU" sz="24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73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65126"/>
            <a:ext cx="7600950" cy="1325563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Привычный режим дня </a:t>
            </a:r>
            <a:endParaRPr lang="ru-RU" sz="40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4796" y="1437697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Старайтесь максимально соблюдать привычный распорядок дня, не внося без необходимости лишних изменений. Привычная рутина обладает сильнейшим антистрессовым эффектом. Поддержание обычного образа жизни очень убедительно действует на ребенка и является для него чётким, не требующим слов доказательством собственной безопасности и 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стабильности</a:t>
            </a:r>
            <a:endParaRPr lang="ru-RU" sz="24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781" y="5008596"/>
            <a:ext cx="3195637" cy="184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25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982" y="365126"/>
            <a:ext cx="7656368" cy="1325563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Психологическая поддержка </a:t>
            </a:r>
            <a:endParaRPr lang="ru-RU" sz="40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82280"/>
            <a:ext cx="78867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уставайте уверять ребенка, что он не один, что вокруг него люди, готовые поддержать. Повторяйте эти уверения многократно, подростку важно знать, что ему есть, на кого 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положиться. Время </a:t>
            </a: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 времени напоминайте подростку, что ситуация более стабильная, что взрослые знают 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или решают, </a:t>
            </a: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что 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делать</a:t>
            </a:r>
            <a:endParaRPr lang="ru-RU" sz="24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964" y="4710546"/>
            <a:ext cx="3023755" cy="201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8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2945" y="129599"/>
            <a:ext cx="7628659" cy="1325563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Активное слушание </a:t>
            </a:r>
            <a:endParaRPr lang="ru-RU" sz="40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0327" y="1089309"/>
            <a:ext cx="80391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Внимательнейшим образом прислушивайтесь к переживаниям ребенка, его страхам, тревоге, беспокойству, чувству вины. Полезно спросить: "Тебя что-то беспокоит? Что именно? Ты боишься, что...". Это поможет 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подростку </a:t>
            </a: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прояснить свои чувства, а педагогу их понять. Повторяйте, что чувствовать беспомощность, страх, гнев совершенно 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нормально</a:t>
            </a:r>
            <a:endParaRPr lang="ru-RU" sz="24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7" t="13914" r="9130"/>
          <a:stretch/>
        </p:blipFill>
        <p:spPr>
          <a:xfrm>
            <a:off x="2715491" y="4938279"/>
            <a:ext cx="2507673" cy="179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73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981" y="628362"/>
            <a:ext cx="8146473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Внимание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 </a:t>
            </a:r>
            <a:r>
              <a:rPr lang="ru-RU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чуткость к подросткам, демонстрирующим </a:t>
            </a:r>
            <a:r>
              <a:rPr lang="ru-RU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симптомы стресса  </a:t>
            </a:r>
            <a:endParaRPr lang="ru-RU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945" y="2064327"/>
            <a:ext cx="8437418" cy="404552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Если подростки говорят или думают о самоубийстве, плохо 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едят, </a:t>
            </a: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или плохо 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спят, </a:t>
            </a: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или демонстрируют вспышки гнева, этого ни в коем случае нельзя пропускать. Подобными симптомами следует заняться немедленно, поскольку они не проходят сами по себе, без профессионального 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подхода</a:t>
            </a:r>
            <a:endParaRPr lang="ru-RU" sz="24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508" y="4832054"/>
            <a:ext cx="3453383" cy="192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53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690" y="365126"/>
            <a:ext cx="7980219" cy="1325563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забывайте о собственном душевном состоянии  </a:t>
            </a:r>
            <a:endParaRPr lang="ru-RU" sz="40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25625"/>
            <a:ext cx="8058150" cy="435133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Поскольку вы являетесь главным источником помощи и поддержки ученика, ребенка, вы должны заботиться о себе. Общайтесь с семьей и друзьями, делитесь своими чувствами и переживаниями с другими взрослыми, особенно с теми, кто испытал нечто подобное. Старайтесь придерживаться сбалансированного режима питания. Высыпайтесь, занимайтесь спортом и не забывайте о 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развлечениях</a:t>
            </a:r>
            <a:endParaRPr lang="ru-RU" sz="24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46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28799"/>
            <a:ext cx="7772400" cy="1681163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Спасибо за внимание!</a:t>
            </a:r>
            <a:endParaRPr lang="ru-RU" sz="54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10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9818" y="365126"/>
            <a:ext cx="6575714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   Цель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17807"/>
            <a:ext cx="452553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Информирование  педагогов-психологов с основными принципами укрепления психологического здоровья учащихся детей и подростков в условиях военной мобилизации</a:t>
            </a:r>
            <a:endParaRPr lang="ru-RU" sz="24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Shape 10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4180" y="1872525"/>
            <a:ext cx="3570300" cy="2231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54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752" y="321039"/>
            <a:ext cx="6713982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Чувства подростка в кризисной ситуации</a:t>
            </a:r>
            <a:endParaRPr lang="en-US" sz="40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791652" y="4248026"/>
            <a:ext cx="5162551" cy="555625"/>
            <a:chOff x="1248" y="1440"/>
            <a:chExt cx="3252" cy="350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gray">
            <a:xfrm>
              <a:off x="1965" y="1480"/>
              <a:ext cx="253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206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Чувство противоречивости</a:t>
              </a:r>
              <a:endParaRPr lang="en-US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4</a:t>
              </a:r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1639252" y="1866458"/>
            <a:ext cx="5105400" cy="582613"/>
            <a:chOff x="1248" y="2030"/>
            <a:chExt cx="3216" cy="367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gray">
            <a:xfrm>
              <a:off x="2061" y="2106"/>
              <a:ext cx="234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206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Чувство беспомощности </a:t>
              </a:r>
              <a:endParaRPr lang="en-US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1</a:t>
              </a:r>
            </a:p>
          </p:txBody>
        </p:sp>
      </p:grpSp>
      <p:grpSp>
        <p:nvGrpSpPr>
          <p:cNvPr id="14" name="Group 12"/>
          <p:cNvGrpSpPr>
            <a:grpSpLocks/>
          </p:cNvGrpSpPr>
          <p:nvPr/>
        </p:nvGrpSpPr>
        <p:grpSpPr bwMode="auto">
          <a:xfrm>
            <a:off x="1639252" y="2649751"/>
            <a:ext cx="5105400" cy="555625"/>
            <a:chOff x="1248" y="2640"/>
            <a:chExt cx="3216" cy="350"/>
          </a:xfrm>
        </p:grpSpPr>
        <p:sp>
          <p:nvSpPr>
            <p:cNvPr id="15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88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206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Тревога </a:t>
              </a:r>
              <a:endParaRPr lang="en-US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2</a:t>
              </a:r>
            </a:p>
          </p:txBody>
        </p:sp>
      </p:grp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1703086" y="3450185"/>
            <a:ext cx="5105400" cy="555625"/>
            <a:chOff x="1248" y="3230"/>
            <a:chExt cx="3216" cy="350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82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206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Печаль </a:t>
              </a:r>
              <a:endParaRPr lang="en-US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  <p:grpSp>
        <p:nvGrpSpPr>
          <p:cNvPr id="24" name="Group 22"/>
          <p:cNvGrpSpPr>
            <a:grpSpLocks/>
          </p:cNvGrpSpPr>
          <p:nvPr/>
        </p:nvGrpSpPr>
        <p:grpSpPr bwMode="auto">
          <a:xfrm>
            <a:off x="1848337" y="5033565"/>
            <a:ext cx="5105400" cy="555625"/>
            <a:chOff x="1248" y="3230"/>
            <a:chExt cx="3216" cy="350"/>
          </a:xfrm>
        </p:grpSpPr>
        <p:sp>
          <p:nvSpPr>
            <p:cNvPr id="25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/>
            <p:cNvSpPr txBox="1">
              <a:spLocks noChangeArrowheads="1"/>
            </p:cNvSpPr>
            <p:nvPr/>
          </p:nvSpPr>
          <p:spPr bwMode="gray">
            <a:xfrm>
              <a:off x="2256" y="3272"/>
              <a:ext cx="58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206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Гнев </a:t>
              </a:r>
              <a:endParaRPr lang="en-US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5</a:t>
              </a:r>
            </a:p>
          </p:txBody>
        </p:sp>
      </p:grpSp>
      <p:grpSp>
        <p:nvGrpSpPr>
          <p:cNvPr id="29" name="Group 7"/>
          <p:cNvGrpSpPr>
            <a:grpSpLocks/>
          </p:cNvGrpSpPr>
          <p:nvPr/>
        </p:nvGrpSpPr>
        <p:grpSpPr bwMode="auto">
          <a:xfrm>
            <a:off x="1852420" y="5770614"/>
            <a:ext cx="5105400" cy="601663"/>
            <a:chOff x="1248" y="2001"/>
            <a:chExt cx="3216" cy="379"/>
          </a:xfrm>
        </p:grpSpPr>
        <p:sp>
          <p:nvSpPr>
            <p:cNvPr id="3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32" name="Text Box 10"/>
            <p:cNvSpPr txBox="1">
              <a:spLocks noChangeArrowheads="1"/>
            </p:cNvSpPr>
            <p:nvPr/>
          </p:nvSpPr>
          <p:spPr bwMode="gray">
            <a:xfrm>
              <a:off x="2223" y="2001"/>
              <a:ext cx="68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>
                  <a:solidFill>
                    <a:srgbClr val="00206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Стыд  </a:t>
              </a:r>
              <a:endParaRPr lang="en-US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3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6</a:t>
              </a:r>
              <a:endParaRPr 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7957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9486" y="689552"/>
            <a:ext cx="7886700" cy="281564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С</a:t>
            </a: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ын</a:t>
            </a:r>
            <a:r>
              <a:rPr lang="ru-RU" dirty="0" smtClean="0"/>
              <a:t> </a:t>
            </a:r>
            <a:r>
              <a:rPr lang="ru-RU" dirty="0"/>
              <a:t>спросил у папы, что такое аборт, тот долго ему </a:t>
            </a:r>
            <a:r>
              <a:rPr lang="ru-RU" dirty="0" smtClean="0"/>
              <a:t>объяснял</a:t>
            </a:r>
            <a:r>
              <a:rPr lang="ru-RU" dirty="0"/>
              <a:t>, а оказалось, что ребенок спрашивал про песню «А волны и стонут, и плачут, и бьются о борт корабля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454" y="3480742"/>
            <a:ext cx="4336473" cy="289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359" y="808472"/>
            <a:ext cx="7886700" cy="157451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Переживая кризисные ситуации подросток может</a:t>
            </a:r>
            <a:endParaRPr lang="ru-RU" sz="40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9378" y="2601479"/>
            <a:ext cx="7886700" cy="310659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Быть активным, беспокойным</a:t>
            </a:r>
          </a:p>
          <a:p>
            <a:pPr>
              <a:lnSpc>
                <a:spcPct val="10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Любыми способами проявлять свой гнев</a:t>
            </a:r>
          </a:p>
          <a:p>
            <a:pPr>
              <a:lnSpc>
                <a:spcPct val="10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Беспокоиться о будущем, что с ним случится вдруг если…</a:t>
            </a:r>
          </a:p>
          <a:p>
            <a:pPr>
              <a:lnSpc>
                <a:spcPct val="10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Вести себя младше чем он есть на самом  деле</a:t>
            </a:r>
          </a:p>
          <a:p>
            <a:pPr>
              <a:lnSpc>
                <a:spcPct val="10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Отказ ходить в школу</a:t>
            </a:r>
          </a:p>
        </p:txBody>
      </p:sp>
    </p:spTree>
    <p:extLst>
      <p:ext uri="{BB962C8B-B14F-4D97-AF65-F5344CB8AC3E}">
        <p14:creationId xmlns:p14="http://schemas.microsoft.com/office/powerpoint/2010/main" val="147698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935" y="4620491"/>
            <a:ext cx="3169227" cy="21128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231" y="1205345"/>
            <a:ext cx="7886700" cy="278476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40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Практические рекомендации, которые помогут справиться с ситуацией связанной с военной мобилизацией</a:t>
            </a:r>
            <a:endParaRPr lang="ru-RU" sz="40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95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65126"/>
            <a:ext cx="7600950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Собственная реакция </a:t>
            </a:r>
            <a:r>
              <a:rPr lang="ru-RU" sz="4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 </a:t>
            </a:r>
            <a:r>
              <a:rPr lang="ru-RU" sz="40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происшедшее </a:t>
            </a:r>
            <a:endParaRPr lang="ru-RU" sz="40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959" y="1603952"/>
            <a:ext cx="8210549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психологии существует такая аксиома: “Ненормальное поведение в ненормальной ситуации нормально". Поэтому дав свободу своим чувствам и выразив их с самим с собой, с близким человеком, или  у специалиста, предстаньте перед ребенком собранным и спокойным. Дети вырабатывают собственную модель поведения, наблюдая за взрослыми, которые играют важную роль в их жизни (родители, педагоги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ru-RU" sz="24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95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690" y="365126"/>
            <a:ext cx="7628659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Говорить </a:t>
            </a:r>
            <a:r>
              <a:rPr lang="ru-RU" sz="40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ребенком на понятном ему языке</a:t>
            </a:r>
            <a:endParaRPr lang="ru-RU" sz="40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250" y="1673225"/>
            <a:ext cx="8307532" cy="374390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Любая информация должна быть рассказана ребенку в соответствии с его возрастом и уровнем развития. 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</a:t>
            </a: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другой стороны, дополнительная информация поможет ученику правильно понять, что же в действительности происходит. В любом случае не следует сообщать различные необоснованные 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слухи</a:t>
            </a:r>
            <a:endParaRPr lang="ru-RU" sz="24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691" y="4505624"/>
            <a:ext cx="2882886" cy="222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2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690" y="365126"/>
            <a:ext cx="7628659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Ограничение доступа к СМИ</a:t>
            </a:r>
            <a:endParaRPr lang="ru-RU" sz="40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4796" y="1548534"/>
            <a:ext cx="8016586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Старайтесь оградить ребенка от 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просмотра фотографий </a:t>
            </a:r>
            <a:r>
              <a:rPr lang="ru-RU" sz="2400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 прямых репортажей с места трагических событий, например террористических актов. Подобные просмотры являются причиной ночных кошмаров или тяжелых мыслей у </a:t>
            </a:r>
            <a:r>
              <a:rPr lang="ru-RU" sz="24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детей</a:t>
            </a:r>
            <a:endParaRPr lang="ru-RU" sz="2400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160" y="4366581"/>
            <a:ext cx="4163291" cy="236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38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566</Words>
  <Application>Microsoft Office PowerPoint</Application>
  <PresentationFormat>Экран (4:3)</PresentationFormat>
  <Paragraphs>45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Работа педагога-психолога в условиях военной мобилизации</vt:lpstr>
      <vt:lpstr>    Цель</vt:lpstr>
      <vt:lpstr>Чувства подростка в кризисной ситуации</vt:lpstr>
      <vt:lpstr>Презентация PowerPoint</vt:lpstr>
      <vt:lpstr>Переживая кризисные ситуации подросток может</vt:lpstr>
      <vt:lpstr>Практические рекомендации, которые помогут справиться с ситуацией связанной с военной мобилизацией</vt:lpstr>
      <vt:lpstr>Собственная реакция на происшедшее </vt:lpstr>
      <vt:lpstr>Говорить с ребенком на понятном ему языке</vt:lpstr>
      <vt:lpstr>Ограничение доступа к СМИ</vt:lpstr>
      <vt:lpstr>Привычный режим дня </vt:lpstr>
      <vt:lpstr>Психологическая поддержка </vt:lpstr>
      <vt:lpstr>Активное слушание </vt:lpstr>
      <vt:lpstr>Внимание и чуткость к подросткам, демонстрирующим симптомы стресса  </vt:lpstr>
      <vt:lpstr>Не забывайте о собственном душевном состоянии 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Учитель</cp:lastModifiedBy>
  <cp:revision>24</cp:revision>
  <dcterms:created xsi:type="dcterms:W3CDTF">2019-02-21T15:01:25Z</dcterms:created>
  <dcterms:modified xsi:type="dcterms:W3CDTF">2022-11-10T13:23:12Z</dcterms:modified>
</cp:coreProperties>
</file>