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62" r:id="rId3"/>
    <p:sldId id="258" r:id="rId4"/>
    <p:sldId id="259" r:id="rId5"/>
    <p:sldId id="260" r:id="rId6"/>
    <p:sldId id="261" r:id="rId7"/>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D1341"/>
    <a:srgbClr val="421C5E"/>
    <a:srgbClr val="9E5ECE"/>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p:scale>
          <a:sx n="80" d="100"/>
          <a:sy n="80" d="100"/>
        </p:scale>
        <p:origin x="1314" y="-960"/>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E286E8-5E41-4102-8D7E-031ACB012314}" type="datetimeFigureOut">
              <a:rPr lang="ru-RU" smtClean="0"/>
              <a:pPr/>
              <a:t>11.01.2022</a:t>
            </a:fld>
            <a:endParaRPr lang="ru-RU"/>
          </a:p>
        </p:txBody>
      </p:sp>
      <p:sp>
        <p:nvSpPr>
          <p:cNvPr id="4" name="Образ слайда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53AFC-5BFF-4562-81A8-02FFDC929ED5}" type="slidenum">
              <a:rPr lang="ru-RU" smtClean="0"/>
              <a:pPr/>
              <a:t>‹#›</a:t>
            </a:fld>
            <a:endParaRPr lang="ru-RU"/>
          </a:p>
        </p:txBody>
      </p:sp>
    </p:spTree>
    <p:extLst>
      <p:ext uri="{BB962C8B-B14F-4D97-AF65-F5344CB8AC3E}">
        <p14:creationId xmlns:p14="http://schemas.microsoft.com/office/powerpoint/2010/main" val="2686779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5553AFC-5BFF-4562-81A8-02FFDC929ED5}" type="slidenum">
              <a:rPr lang="ru-RU" smtClean="0"/>
              <a:pPr/>
              <a:t>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5553AFC-5BFF-4562-81A8-02FFDC929ED5}" type="slidenum">
              <a:rPr lang="ru-RU" smtClean="0"/>
              <a:pPr/>
              <a:t>4</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5553AFC-5BFF-4562-81A8-02FFDC929ED5}" type="slidenum">
              <a:rPr lang="ru-RU" smtClean="0"/>
              <a:pPr/>
              <a:t>6</a:t>
            </a:fld>
            <a:endParaRPr lang="ru-RU"/>
          </a:p>
        </p:txBody>
      </p:sp>
    </p:spTree>
    <p:extLst>
      <p:ext uri="{BB962C8B-B14F-4D97-AF65-F5344CB8AC3E}">
        <p14:creationId xmlns:p14="http://schemas.microsoft.com/office/powerpoint/2010/main" val="3222933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185"/>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185"/>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11.01.2022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11.01.2022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11.01.2022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11.01.2022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11.01.2022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11.01.2022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11.01.2022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60000"/>
                <a:lumOff val="40000"/>
              </a:schemeClr>
            </a:gs>
            <a:gs pos="17999">
              <a:srgbClr val="99CCFF"/>
            </a:gs>
            <a:gs pos="36000">
              <a:srgbClr val="9966FF"/>
            </a:gs>
            <a:gs pos="61000">
              <a:srgbClr val="CC99FF"/>
            </a:gs>
            <a:gs pos="82001">
              <a:srgbClr val="99CCFF"/>
            </a:gs>
            <a:gs pos="100000">
              <a:srgbClr val="CCCCFF"/>
            </a:gs>
          </a:gsLst>
          <a:lin ang="27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11.01.2022</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329"/>
            <a:ext cx="6876919" cy="1202310"/>
          </a:xfrm>
          <a:prstGeom prst="rect">
            <a:avLst/>
          </a:prstGeom>
        </p:spPr>
      </p:pic>
      <p:cxnSp>
        <p:nvCxnSpPr>
          <p:cNvPr id="6" name="Прямая соединительная линия 5"/>
          <p:cNvCxnSpPr/>
          <p:nvPr/>
        </p:nvCxnSpPr>
        <p:spPr>
          <a:xfrm>
            <a:off x="0" y="1176855"/>
            <a:ext cx="6858000" cy="0"/>
          </a:xfrm>
          <a:prstGeom prst="line">
            <a:avLst/>
          </a:prstGeom>
        </p:spPr>
        <p:style>
          <a:lnRef idx="2">
            <a:schemeClr val="accent3"/>
          </a:lnRef>
          <a:fillRef idx="0">
            <a:schemeClr val="accent3"/>
          </a:fillRef>
          <a:effectRef idx="1">
            <a:schemeClr val="accent3"/>
          </a:effectRef>
          <a:fontRef idx="minor">
            <a:schemeClr val="tx1"/>
          </a:fontRef>
        </p:style>
      </p:cxnSp>
      <p:sp>
        <p:nvSpPr>
          <p:cNvPr id="7" name="Прямоугольник 6"/>
          <p:cNvSpPr/>
          <p:nvPr/>
        </p:nvSpPr>
        <p:spPr>
          <a:xfrm>
            <a:off x="218826" y="69720"/>
            <a:ext cx="2441449" cy="786633"/>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4400" b="1" spc="50" dirty="0">
                <a:ln w="11430"/>
                <a:solidFill>
                  <a:schemeClr val="bg1"/>
                </a:solidFill>
                <a:effectLst>
                  <a:outerShdw blurRad="76200" dist="50800" dir="5400000" algn="tl" rotWithShape="0">
                    <a:srgbClr val="000000">
                      <a:alpha val="65000"/>
                    </a:srgbClr>
                  </a:outerShdw>
                </a:effectLst>
              </a:rPr>
              <a:t>Көмеш</a:t>
            </a:r>
            <a:r>
              <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ru-RU" sz="4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Прямоугольник 7"/>
          <p:cNvSpPr/>
          <p:nvPr/>
        </p:nvSpPr>
        <p:spPr>
          <a:xfrm>
            <a:off x="2127262" y="65864"/>
            <a:ext cx="2688621" cy="769441"/>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4400" b="1" spc="50" dirty="0">
                <a:ln w="11430"/>
                <a:solidFill>
                  <a:schemeClr val="bg1"/>
                </a:solidFill>
                <a:effectLst>
                  <a:outerShdw blurRad="76200" dist="50800" dir="5400000" algn="tl" rotWithShape="0">
                    <a:srgbClr val="000000">
                      <a:alpha val="65000"/>
                    </a:srgbClr>
                  </a:outerShdw>
                </a:effectLst>
              </a:rPr>
              <a:t>кыӊгырау</a:t>
            </a:r>
          </a:p>
        </p:txBody>
      </p:sp>
      <p:sp>
        <p:nvSpPr>
          <p:cNvPr id="9" name="Прямоугольник 8"/>
          <p:cNvSpPr/>
          <p:nvPr/>
        </p:nvSpPr>
        <p:spPr>
          <a:xfrm>
            <a:off x="3933056" y="657441"/>
            <a:ext cx="3429000" cy="523220"/>
          </a:xfrm>
          <a:prstGeom prst="rect">
            <a:avLst/>
          </a:prstGeom>
        </p:spPr>
        <p:txBody>
          <a:bodyPr>
            <a:spAutoFit/>
          </a:bodyPr>
          <a:lstStyle/>
          <a:p>
            <a:r>
              <a:rPr lang="ru-RU" sz="1400" b="1" dirty="0">
                <a:solidFill>
                  <a:schemeClr val="bg1"/>
                </a:solidFill>
              </a:rPr>
              <a:t>Балалар һəм </a:t>
            </a:r>
            <a:r>
              <a:rPr lang="ru-RU" sz="1400" b="1" dirty="0" err="1">
                <a:solidFill>
                  <a:schemeClr val="bg1"/>
                </a:solidFill>
              </a:rPr>
              <a:t>яшүсмерлəр</a:t>
            </a:r>
            <a:r>
              <a:rPr lang="ru-RU" sz="1400" b="1" dirty="0">
                <a:solidFill>
                  <a:schemeClr val="bg1"/>
                </a:solidFill>
              </a:rPr>
              <a:t>  </a:t>
            </a:r>
            <a:r>
              <a:rPr lang="ru-RU" sz="1400" b="1" dirty="0" err="1" smtClean="0">
                <a:solidFill>
                  <a:schemeClr val="bg1"/>
                </a:solidFill>
              </a:rPr>
              <a:t>газетасы</a:t>
            </a:r>
            <a:endParaRPr lang="ru-RU" sz="1400" b="1" dirty="0" smtClean="0">
              <a:solidFill>
                <a:schemeClr val="bg1"/>
              </a:solidFill>
            </a:endParaRPr>
          </a:p>
          <a:p>
            <a:r>
              <a:rPr lang="ru-RU" sz="1400" b="1" dirty="0" smtClean="0">
                <a:solidFill>
                  <a:schemeClr val="bg1"/>
                </a:solidFill>
              </a:rPr>
              <a:t>                                        </a:t>
            </a:r>
            <a:r>
              <a:rPr lang="ru-RU" sz="1400" b="1" dirty="0" err="1" smtClean="0">
                <a:solidFill>
                  <a:schemeClr val="bg1"/>
                </a:solidFill>
              </a:rPr>
              <a:t>гыйнвар</a:t>
            </a:r>
            <a:r>
              <a:rPr lang="ru-RU" sz="1400" b="1" dirty="0" smtClean="0">
                <a:solidFill>
                  <a:schemeClr val="bg1"/>
                </a:solidFill>
              </a:rPr>
              <a:t> 2022 </a:t>
            </a:r>
            <a:endParaRPr lang="ru-RU" sz="1400" b="1" dirty="0">
              <a:solidFill>
                <a:schemeClr val="bg1"/>
              </a:solidFill>
            </a:endParaRPr>
          </a:p>
        </p:txBody>
      </p:sp>
      <p:sp>
        <p:nvSpPr>
          <p:cNvPr id="2" name="Прямоугольник 1"/>
          <p:cNvSpPr/>
          <p:nvPr/>
        </p:nvSpPr>
        <p:spPr>
          <a:xfrm>
            <a:off x="177835" y="1391556"/>
            <a:ext cx="6662453" cy="646331"/>
          </a:xfrm>
          <a:prstGeom prst="rect">
            <a:avLst/>
          </a:prstGeom>
        </p:spPr>
        <p:txBody>
          <a:bodyPr wrap="square">
            <a:spAutoFit/>
          </a:bodyPr>
          <a:lstStyle/>
          <a:p>
            <a:pPr algn="ctr"/>
            <a:r>
              <a:rPr lang="tt-RU" b="1" dirty="0" smtClean="0">
                <a:ln w="12700">
                  <a:solidFill>
                    <a:sysClr val="windowText" lastClr="000000"/>
                  </a:solidFill>
                  <a:prstDash val="solid"/>
                </a:ln>
                <a:solidFill>
                  <a:schemeClr val="bg1"/>
                </a:solidFill>
                <a:effectLst>
                  <a:outerShdw blurRad="38100" dist="38100" dir="2700000" algn="tl">
                    <a:srgbClr val="000000">
                      <a:alpha val="43137"/>
                    </a:srgbClr>
                  </a:outerShdw>
                </a:effectLst>
                <a:latin typeface="+mj-lt"/>
                <a:cs typeface="Times New Roman" panose="02020603050405020304" pitchFamily="18" charset="0"/>
              </a:rPr>
              <a:t>ТАТАР </a:t>
            </a:r>
            <a:r>
              <a:rPr lang="tt-RU" b="1" dirty="0" smtClean="0">
                <a:ln w="12700">
                  <a:solidFill>
                    <a:sysClr val="windowText" lastClr="000000"/>
                  </a:solidFill>
                  <a:prstDash val="solid"/>
                </a:ln>
                <a:solidFill>
                  <a:schemeClr val="bg1"/>
                </a:solidFill>
                <a:effectLst>
                  <a:outerShdw blurRad="38100" dist="38100" dir="2700000" algn="tl">
                    <a:srgbClr val="000000">
                      <a:alpha val="43137"/>
                    </a:srgbClr>
                  </a:outerShdw>
                </a:effectLst>
                <a:latin typeface="+mj-lt"/>
                <a:cs typeface="Times New Roman" panose="02020603050405020304" pitchFamily="18" charset="0"/>
              </a:rPr>
              <a:t>ТЕЛЕ ҺӘМ ӘДӘБИЯТЫННАН  </a:t>
            </a:r>
            <a:r>
              <a:rPr lang="tt-RU" b="1" dirty="0" smtClean="0">
                <a:ln w="12700">
                  <a:solidFill>
                    <a:sysClr val="windowText" lastClr="000000"/>
                  </a:solidFill>
                  <a:prstDash val="solid"/>
                </a:ln>
                <a:solidFill>
                  <a:schemeClr val="bg1"/>
                </a:solidFill>
                <a:effectLst>
                  <a:outerShdw blurRad="38100" dist="38100" dir="2700000" algn="tl">
                    <a:srgbClr val="000000">
                      <a:alpha val="43137"/>
                    </a:srgbClr>
                  </a:outerShdw>
                </a:effectLst>
                <a:latin typeface="+mj-lt"/>
                <a:cs typeface="Times New Roman" panose="02020603050405020304" pitchFamily="18" charset="0"/>
              </a:rPr>
              <a:t>2021-22 </a:t>
            </a:r>
            <a:r>
              <a:rPr lang="tt-RU" b="1" dirty="0" smtClean="0">
                <a:ln w="12700">
                  <a:solidFill>
                    <a:sysClr val="windowText" lastClr="000000"/>
                  </a:solidFill>
                  <a:prstDash val="solid"/>
                </a:ln>
                <a:solidFill>
                  <a:schemeClr val="bg1"/>
                </a:solidFill>
                <a:effectLst>
                  <a:outerShdw blurRad="38100" dist="38100" dir="2700000" algn="tl">
                    <a:srgbClr val="000000">
                      <a:alpha val="43137"/>
                    </a:srgbClr>
                  </a:outerShdw>
                </a:effectLst>
                <a:latin typeface="+mj-lt"/>
                <a:cs typeface="Times New Roman" panose="02020603050405020304" pitchFamily="18" charset="0"/>
              </a:rPr>
              <a:t>НЧЕ УКУ ЕЛЫНДА ШӘҺӘР </a:t>
            </a:r>
            <a:r>
              <a:rPr lang="tt-RU" b="1" dirty="0" smtClean="0">
                <a:ln w="12700">
                  <a:solidFill>
                    <a:sysClr val="windowText" lastClr="000000"/>
                  </a:solidFill>
                  <a:prstDash val="solid"/>
                </a:ln>
                <a:solidFill>
                  <a:schemeClr val="bg1"/>
                </a:solidFill>
                <a:effectLst>
                  <a:outerShdw blurRad="38100" dist="38100" dir="2700000" algn="tl">
                    <a:srgbClr val="000000">
                      <a:alpha val="43137"/>
                    </a:srgbClr>
                  </a:outerShdw>
                </a:effectLst>
                <a:latin typeface="+mj-lt"/>
                <a:cs typeface="Times New Roman" panose="02020603050405020304" pitchFamily="18" charset="0"/>
              </a:rPr>
              <a:t> ОЛИМПИАДАСЫНДА </a:t>
            </a:r>
            <a:r>
              <a:rPr lang="tt-RU" b="1" dirty="0" smtClean="0">
                <a:ln w="12700">
                  <a:solidFill>
                    <a:sysClr val="windowText" lastClr="000000"/>
                  </a:solidFill>
                  <a:prstDash val="solid"/>
                </a:ln>
                <a:solidFill>
                  <a:schemeClr val="bg1"/>
                </a:solidFill>
                <a:effectLst>
                  <a:outerShdw blurRad="38100" dist="38100" dir="2700000" algn="tl">
                    <a:srgbClr val="000000">
                      <a:alpha val="43137"/>
                    </a:srgbClr>
                  </a:outerShdw>
                </a:effectLst>
                <a:latin typeface="+mj-lt"/>
                <a:cs typeface="Times New Roman" panose="02020603050405020304" pitchFamily="18" charset="0"/>
              </a:rPr>
              <a:t>ҖИҢҮЧЕЛӘР</a:t>
            </a:r>
            <a:endParaRPr lang="ru-RU" b="1" dirty="0">
              <a:ln w="12700">
                <a:solidFill>
                  <a:sysClr val="windowText" lastClr="000000"/>
                </a:solidFill>
                <a:prstDash val="solid"/>
              </a:ln>
              <a:solidFill>
                <a:schemeClr val="bg1"/>
              </a:solidFill>
              <a:effectLst>
                <a:outerShdw blurRad="38100" dist="38100" dir="2700000" algn="tl">
                  <a:srgbClr val="000000">
                    <a:alpha val="43137"/>
                  </a:srgbClr>
                </a:outerShdw>
              </a:effectLst>
              <a:latin typeface="+mj-lt"/>
              <a:cs typeface="Times New Roman" panose="02020603050405020304" pitchFamily="18" charset="0"/>
            </a:endParaRPr>
          </a:p>
        </p:txBody>
      </p:sp>
      <p:sp>
        <p:nvSpPr>
          <p:cNvPr id="5" name="Прямоугольник 4"/>
          <p:cNvSpPr/>
          <p:nvPr/>
        </p:nvSpPr>
        <p:spPr>
          <a:xfrm>
            <a:off x="260648" y="2172540"/>
            <a:ext cx="6421852" cy="3046988"/>
          </a:xfrm>
          <a:prstGeom prst="rect">
            <a:avLst/>
          </a:prstGeom>
        </p:spPr>
        <p:txBody>
          <a:bodyPr wrap="square">
            <a:spAutoFit/>
          </a:bodyPr>
          <a:lstStyle/>
          <a:p>
            <a:pPr algn="ctr"/>
            <a:r>
              <a:rPr lang="tt-RU" sz="1200" b="1" dirty="0" smtClean="0">
                <a:latin typeface="Times New Roman" panose="02020603050405020304" pitchFamily="18" charset="0"/>
                <a:cs typeface="Times New Roman" panose="02020603050405020304" pitchFamily="18" charset="0"/>
              </a:rPr>
              <a:t>1.  Аглиуллин </a:t>
            </a:r>
            <a:r>
              <a:rPr lang="tt-RU" sz="1200" b="1" dirty="0">
                <a:latin typeface="Times New Roman" panose="02020603050405020304" pitchFamily="18" charset="0"/>
                <a:cs typeface="Times New Roman" panose="02020603050405020304" pitchFamily="18" charset="0"/>
              </a:rPr>
              <a:t>Илназ </a:t>
            </a:r>
            <a:r>
              <a:rPr lang="tt-RU" sz="1200" b="1" dirty="0" smtClean="0">
                <a:latin typeface="Times New Roman" panose="02020603050405020304" pitchFamily="18" charset="0"/>
                <a:cs typeface="Times New Roman" panose="02020603050405020304" pitchFamily="18" charset="0"/>
              </a:rPr>
              <a:t>        (4 </a:t>
            </a:r>
            <a:r>
              <a:rPr lang="tt-RU" sz="1200" b="1" dirty="0">
                <a:latin typeface="Times New Roman" panose="02020603050405020304" pitchFamily="18" charset="0"/>
                <a:cs typeface="Times New Roman" panose="02020603050405020304" pitchFamily="18" charset="0"/>
              </a:rPr>
              <a:t>нче сыйныф)               татар теле                                  </a:t>
            </a:r>
            <a:r>
              <a:rPr lang="tt-RU" sz="1200" b="1" dirty="0" smtClean="0">
                <a:solidFill>
                  <a:srgbClr val="FF0000"/>
                </a:solidFill>
                <a:latin typeface="Times New Roman" panose="02020603050405020304" pitchFamily="18" charset="0"/>
                <a:cs typeface="Times New Roman" panose="02020603050405020304" pitchFamily="18" charset="0"/>
              </a:rPr>
              <a:t>җиңүче</a:t>
            </a:r>
          </a:p>
          <a:p>
            <a:pPr algn="ctr"/>
            <a:r>
              <a:rPr lang="tt-RU" sz="1200" b="1" dirty="0" smtClean="0">
                <a:latin typeface="Times New Roman" panose="02020603050405020304" pitchFamily="18" charset="0"/>
                <a:cs typeface="Times New Roman" panose="02020603050405020304" pitchFamily="18" charset="0"/>
              </a:rPr>
              <a:t>2.  Хаертдинов Ислам       (</a:t>
            </a:r>
            <a:r>
              <a:rPr lang="tt-RU" sz="1200" b="1" dirty="0">
                <a:latin typeface="Times New Roman" panose="02020603050405020304" pitchFamily="18" charset="0"/>
                <a:cs typeface="Times New Roman" panose="02020603050405020304" pitchFamily="18" charset="0"/>
              </a:rPr>
              <a:t>4 нче сыйныф)               татар теле                                  </a:t>
            </a:r>
            <a:r>
              <a:rPr lang="tt-RU" sz="1200" b="1" dirty="0" smtClean="0">
                <a:latin typeface="Times New Roman" panose="02020603050405020304" pitchFamily="18" charset="0"/>
                <a:cs typeface="Times New Roman" panose="02020603050405020304" pitchFamily="18" charset="0"/>
              </a:rPr>
              <a:t> призер</a:t>
            </a:r>
          </a:p>
          <a:p>
            <a:pPr marL="228600" indent="-228600" algn="ctr">
              <a:buAutoNum type="arabicPeriod" startAt="3"/>
            </a:pPr>
            <a:r>
              <a:rPr lang="tt-RU" sz="1200" b="1" dirty="0" smtClean="0">
                <a:latin typeface="Times New Roman" panose="02020603050405020304" pitchFamily="18" charset="0"/>
                <a:cs typeface="Times New Roman" panose="02020603050405020304" pitchFamily="18" charset="0"/>
              </a:rPr>
              <a:t>Закирова </a:t>
            </a:r>
            <a:r>
              <a:rPr lang="tt-RU" sz="1200" b="1" dirty="0" smtClean="0">
                <a:latin typeface="Times New Roman" panose="02020603050405020304" pitchFamily="18" charset="0"/>
                <a:cs typeface="Times New Roman" panose="02020603050405020304" pitchFamily="18" charset="0"/>
              </a:rPr>
              <a:t>Камилә         (4 нче сыйныф)               татар теле                                   </a:t>
            </a:r>
            <a:r>
              <a:rPr lang="tt-RU" sz="1200" b="1" dirty="0" smtClean="0">
                <a:latin typeface="Times New Roman" panose="02020603050405020304" pitchFamily="18" charset="0"/>
                <a:cs typeface="Times New Roman" panose="02020603050405020304" pitchFamily="18" charset="0"/>
              </a:rPr>
              <a:t>призер</a:t>
            </a:r>
          </a:p>
          <a:p>
            <a:pPr algn="ctr"/>
            <a:r>
              <a:rPr lang="tt-RU" sz="1200" b="1" dirty="0" smtClean="0">
                <a:latin typeface="Times New Roman" panose="02020603050405020304" pitchFamily="18" charset="0"/>
                <a:cs typeface="Times New Roman" panose="02020603050405020304" pitchFamily="18" charset="0"/>
              </a:rPr>
              <a:t>4</a:t>
            </a:r>
            <a:r>
              <a:rPr lang="tt-RU" sz="1200" b="1" dirty="0" smtClean="0">
                <a:latin typeface="Times New Roman" panose="02020603050405020304" pitchFamily="18" charset="0"/>
                <a:cs typeface="Times New Roman" panose="02020603050405020304" pitchFamily="18" charset="0"/>
              </a:rPr>
              <a:t>.  Козина Екатерина        </a:t>
            </a:r>
            <a:r>
              <a:rPr lang="tt-RU" sz="1200" b="1" dirty="0">
                <a:latin typeface="Times New Roman" panose="02020603050405020304" pitchFamily="18" charset="0"/>
                <a:cs typeface="Times New Roman" panose="02020603050405020304" pitchFamily="18" charset="0"/>
              </a:rPr>
              <a:t>(4 нче сыйныф)               татар теле                                 </a:t>
            </a:r>
            <a:r>
              <a:rPr lang="tt-RU" sz="1200" b="1" dirty="0" smtClean="0">
                <a:latin typeface="Times New Roman" panose="02020603050405020304" pitchFamily="18" charset="0"/>
                <a:cs typeface="Times New Roman" panose="02020603050405020304" pitchFamily="18" charset="0"/>
              </a:rPr>
              <a:t> призер</a:t>
            </a:r>
          </a:p>
          <a:p>
            <a:pPr algn="ctr"/>
            <a:r>
              <a:rPr lang="tt-RU" sz="1200" b="1" dirty="0">
                <a:latin typeface="Times New Roman" panose="02020603050405020304" pitchFamily="18" charset="0"/>
                <a:cs typeface="Times New Roman" panose="02020603050405020304" pitchFamily="18" charset="0"/>
              </a:rPr>
              <a:t>5</a:t>
            </a:r>
            <a:r>
              <a:rPr lang="tt-RU" sz="1200" b="1" dirty="0" smtClean="0">
                <a:latin typeface="Times New Roman" panose="02020603050405020304" pitchFamily="18" charset="0"/>
                <a:cs typeface="Times New Roman" panose="02020603050405020304" pitchFamily="18" charset="0"/>
              </a:rPr>
              <a:t>.  Суербаева Камилә          (6 нчы сыйныф)            татар теле                                   призер</a:t>
            </a:r>
          </a:p>
          <a:p>
            <a:pPr algn="ctr"/>
            <a:r>
              <a:rPr lang="tt-RU" sz="1200" b="1" dirty="0">
                <a:latin typeface="Times New Roman" panose="02020603050405020304" pitchFamily="18" charset="0"/>
                <a:cs typeface="Times New Roman" panose="02020603050405020304" pitchFamily="18" charset="0"/>
              </a:rPr>
              <a:t>6</a:t>
            </a:r>
            <a:r>
              <a:rPr lang="tt-RU" sz="1200" b="1" dirty="0" smtClean="0">
                <a:latin typeface="Times New Roman" panose="02020603050405020304" pitchFamily="18" charset="0"/>
                <a:cs typeface="Times New Roman" panose="02020603050405020304" pitchFamily="18" charset="0"/>
              </a:rPr>
              <a:t>.  Фаттахова Илнара         (</a:t>
            </a:r>
            <a:r>
              <a:rPr lang="tt-RU" sz="1200" b="1" dirty="0">
                <a:latin typeface="Times New Roman" panose="02020603050405020304" pitchFamily="18" charset="0"/>
                <a:cs typeface="Times New Roman" panose="02020603050405020304" pitchFamily="18" charset="0"/>
              </a:rPr>
              <a:t>6</a:t>
            </a:r>
            <a:r>
              <a:rPr lang="tt-RU" sz="1200" b="1" dirty="0" smtClean="0">
                <a:latin typeface="Times New Roman" panose="02020603050405020304" pitchFamily="18" charset="0"/>
                <a:cs typeface="Times New Roman" panose="02020603050405020304" pitchFamily="18" charset="0"/>
              </a:rPr>
              <a:t> нчы сыйныф)             татар </a:t>
            </a:r>
            <a:r>
              <a:rPr lang="tt-RU" sz="1200" b="1" dirty="0">
                <a:latin typeface="Times New Roman" panose="02020603050405020304" pitchFamily="18" charset="0"/>
                <a:cs typeface="Times New Roman" panose="02020603050405020304" pitchFamily="18" charset="0"/>
              </a:rPr>
              <a:t>теле  </a:t>
            </a:r>
            <a:r>
              <a:rPr lang="tt-RU" sz="1200" b="1" dirty="0" smtClean="0">
                <a:latin typeface="Times New Roman" panose="02020603050405020304" pitchFamily="18" charset="0"/>
                <a:cs typeface="Times New Roman" panose="02020603050405020304" pitchFamily="18" charset="0"/>
              </a:rPr>
              <a:t>                                призер           7.  </a:t>
            </a:r>
            <a:r>
              <a:rPr lang="tt-RU" sz="1200" b="1" dirty="0" smtClean="0">
                <a:latin typeface="Times New Roman" panose="02020603050405020304" pitchFamily="18" charset="0"/>
                <a:cs typeface="Times New Roman" panose="02020603050405020304" pitchFamily="18" charset="0"/>
              </a:rPr>
              <a:t>Хәсәншина </a:t>
            </a:r>
            <a:r>
              <a:rPr lang="tt-RU" sz="1200" b="1" dirty="0" smtClean="0">
                <a:latin typeface="Times New Roman" panose="02020603050405020304" pitchFamily="18" charset="0"/>
                <a:cs typeface="Times New Roman" panose="02020603050405020304" pitchFamily="18" charset="0"/>
              </a:rPr>
              <a:t>Диләрә         (7 нче сыйныф)             татар теле                                  призер</a:t>
            </a:r>
            <a:endParaRPr lang="tt-RU" sz="1200" b="1" dirty="0" smtClean="0">
              <a:solidFill>
                <a:srgbClr val="FF0000"/>
              </a:solidFill>
              <a:latin typeface="Times New Roman" panose="02020603050405020304" pitchFamily="18" charset="0"/>
              <a:cs typeface="Times New Roman" panose="02020603050405020304" pitchFamily="18" charset="0"/>
            </a:endParaRPr>
          </a:p>
          <a:p>
            <a:pPr algn="ctr"/>
            <a:r>
              <a:rPr lang="tt-RU" sz="1200" b="1" dirty="0">
                <a:latin typeface="Times New Roman" panose="02020603050405020304" pitchFamily="18" charset="0"/>
                <a:cs typeface="Times New Roman" panose="02020603050405020304" pitchFamily="18" charset="0"/>
              </a:rPr>
              <a:t>8</a:t>
            </a:r>
            <a:r>
              <a:rPr lang="tt-RU" sz="1200" b="1" dirty="0" smtClean="0">
                <a:latin typeface="Times New Roman" panose="02020603050405020304" pitchFamily="18" charset="0"/>
                <a:cs typeface="Times New Roman" panose="02020603050405020304" pitchFamily="18" charset="0"/>
              </a:rPr>
              <a:t>.  Мортазина Лилия           (</a:t>
            </a:r>
            <a:r>
              <a:rPr lang="tt-RU" sz="1200" b="1" dirty="0">
                <a:latin typeface="Times New Roman" panose="02020603050405020304" pitchFamily="18" charset="0"/>
                <a:cs typeface="Times New Roman" panose="02020603050405020304" pitchFamily="18" charset="0"/>
              </a:rPr>
              <a:t>7</a:t>
            </a:r>
            <a:r>
              <a:rPr lang="tt-RU" sz="1200" b="1" dirty="0" smtClean="0">
                <a:latin typeface="Times New Roman" panose="02020603050405020304" pitchFamily="18" charset="0"/>
                <a:cs typeface="Times New Roman" panose="02020603050405020304" pitchFamily="18" charset="0"/>
              </a:rPr>
              <a:t> нче сыйныф</a:t>
            </a:r>
            <a:r>
              <a:rPr lang="tt-RU" sz="1200" b="1" dirty="0">
                <a:latin typeface="Times New Roman" panose="02020603050405020304" pitchFamily="18" charset="0"/>
                <a:cs typeface="Times New Roman" panose="02020603050405020304" pitchFamily="18" charset="0"/>
              </a:rPr>
              <a:t>)     </a:t>
            </a:r>
            <a:r>
              <a:rPr lang="tt-RU" sz="1200" b="1" dirty="0" smtClean="0">
                <a:latin typeface="Times New Roman" panose="02020603050405020304" pitchFamily="18" charset="0"/>
                <a:cs typeface="Times New Roman" panose="02020603050405020304" pitchFamily="18" charset="0"/>
              </a:rPr>
              <a:t>        татар </a:t>
            </a:r>
            <a:r>
              <a:rPr lang="tt-RU" sz="1200" b="1" dirty="0">
                <a:latin typeface="Times New Roman" panose="02020603050405020304" pitchFamily="18" charset="0"/>
                <a:cs typeface="Times New Roman" panose="02020603050405020304" pitchFamily="18" charset="0"/>
              </a:rPr>
              <a:t>теле        </a:t>
            </a:r>
            <a:r>
              <a:rPr lang="tt-RU" sz="1200" b="1" dirty="0" smtClean="0">
                <a:latin typeface="Times New Roman" panose="02020603050405020304" pitchFamily="18" charset="0"/>
                <a:cs typeface="Times New Roman" panose="02020603050405020304" pitchFamily="18" charset="0"/>
              </a:rPr>
              <a:t>                          призер</a:t>
            </a:r>
          </a:p>
          <a:p>
            <a:pPr algn="ctr"/>
            <a:r>
              <a:rPr lang="tt-RU" sz="1200" b="1" dirty="0">
                <a:latin typeface="Times New Roman" panose="02020603050405020304" pitchFamily="18" charset="0"/>
                <a:cs typeface="Times New Roman" panose="02020603050405020304" pitchFamily="18" charset="0"/>
              </a:rPr>
              <a:t>9</a:t>
            </a:r>
            <a:r>
              <a:rPr lang="tt-RU" sz="1200" b="1" dirty="0" smtClean="0">
                <a:latin typeface="Times New Roman" panose="02020603050405020304" pitchFamily="18" charset="0"/>
                <a:cs typeface="Times New Roman" panose="02020603050405020304" pitchFamily="18" charset="0"/>
              </a:rPr>
              <a:t>.  Макасина Полина           </a:t>
            </a:r>
            <a:r>
              <a:rPr lang="tt-RU" sz="1200" b="1" dirty="0">
                <a:latin typeface="Times New Roman" panose="02020603050405020304" pitchFamily="18" charset="0"/>
                <a:cs typeface="Times New Roman" panose="02020603050405020304" pitchFamily="18" charset="0"/>
              </a:rPr>
              <a:t>(8 нче сыйныф)          </a:t>
            </a:r>
            <a:r>
              <a:rPr lang="tt-RU" sz="1200" b="1" dirty="0" smtClean="0">
                <a:latin typeface="Times New Roman" panose="02020603050405020304" pitchFamily="18" charset="0"/>
                <a:cs typeface="Times New Roman" panose="02020603050405020304" pitchFamily="18" charset="0"/>
              </a:rPr>
              <a:t>   </a:t>
            </a:r>
            <a:r>
              <a:rPr lang="tt-RU" sz="1200" b="1" dirty="0">
                <a:latin typeface="Times New Roman" panose="02020603050405020304" pitchFamily="18" charset="0"/>
                <a:cs typeface="Times New Roman" panose="02020603050405020304" pitchFamily="18" charset="0"/>
              </a:rPr>
              <a:t>татар теле                                  </a:t>
            </a:r>
            <a:r>
              <a:rPr lang="tt-RU" sz="1200" b="1" dirty="0" smtClean="0">
                <a:latin typeface="Times New Roman" panose="02020603050405020304" pitchFamily="18" charset="0"/>
                <a:cs typeface="Times New Roman" panose="02020603050405020304" pitchFamily="18" charset="0"/>
              </a:rPr>
              <a:t>призер</a:t>
            </a:r>
          </a:p>
          <a:p>
            <a:pPr algn="ctr"/>
            <a:r>
              <a:rPr lang="tt-RU" sz="1200" b="1" dirty="0" smtClean="0">
                <a:latin typeface="Times New Roman" panose="02020603050405020304" pitchFamily="18" charset="0"/>
                <a:cs typeface="Times New Roman" panose="02020603050405020304" pitchFamily="18" charset="0"/>
              </a:rPr>
              <a:t>10. Мөхәммәтшина Камилә  (9 нчы сыйныф)         татар теле                                  призер</a:t>
            </a:r>
          </a:p>
          <a:p>
            <a:pPr algn="ctr"/>
            <a:r>
              <a:rPr lang="tt-RU" sz="1200" b="1" dirty="0" smtClean="0">
                <a:latin typeface="Times New Roman" panose="02020603050405020304" pitchFamily="18" charset="0"/>
                <a:cs typeface="Times New Roman" panose="02020603050405020304" pitchFamily="18" charset="0"/>
              </a:rPr>
              <a:t>11. Зарипова Гөлнар           (10 нчы сыйныф)           татар теле                                 призер</a:t>
            </a:r>
          </a:p>
          <a:p>
            <a:pPr algn="ctr"/>
            <a:r>
              <a:rPr lang="tt-RU" sz="1200" b="1" dirty="0" smtClean="0">
                <a:latin typeface="Times New Roman" panose="02020603050405020304" pitchFamily="18" charset="0"/>
                <a:cs typeface="Times New Roman" panose="02020603050405020304" pitchFamily="18" charset="0"/>
              </a:rPr>
              <a:t>12. Мөхәммәтшина Камилә  (9 нчы сыйныф</a:t>
            </a:r>
            <a:r>
              <a:rPr lang="tt-RU" sz="1200" b="1" dirty="0">
                <a:latin typeface="Times New Roman" panose="02020603050405020304" pitchFamily="18" charset="0"/>
                <a:cs typeface="Times New Roman" panose="02020603050405020304" pitchFamily="18" charset="0"/>
              </a:rPr>
              <a:t>)         </a:t>
            </a:r>
            <a:r>
              <a:rPr lang="tt-RU" sz="1200" b="1" dirty="0" smtClean="0">
                <a:latin typeface="Times New Roman" panose="02020603050405020304" pitchFamily="18" charset="0"/>
                <a:cs typeface="Times New Roman" panose="02020603050405020304" pitchFamily="18" charset="0"/>
              </a:rPr>
              <a:t>татар </a:t>
            </a:r>
            <a:r>
              <a:rPr lang="tt-RU" sz="1200" b="1" dirty="0">
                <a:latin typeface="Times New Roman" panose="02020603050405020304" pitchFamily="18" charset="0"/>
                <a:cs typeface="Times New Roman" panose="02020603050405020304" pitchFamily="18" charset="0"/>
              </a:rPr>
              <a:t>әдәбияты           </a:t>
            </a:r>
            <a:r>
              <a:rPr lang="tt-RU" sz="1200" b="1" dirty="0" smtClean="0">
                <a:latin typeface="Times New Roman" panose="02020603050405020304" pitchFamily="18" charset="0"/>
                <a:cs typeface="Times New Roman" panose="02020603050405020304" pitchFamily="18" charset="0"/>
              </a:rPr>
              <a:t>             призер</a:t>
            </a:r>
          </a:p>
          <a:p>
            <a:pPr algn="ctr"/>
            <a:r>
              <a:rPr lang="tt-RU" sz="1200" b="1" dirty="0" smtClean="0">
                <a:latin typeface="Times New Roman" panose="02020603050405020304" pitchFamily="18" charset="0"/>
                <a:cs typeface="Times New Roman" panose="02020603050405020304" pitchFamily="18" charset="0"/>
              </a:rPr>
              <a:t>13. Зарипова Гөлнар            </a:t>
            </a:r>
            <a:r>
              <a:rPr lang="ru-RU" sz="1200" b="1" dirty="0" smtClean="0">
                <a:latin typeface="Times New Roman" panose="02020603050405020304" pitchFamily="18" charset="0"/>
                <a:cs typeface="Times New Roman" panose="02020603050405020304" pitchFamily="18" charset="0"/>
              </a:rPr>
              <a:t>(10 </a:t>
            </a:r>
            <a:r>
              <a:rPr lang="ru-RU" sz="1200" b="1" dirty="0" err="1">
                <a:latin typeface="Times New Roman" panose="02020603050405020304" pitchFamily="18" charset="0"/>
                <a:cs typeface="Times New Roman" panose="02020603050405020304" pitchFamily="18" charset="0"/>
              </a:rPr>
              <a:t>нчы</a:t>
            </a:r>
            <a:r>
              <a:rPr lang="ru-RU" sz="1200" b="1" dirty="0">
                <a:latin typeface="Times New Roman" panose="02020603050405020304" pitchFamily="18" charset="0"/>
                <a:cs typeface="Times New Roman" panose="02020603050405020304" pitchFamily="18" charset="0"/>
              </a:rPr>
              <a:t> </a:t>
            </a:r>
            <a:r>
              <a:rPr lang="ru-RU" sz="1200" b="1" dirty="0" err="1">
                <a:latin typeface="Times New Roman" panose="02020603050405020304" pitchFamily="18" charset="0"/>
                <a:cs typeface="Times New Roman" panose="02020603050405020304" pitchFamily="18" charset="0"/>
              </a:rPr>
              <a:t>сыйныф</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татар </a:t>
            </a:r>
            <a:r>
              <a:rPr lang="ru-RU" sz="1200" b="1" dirty="0" err="1" smtClean="0">
                <a:latin typeface="Times New Roman" panose="02020603050405020304" pitchFamily="18" charset="0"/>
                <a:cs typeface="Times New Roman" panose="02020603050405020304" pitchFamily="18" charset="0"/>
              </a:rPr>
              <a:t>әдәбияты</a:t>
            </a:r>
            <a:r>
              <a:rPr lang="ru-RU" sz="1200" b="1" dirty="0" smtClean="0">
                <a:latin typeface="Times New Roman" panose="02020603050405020304" pitchFamily="18" charset="0"/>
                <a:cs typeface="Times New Roman" panose="02020603050405020304" pitchFamily="18" charset="0"/>
              </a:rPr>
              <a:t>                        призер </a:t>
            </a:r>
          </a:p>
          <a:p>
            <a:pPr algn="ctr"/>
            <a:r>
              <a:rPr lang="tt-RU" sz="1200" b="1" dirty="0" smtClean="0">
                <a:latin typeface="Times New Roman" panose="02020603050405020304" pitchFamily="18" charset="0"/>
                <a:cs typeface="Times New Roman" panose="02020603050405020304" pitchFamily="18" charset="0"/>
              </a:rPr>
              <a:t>14. </a:t>
            </a:r>
            <a:r>
              <a:rPr lang="ru-RU" sz="1200" b="1" dirty="0" smtClean="0">
                <a:latin typeface="Times New Roman" panose="02020603050405020304" pitchFamily="18" charset="0"/>
                <a:cs typeface="Times New Roman" panose="02020603050405020304" pitchFamily="18" charset="0"/>
              </a:rPr>
              <a:t>Ш</a:t>
            </a:r>
            <a:r>
              <a:rPr lang="tt-RU" sz="1200" b="1" dirty="0" smtClean="0">
                <a:latin typeface="Times New Roman" panose="02020603050405020304" pitchFamily="18" charset="0"/>
                <a:cs typeface="Times New Roman" panose="02020603050405020304" pitchFamily="18" charset="0"/>
              </a:rPr>
              <a:t>әйхетдинова Айназ</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   (11 </a:t>
            </a:r>
            <a:r>
              <a:rPr lang="ru-RU" sz="1200" b="1" dirty="0" err="1">
                <a:latin typeface="Times New Roman" panose="02020603050405020304" pitchFamily="18" charset="0"/>
                <a:cs typeface="Times New Roman" panose="02020603050405020304" pitchFamily="18" charset="0"/>
              </a:rPr>
              <a:t>нче</a:t>
            </a:r>
            <a:r>
              <a:rPr lang="ru-RU" sz="1200" b="1" dirty="0">
                <a:latin typeface="Times New Roman" panose="02020603050405020304" pitchFamily="18" charset="0"/>
                <a:cs typeface="Times New Roman" panose="02020603050405020304" pitchFamily="18" charset="0"/>
              </a:rPr>
              <a:t> </a:t>
            </a:r>
            <a:r>
              <a:rPr lang="ru-RU" sz="1200" b="1" dirty="0" err="1">
                <a:latin typeface="Times New Roman" panose="02020603050405020304" pitchFamily="18" charset="0"/>
                <a:cs typeface="Times New Roman" panose="02020603050405020304" pitchFamily="18" charset="0"/>
              </a:rPr>
              <a:t>сыйныф</a:t>
            </a:r>
            <a:r>
              <a:rPr lang="ru-RU" sz="1200" b="1" dirty="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татар </a:t>
            </a:r>
            <a:r>
              <a:rPr lang="ru-RU" sz="1200" b="1" dirty="0" err="1" smtClean="0">
                <a:latin typeface="Times New Roman" panose="02020603050405020304" pitchFamily="18" charset="0"/>
                <a:cs typeface="Times New Roman" panose="02020603050405020304" pitchFamily="18" charset="0"/>
              </a:rPr>
              <a:t>әдәбияты</a:t>
            </a:r>
            <a:r>
              <a:rPr lang="ru-RU" sz="1200" b="1" dirty="0" smtClean="0">
                <a:latin typeface="Times New Roman" panose="02020603050405020304" pitchFamily="18" charset="0"/>
                <a:cs typeface="Times New Roman" panose="02020603050405020304" pitchFamily="18" charset="0"/>
              </a:rPr>
              <a:t>                        </a:t>
            </a:r>
            <a:r>
              <a:rPr lang="ru-RU" sz="1200" b="1" dirty="0" err="1" smtClean="0">
                <a:solidFill>
                  <a:srgbClr val="FF0000"/>
                </a:solidFill>
                <a:latin typeface="Times New Roman" panose="02020603050405020304" pitchFamily="18" charset="0"/>
                <a:cs typeface="Times New Roman" panose="02020603050405020304" pitchFamily="18" charset="0"/>
              </a:rPr>
              <a:t>җиңүче</a:t>
            </a:r>
            <a:endParaRPr lang="ru-RU" sz="1200" b="1" dirty="0" smtClean="0">
              <a:solidFill>
                <a:srgbClr val="FF0000"/>
              </a:solidFill>
              <a:latin typeface="Times New Roman" panose="02020603050405020304" pitchFamily="18" charset="0"/>
              <a:cs typeface="Times New Roman" panose="02020603050405020304" pitchFamily="18" charset="0"/>
            </a:endParaRPr>
          </a:p>
          <a:p>
            <a:endParaRPr lang="ru-RU" sz="1200" b="1" dirty="0">
              <a:latin typeface="Times New Roman" panose="02020603050405020304" pitchFamily="18" charset="0"/>
              <a:cs typeface="Times New Roman" panose="02020603050405020304" pitchFamily="18" charset="0"/>
            </a:endParaRPr>
          </a:p>
          <a:p>
            <a:endParaRPr lang="ru-RU" sz="1200" b="1"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519180" y="4844207"/>
            <a:ext cx="6473509" cy="523220"/>
          </a:xfrm>
          <a:prstGeom prst="rect">
            <a:avLst/>
          </a:prstGeom>
        </p:spPr>
        <p:txBody>
          <a:bodyPr wrap="square">
            <a:spAutoFit/>
          </a:bodyPr>
          <a:lstStyle/>
          <a:p>
            <a:r>
              <a:rPr lang="tt-RU" sz="1400" dirty="0" smtClean="0">
                <a:latin typeface="Times New Roman" panose="02020603050405020304" pitchFamily="18" charset="0"/>
                <a:cs typeface="Times New Roman" panose="02020603050405020304" pitchFamily="18" charset="0"/>
              </a:rPr>
              <a:t> Җиңүчеләрне </a:t>
            </a:r>
            <a:r>
              <a:rPr lang="tt-RU" sz="1400" dirty="0">
                <a:latin typeface="Times New Roman" panose="02020603050405020304" pitchFamily="18" charset="0"/>
                <a:cs typeface="Times New Roman" panose="02020603050405020304" pitchFamily="18" charset="0"/>
              </a:rPr>
              <a:t>һәм аларның </a:t>
            </a:r>
            <a:r>
              <a:rPr lang="tt-RU" sz="1400" dirty="0" smtClean="0">
                <a:latin typeface="Times New Roman" panose="02020603050405020304" pitchFamily="18" charset="0"/>
                <a:cs typeface="Times New Roman" panose="02020603050405020304" pitchFamily="18" charset="0"/>
              </a:rPr>
              <a:t>укытучыларын </a:t>
            </a:r>
            <a:r>
              <a:rPr lang="tt-RU" sz="1400" dirty="0">
                <a:latin typeface="Times New Roman" panose="02020603050405020304" pitchFamily="18" charset="0"/>
                <a:cs typeface="Times New Roman" panose="02020603050405020304" pitchFamily="18" charset="0"/>
              </a:rPr>
              <a:t>чын күңелдән тәбрик итәбез.</a:t>
            </a:r>
            <a:endParaRPr lang="ru-RU" sz="1400" dirty="0">
              <a:latin typeface="Times New Roman" panose="02020603050405020304" pitchFamily="18" charset="0"/>
              <a:cs typeface="Times New Roman" panose="02020603050405020304" pitchFamily="18" charset="0"/>
            </a:endParaRPr>
          </a:p>
          <a:p>
            <a:r>
              <a:rPr lang="tt-RU" sz="1400" b="1" dirty="0">
                <a:latin typeface="Times New Roman" panose="02020603050405020304" pitchFamily="18" charset="0"/>
                <a:cs typeface="Times New Roman" panose="02020603050405020304" pitchFamily="18" charset="0"/>
              </a:rPr>
              <a:t> </a:t>
            </a:r>
            <a:r>
              <a:rPr lang="tt-RU" sz="1400" b="1" dirty="0" smtClean="0">
                <a:solidFill>
                  <a:schemeClr val="bg1"/>
                </a:solidFill>
                <a:latin typeface="Times New Roman" panose="02020603050405020304" pitchFamily="18" charset="0"/>
                <a:cs typeface="Times New Roman" panose="02020603050405020304" pitchFamily="18" charset="0"/>
              </a:rPr>
              <a:t>Вил</a:t>
            </a:r>
            <a:r>
              <a:rPr lang="ru-RU" sz="1400" b="1" dirty="0" smtClean="0">
                <a:solidFill>
                  <a:schemeClr val="bg1"/>
                </a:solidFill>
                <a:latin typeface="Times New Roman" panose="02020603050405020304" pitchFamily="18" charset="0"/>
                <a:cs typeface="Times New Roman" panose="02020603050405020304" pitchFamily="18" charset="0"/>
              </a:rPr>
              <a:t>ь</a:t>
            </a:r>
            <a:r>
              <a:rPr lang="tt-RU" sz="1400" b="1" dirty="0" smtClean="0">
                <a:solidFill>
                  <a:schemeClr val="bg1"/>
                </a:solidFill>
                <a:latin typeface="Times New Roman" panose="02020603050405020304" pitchFamily="18" charset="0"/>
                <a:cs typeface="Times New Roman" panose="02020603050405020304" pitchFamily="18" charset="0"/>
              </a:rPr>
              <a:t>данова </a:t>
            </a:r>
            <a:r>
              <a:rPr lang="tt-RU" sz="1400" b="1" dirty="0">
                <a:solidFill>
                  <a:schemeClr val="bg1"/>
                </a:solidFill>
                <a:latin typeface="Times New Roman" panose="02020603050405020304" pitchFamily="18" charset="0"/>
                <a:cs typeface="Times New Roman" panose="02020603050405020304" pitchFamily="18" charset="0"/>
              </a:rPr>
              <a:t>Л.М., Аглиева Г.Ф., Максутова А.Ф., </a:t>
            </a:r>
            <a:r>
              <a:rPr lang="tt-RU" sz="1400" b="1" dirty="0" smtClean="0">
                <a:solidFill>
                  <a:schemeClr val="bg1"/>
                </a:solidFill>
                <a:latin typeface="Times New Roman" panose="02020603050405020304" pitchFamily="18" charset="0"/>
                <a:cs typeface="Times New Roman" panose="02020603050405020304" pitchFamily="18" charset="0"/>
              </a:rPr>
              <a:t> Шаймуратова РВ.</a:t>
            </a:r>
            <a:r>
              <a:rPr lang="tt-RU" sz="1400" b="1" dirty="0">
                <a:solidFill>
                  <a:schemeClr val="bg1"/>
                </a:solidFill>
              </a:rPr>
              <a:t> </a:t>
            </a:r>
            <a:endParaRPr lang="ru-RU" sz="1400" dirty="0">
              <a:solidFill>
                <a:schemeClr val="bg1"/>
              </a:solidFill>
            </a:endParaRPr>
          </a:p>
        </p:txBody>
      </p:sp>
      <p:sp>
        <p:nvSpPr>
          <p:cNvPr id="11" name="Прямоугольник 10"/>
          <p:cNvSpPr/>
          <p:nvPr/>
        </p:nvSpPr>
        <p:spPr>
          <a:xfrm>
            <a:off x="5733256" y="5652120"/>
            <a:ext cx="184731" cy="461665"/>
          </a:xfrm>
          <a:prstGeom prst="rect">
            <a:avLst/>
          </a:prstGeom>
        </p:spPr>
        <p:txBody>
          <a:bodyPr wrap="none">
            <a:spAutoFit/>
          </a:bodyPr>
          <a:lstStyle/>
          <a:p>
            <a:endParaRPr lang="ru-RU" sz="2400" b="1" dirty="0">
              <a:ln w="12700">
                <a:solidFill>
                  <a:sysClr val="windowText" lastClr="000000"/>
                </a:solidFill>
                <a:prstDash val="solid"/>
              </a:ln>
              <a:solidFill>
                <a:srgbClr val="9E5ECE"/>
              </a:solidFill>
              <a:effectLst>
                <a:outerShdw blurRad="41275" dist="20320" dir="1800000" algn="tl" rotWithShape="0">
                  <a:srgbClr val="000000">
                    <a:alpha val="40000"/>
                  </a:srgbClr>
                </a:outerShdw>
              </a:effectLst>
            </a:endParaRPr>
          </a:p>
        </p:txBody>
      </p:sp>
      <p:sp useBgFill="1">
        <p:nvSpPr>
          <p:cNvPr id="13" name="Прямоугольник 12"/>
          <p:cNvSpPr/>
          <p:nvPr/>
        </p:nvSpPr>
        <p:spPr>
          <a:xfrm>
            <a:off x="3565898" y="6300192"/>
            <a:ext cx="3292102" cy="276999"/>
          </a:xfrm>
          <a:prstGeom prst="rect">
            <a:avLst/>
          </a:prstGeom>
        </p:spPr>
        <p:txBody>
          <a:bodyPr wrap="square">
            <a:spAutoFit/>
          </a:bodyPr>
          <a:lstStyle/>
          <a:p>
            <a:pPr algn="just"/>
            <a:endParaRPr lang="ru-RU" sz="1200" dirty="0">
              <a:latin typeface="Times New Roman" panose="02020603050405020304" pitchFamily="18" charset="0"/>
              <a:cs typeface="Times New Roman" panose="02020603050405020304" pitchFamily="18" charset="0"/>
            </a:endParaRPr>
          </a:p>
        </p:txBody>
      </p:sp>
      <p:sp>
        <p:nvSpPr>
          <p:cNvPr id="21" name="Прямоугольник 20"/>
          <p:cNvSpPr/>
          <p:nvPr/>
        </p:nvSpPr>
        <p:spPr>
          <a:xfrm>
            <a:off x="1029048" y="5580550"/>
            <a:ext cx="4885055" cy="369332"/>
          </a:xfrm>
          <a:prstGeom prst="rect">
            <a:avLst/>
          </a:prstGeom>
        </p:spPr>
        <p:txBody>
          <a:bodyPr wrap="none">
            <a:spAutoFit/>
          </a:bodyPr>
          <a:lstStyle/>
          <a:p>
            <a:pPr algn="ctr"/>
            <a:r>
              <a:rPr lang="tt-RU" b="1" dirty="0" smtClean="0">
                <a:ln w="12700">
                  <a:solidFill>
                    <a:sysClr val="windowText" lastClr="000000"/>
                  </a:solidFill>
                  <a:prstDash val="solid"/>
                </a:ln>
                <a:solidFill>
                  <a:srgbClr val="7030A0"/>
                </a:solidFill>
                <a:effectLst>
                  <a:outerShdw blurRad="41275" dist="20320" dir="1800000" algn="tl" rotWithShape="0">
                    <a:srgbClr val="000000">
                      <a:alpha val="40000"/>
                    </a:srgbClr>
                  </a:outerShdw>
                </a:effectLst>
              </a:rPr>
              <a:t> </a:t>
            </a:r>
            <a:r>
              <a:rPr lang="tt-RU" b="1" dirty="0" smtClean="0">
                <a:ln w="12700">
                  <a:solidFill>
                    <a:sysClr val="windowText" lastClr="000000"/>
                  </a:solidFill>
                  <a:prstDash val="solid"/>
                </a:ln>
                <a:solidFill>
                  <a:schemeClr val="bg1"/>
                </a:solidFill>
                <a:effectLst>
                  <a:outerShdw blurRad="41275" dist="20320" dir="1800000" algn="tl" rotWithShape="0">
                    <a:srgbClr val="000000">
                      <a:alpha val="40000"/>
                    </a:srgbClr>
                  </a:outerShdw>
                </a:effectLst>
                <a:latin typeface="+mj-lt"/>
              </a:rPr>
              <a:t>“АФӘРИН, ӘЛМӘТ!” КОНКУРСЫ ҖИҢҮЧЕЛӘРЕ</a:t>
            </a:r>
            <a:endParaRPr lang="ru-RU" b="1" dirty="0">
              <a:solidFill>
                <a:schemeClr val="bg1"/>
              </a:solidFill>
              <a:latin typeface="+mj-lt"/>
            </a:endParaRPr>
          </a:p>
        </p:txBody>
      </p:sp>
      <p:sp>
        <p:nvSpPr>
          <p:cNvPr id="23" name="Прямоугольник 22"/>
          <p:cNvSpPr/>
          <p:nvPr/>
        </p:nvSpPr>
        <p:spPr>
          <a:xfrm>
            <a:off x="428666" y="6030887"/>
            <a:ext cx="4100978" cy="1092607"/>
          </a:xfrm>
          <a:prstGeom prst="rect">
            <a:avLst/>
          </a:prstGeom>
        </p:spPr>
        <p:txBody>
          <a:bodyPr wrap="square">
            <a:spAutoFit/>
          </a:bodyPr>
          <a:lstStyle/>
          <a:p>
            <a:pPr algn="just" fontAlgn="t"/>
            <a:r>
              <a:rPr lang="tt-RU" sz="1300" b="1" dirty="0" smtClean="0">
                <a:latin typeface="Times New Roman" panose="02020603050405020304" pitchFamily="18" charset="0"/>
                <a:cs typeface="Times New Roman" panose="02020603050405020304" pitchFamily="18" charset="0"/>
              </a:rPr>
              <a:t>    </a:t>
            </a:r>
            <a:r>
              <a:rPr lang="tt-RU" sz="1300" dirty="0" smtClean="0">
                <a:latin typeface="Times New Roman" panose="02020603050405020304" pitchFamily="18" charset="0"/>
                <a:cs typeface="Times New Roman" panose="02020603050405020304" pitchFamily="18" charset="0"/>
              </a:rPr>
              <a:t>4 нче декабрьдә Әлмәт шәһәре  “Нефтьче”</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мәдәният</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сараенда</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Афәрин</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Әлмәт</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дип</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исемләнгән</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беренче</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районара</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балалар</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һәм</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яшүсмерләр</a:t>
            </a:r>
            <a:r>
              <a:rPr lang="ru-RU" sz="1300" dirty="0" smtClean="0">
                <a:latin typeface="Times New Roman" panose="02020603050405020304" pitchFamily="18" charset="0"/>
                <a:cs typeface="Times New Roman" panose="02020603050405020304" pitchFamily="18" charset="0"/>
              </a:rPr>
              <a:t> конкурсы </a:t>
            </a:r>
            <a:r>
              <a:rPr lang="ru-RU" sz="1300" dirty="0" err="1" smtClean="0">
                <a:latin typeface="Times New Roman" panose="02020603050405020304" pitchFamily="18" charset="0"/>
                <a:cs typeface="Times New Roman" panose="02020603050405020304" pitchFamily="18" charset="0"/>
              </a:rPr>
              <a:t>булып</a:t>
            </a:r>
            <a:r>
              <a:rPr lang="ru-RU" sz="1300" dirty="0" smtClean="0">
                <a:latin typeface="Times New Roman" panose="02020603050405020304" pitchFamily="18" charset="0"/>
                <a:cs typeface="Times New Roman" panose="02020603050405020304" pitchFamily="18" charset="0"/>
              </a:rPr>
              <a:t> узды.</a:t>
            </a:r>
            <a:r>
              <a:rPr lang="tt-RU" sz="1300" dirty="0" smtClean="0">
                <a:latin typeface="Times New Roman" panose="02020603050405020304" pitchFamily="18" charset="0"/>
                <a:cs typeface="Times New Roman" panose="02020603050405020304" pitchFamily="18" charset="0"/>
              </a:rPr>
              <a:t> Әлеге бәйгедә безнең мәктәбебездән дә ике укучы катнашты һәм  зур җиңү яулады.  </a:t>
            </a:r>
            <a:endParaRPr lang="ru-RU" sz="1300" dirty="0">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188640" y="-62305"/>
            <a:ext cx="330540" cy="830997"/>
          </a:xfrm>
          <a:prstGeom prst="rect">
            <a:avLst/>
          </a:prstGeom>
        </p:spPr>
        <p:txBody>
          <a:bodyPr wrap="none">
            <a:spAutoFit/>
          </a:bodyPr>
          <a:lstStyle/>
          <a:p>
            <a:pPr lvl="0"/>
            <a:r>
              <a:rPr lang="ru-RU" sz="4800" b="1" spc="50" dirty="0" smtClean="0">
                <a:ln w="11430"/>
                <a:solidFill>
                  <a:schemeClr val="tx2">
                    <a:lumMod val="40000"/>
                    <a:lumOff val="60000"/>
                  </a:schemeClr>
                </a:solidFill>
                <a:effectLst>
                  <a:outerShdw blurRad="76200" dist="50800" dir="5400000" algn="tl" rotWithShape="0">
                    <a:srgbClr val="000000">
                      <a:alpha val="65000"/>
                    </a:srgbClr>
                  </a:outerShdw>
                </a:effectLst>
              </a:rPr>
              <a:t> </a:t>
            </a:r>
            <a:endParaRPr lang="ru-RU" sz="4800" b="1" spc="50" dirty="0">
              <a:ln w="11430"/>
              <a:solidFill>
                <a:schemeClr val="tx2">
                  <a:lumMod val="40000"/>
                  <a:lumOff val="60000"/>
                </a:schemeClr>
              </a:solidFill>
              <a:effectLst>
                <a:outerShdw blurRad="76200" dist="50800" dir="5400000" algn="tl" rotWithShape="0">
                  <a:srgbClr val="000000">
                    <a:alpha val="65000"/>
                  </a:srgbClr>
                </a:outerShdw>
              </a:effectLst>
            </a:endParaRPr>
          </a:p>
        </p:txBody>
      </p:sp>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57586" y="5937196"/>
            <a:ext cx="1901736" cy="1785392"/>
          </a:xfrm>
          <a:prstGeom prst="rect">
            <a:avLst/>
          </a:prstGeom>
        </p:spPr>
      </p:pic>
      <p:pic>
        <p:nvPicPr>
          <p:cNvPr id="12" name="Рисунок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658" y="7084393"/>
            <a:ext cx="2029497" cy="1853444"/>
          </a:xfrm>
          <a:prstGeom prst="rect">
            <a:avLst/>
          </a:prstGeom>
        </p:spPr>
      </p:pic>
      <p:sp>
        <p:nvSpPr>
          <p:cNvPr id="26" name="Прямоугольник 25"/>
          <p:cNvSpPr/>
          <p:nvPr/>
        </p:nvSpPr>
        <p:spPr>
          <a:xfrm>
            <a:off x="2479155" y="7749349"/>
            <a:ext cx="4118197" cy="1292662"/>
          </a:xfrm>
          <a:prstGeom prst="rect">
            <a:avLst/>
          </a:prstGeom>
        </p:spPr>
        <p:txBody>
          <a:bodyPr wrap="square">
            <a:spAutoFit/>
          </a:bodyPr>
          <a:lstStyle/>
          <a:p>
            <a:pPr algn="just" fontAlgn="t"/>
            <a:r>
              <a:rPr lang="tt-RU" sz="1300" dirty="0" smtClean="0">
                <a:latin typeface="Times New Roman" panose="02020603050405020304" pitchFamily="18" charset="0"/>
                <a:cs typeface="Times New Roman" panose="02020603050405020304" pitchFamily="18" charset="0"/>
              </a:rPr>
              <a:t>“Нәфис сүз остасы” номинациясендә 3А сыйныфыннан Масагутов Реналь </a:t>
            </a:r>
            <a:r>
              <a:rPr lang="en-US" sz="1300" dirty="0" smtClean="0">
                <a:latin typeface="Times New Roman" panose="02020603050405020304" pitchFamily="18" charset="0"/>
                <a:cs typeface="Times New Roman" panose="02020603050405020304" pitchFamily="18" charset="0"/>
              </a:rPr>
              <a:t>III</a:t>
            </a:r>
            <a:r>
              <a:rPr lang="tt-RU" sz="1300" dirty="0" smtClean="0">
                <a:latin typeface="Times New Roman" panose="02020603050405020304" pitchFamily="18" charset="0"/>
                <a:cs typeface="Times New Roman" panose="02020603050405020304" pitchFamily="18" charset="0"/>
              </a:rPr>
              <a:t> дәрәҗә һәм 4А сыйныфыннан Гумирова Дилә</a:t>
            </a:r>
            <a:r>
              <a:rPr lang="en-US" sz="1300" dirty="0" smtClean="0">
                <a:latin typeface="Times New Roman" panose="02020603050405020304" pitchFamily="18" charset="0"/>
                <a:cs typeface="Times New Roman" panose="02020603050405020304" pitchFamily="18" charset="0"/>
              </a:rPr>
              <a:t>  II</a:t>
            </a:r>
            <a:r>
              <a:rPr lang="tt-RU" sz="1300" dirty="0" smtClean="0">
                <a:latin typeface="Times New Roman" panose="02020603050405020304" pitchFamily="18" charset="0"/>
                <a:cs typeface="Times New Roman" panose="02020603050405020304" pitchFamily="18" charset="0"/>
              </a:rPr>
              <a:t> дәрәҗә җиңүче дипломнары белән бүләкләнде. Укытучылары Максутова А.Ф. Һәм Әһлиева Г.Ф. Зур рәхмәтләребезне белдерәбез.</a:t>
            </a:r>
          </a:p>
          <a:p>
            <a:pPr algn="just" fontAlgn="t"/>
            <a:endParaRPr lang="ru-RU" sz="1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9854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Прямая соединительная линия 5"/>
          <p:cNvCxnSpPr/>
          <p:nvPr/>
        </p:nvCxnSpPr>
        <p:spPr>
          <a:xfrm>
            <a:off x="0" y="1176855"/>
            <a:ext cx="6858000" cy="0"/>
          </a:xfrm>
          <a:prstGeom prst="line">
            <a:avLst/>
          </a:prstGeom>
        </p:spPr>
        <p:style>
          <a:lnRef idx="2">
            <a:schemeClr val="accent3"/>
          </a:lnRef>
          <a:fillRef idx="0">
            <a:schemeClr val="accent3"/>
          </a:fillRef>
          <a:effectRef idx="1">
            <a:schemeClr val="accent3"/>
          </a:effectRef>
          <a:fontRef idx="minor">
            <a:schemeClr val="tx1"/>
          </a:fontRef>
        </p:style>
      </p:cxnSp>
      <p:sp>
        <p:nvSpPr>
          <p:cNvPr id="7" name="Прямоугольник 6"/>
          <p:cNvSpPr/>
          <p:nvPr/>
        </p:nvSpPr>
        <p:spPr>
          <a:xfrm rot="21355722">
            <a:off x="845669" y="113067"/>
            <a:ext cx="2089033" cy="769441"/>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4400" b="1" spc="50" dirty="0">
                <a:ln w="11430"/>
                <a:solidFill>
                  <a:srgbClr val="7030A0"/>
                </a:solidFill>
                <a:effectLst>
                  <a:outerShdw blurRad="76200" dist="50800" dir="5400000" algn="tl" rotWithShape="0">
                    <a:srgbClr val="000000">
                      <a:alpha val="65000"/>
                    </a:srgbClr>
                  </a:outerShdw>
                </a:effectLst>
              </a:rPr>
              <a:t>Көмеш</a:t>
            </a:r>
            <a:r>
              <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ru-RU" sz="4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Прямоугольник 7"/>
          <p:cNvSpPr/>
          <p:nvPr/>
        </p:nvSpPr>
        <p:spPr>
          <a:xfrm rot="21396484">
            <a:off x="2770629" y="161675"/>
            <a:ext cx="2688621" cy="769441"/>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4400" b="1" spc="50" dirty="0">
                <a:ln w="11430"/>
                <a:solidFill>
                  <a:srgbClr val="7030A0"/>
                </a:solidFill>
                <a:effectLst>
                  <a:outerShdw blurRad="76200" dist="50800" dir="5400000" algn="tl" rotWithShape="0">
                    <a:srgbClr val="000000">
                      <a:alpha val="65000"/>
                    </a:srgbClr>
                  </a:outerShdw>
                </a:effectLst>
              </a:rPr>
              <a:t>кыӊгырау</a:t>
            </a:r>
          </a:p>
        </p:txBody>
      </p:sp>
      <p:sp>
        <p:nvSpPr>
          <p:cNvPr id="9" name="Прямоугольник 8"/>
          <p:cNvSpPr/>
          <p:nvPr/>
        </p:nvSpPr>
        <p:spPr>
          <a:xfrm>
            <a:off x="3751848" y="869078"/>
            <a:ext cx="3429000" cy="307777"/>
          </a:xfrm>
          <a:prstGeom prst="rect">
            <a:avLst/>
          </a:prstGeom>
        </p:spPr>
        <p:txBody>
          <a:bodyPr>
            <a:spAutoFit/>
          </a:bodyPr>
          <a:lstStyle/>
          <a:p>
            <a:r>
              <a:rPr lang="ru-RU" sz="1400" b="1" dirty="0">
                <a:solidFill>
                  <a:srgbClr val="421C5E"/>
                </a:solidFill>
              </a:rPr>
              <a:t>Балалар һəм яшүсмерлəр  газетасы </a:t>
            </a:r>
          </a:p>
        </p:txBody>
      </p:sp>
      <p:sp>
        <p:nvSpPr>
          <p:cNvPr id="2" name="Прямоугольник 1"/>
          <p:cNvSpPr/>
          <p:nvPr/>
        </p:nvSpPr>
        <p:spPr>
          <a:xfrm>
            <a:off x="357417" y="1184191"/>
            <a:ext cx="6565683" cy="400110"/>
          </a:xfrm>
          <a:prstGeom prst="rect">
            <a:avLst/>
          </a:prstGeom>
        </p:spPr>
        <p:txBody>
          <a:bodyPr wrap="square">
            <a:spAutoFit/>
          </a:bodyPr>
          <a:lstStyle/>
          <a:p>
            <a:pPr algn="ctr"/>
            <a:r>
              <a:rPr lang="tt-RU" sz="2000" b="1" dirty="0" smtClean="0">
                <a:ln w="12700">
                  <a:solidFill>
                    <a:sysClr val="windowText" lastClr="000000"/>
                  </a:solidFill>
                  <a:prstDash val="solid"/>
                </a:ln>
                <a:solidFill>
                  <a:schemeClr val="accent2">
                    <a:lumMod val="60000"/>
                    <a:lumOff val="40000"/>
                  </a:schemeClr>
                </a:solidFill>
                <a:effectLst>
                  <a:outerShdw blurRad="41275" dist="20320" dir="1800000" algn="tl" rotWithShape="0">
                    <a:srgbClr val="000000">
                      <a:alpha val="40000"/>
                    </a:srgbClr>
                  </a:outerShdw>
                </a:effectLst>
              </a:rPr>
              <a:t>        </a:t>
            </a:r>
            <a:endParaRPr lang="ru-RU" sz="2000" b="1" dirty="0">
              <a:ln w="12700">
                <a:solidFill>
                  <a:sysClr val="windowText" lastClr="000000"/>
                </a:solidFill>
                <a:prstDash val="solid"/>
              </a:ln>
              <a:solidFill>
                <a:srgbClr val="7030A0"/>
              </a:solidFill>
              <a:effectLst>
                <a:outerShdw blurRad="41275" dist="20320" dir="1800000" algn="tl" rotWithShape="0">
                  <a:srgbClr val="000000">
                    <a:alpha val="40000"/>
                  </a:srgbClr>
                </a:outerShdw>
              </a:effectLst>
            </a:endParaRPr>
          </a:p>
        </p:txBody>
      </p:sp>
      <p:sp>
        <p:nvSpPr>
          <p:cNvPr id="10" name="Прямоугольник 9"/>
          <p:cNvSpPr/>
          <p:nvPr/>
        </p:nvSpPr>
        <p:spPr>
          <a:xfrm>
            <a:off x="65367" y="4872399"/>
            <a:ext cx="7424255" cy="523220"/>
          </a:xfrm>
          <a:prstGeom prst="rect">
            <a:avLst/>
          </a:prstGeom>
        </p:spPr>
        <p:txBody>
          <a:bodyPr wrap="square">
            <a:spAutoFit/>
          </a:bodyPr>
          <a:lstStyle/>
          <a:p>
            <a:r>
              <a:rPr lang="tt-RU" sz="1400" dirty="0" smtClean="0">
                <a:latin typeface="Times New Roman" panose="02020603050405020304" pitchFamily="18" charset="0"/>
                <a:cs typeface="Times New Roman" panose="02020603050405020304" pitchFamily="18" charset="0"/>
              </a:rPr>
              <a:t> </a:t>
            </a:r>
            <a:endParaRPr lang="ru-RU" sz="1400" dirty="0" smtClean="0">
              <a:solidFill>
                <a:srgbClr val="FF0000"/>
              </a:solidFill>
              <a:latin typeface="Times New Roman" panose="02020603050405020304" pitchFamily="18" charset="0"/>
              <a:cs typeface="Times New Roman" panose="02020603050405020304" pitchFamily="18" charset="0"/>
            </a:endParaRPr>
          </a:p>
          <a:p>
            <a:r>
              <a:rPr lang="tt-RU" sz="1400" b="1" dirty="0" smtClean="0"/>
              <a:t> </a:t>
            </a:r>
            <a:endParaRPr lang="ru-RU" sz="1400" dirty="0"/>
          </a:p>
        </p:txBody>
      </p:sp>
      <p:sp>
        <p:nvSpPr>
          <p:cNvPr id="11" name="Прямоугольник 10"/>
          <p:cNvSpPr/>
          <p:nvPr/>
        </p:nvSpPr>
        <p:spPr>
          <a:xfrm>
            <a:off x="5733256" y="5652120"/>
            <a:ext cx="184731" cy="461665"/>
          </a:xfrm>
          <a:prstGeom prst="rect">
            <a:avLst/>
          </a:prstGeom>
        </p:spPr>
        <p:txBody>
          <a:bodyPr wrap="none">
            <a:spAutoFit/>
          </a:bodyPr>
          <a:lstStyle/>
          <a:p>
            <a:endParaRPr lang="ru-RU" sz="2400" b="1" dirty="0">
              <a:ln w="12700">
                <a:solidFill>
                  <a:sysClr val="windowText" lastClr="000000"/>
                </a:solidFill>
                <a:prstDash val="solid"/>
              </a:ln>
              <a:solidFill>
                <a:srgbClr val="9E5ECE"/>
              </a:solidFill>
              <a:effectLst>
                <a:outerShdw blurRad="41275" dist="20320" dir="1800000" algn="tl" rotWithShape="0">
                  <a:srgbClr val="000000">
                    <a:alpha val="40000"/>
                  </a:srgbClr>
                </a:outerShdw>
              </a:effectLst>
            </a:endParaRPr>
          </a:p>
        </p:txBody>
      </p:sp>
      <p:sp useBgFill="1">
        <p:nvSpPr>
          <p:cNvPr id="13" name="Прямоугольник 12"/>
          <p:cNvSpPr/>
          <p:nvPr/>
        </p:nvSpPr>
        <p:spPr>
          <a:xfrm>
            <a:off x="3464174" y="6257193"/>
            <a:ext cx="3292102" cy="276999"/>
          </a:xfrm>
          <a:prstGeom prst="rect">
            <a:avLst/>
          </a:prstGeom>
        </p:spPr>
        <p:txBody>
          <a:bodyPr wrap="square">
            <a:spAutoFit/>
          </a:bodyPr>
          <a:lstStyle/>
          <a:p>
            <a:pPr algn="just"/>
            <a:endParaRPr lang="ru-RU" sz="12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89774" y="2305486"/>
            <a:ext cx="3641565" cy="2893100"/>
          </a:xfrm>
          <a:prstGeom prst="rect">
            <a:avLst/>
          </a:prstGeom>
        </p:spPr>
        <p:txBody>
          <a:bodyPr wrap="square">
            <a:spAutoFit/>
          </a:bodyPr>
          <a:lstStyle/>
          <a:p>
            <a:pPr algn="just"/>
            <a:r>
              <a:rPr lang="ru-RU" sz="1300" dirty="0" smtClean="0">
                <a:latin typeface="Times New Roman" panose="02020603050405020304" pitchFamily="18" charset="0"/>
                <a:cs typeface="Times New Roman" panose="02020603050405020304" pitchFamily="18" charset="0"/>
              </a:rPr>
              <a:t>25 </a:t>
            </a:r>
            <a:r>
              <a:rPr lang="ru-RU" sz="1300" dirty="0" err="1" smtClean="0">
                <a:latin typeface="Times New Roman" panose="02020603050405020304" pitchFamily="18" charset="0"/>
                <a:cs typeface="Times New Roman" panose="02020603050405020304" pitchFamily="18" charset="0"/>
              </a:rPr>
              <a:t>нче</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ноябрьдә</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Чистай</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шәһәренең</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Авыл</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хуҗалыгы</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техникумында</a:t>
            </a:r>
            <a:r>
              <a:rPr lang="ru-RU" sz="1300" dirty="0" smtClean="0">
                <a:latin typeface="Times New Roman" panose="02020603050405020304" pitchFamily="18" charset="0"/>
                <a:cs typeface="Times New Roman" panose="02020603050405020304" pitchFamily="18" charset="0"/>
              </a:rPr>
              <a:t> Алтын </a:t>
            </a:r>
            <a:r>
              <a:rPr lang="ru-RU" sz="1300" dirty="0" err="1" smtClean="0">
                <a:latin typeface="Times New Roman" panose="02020603050405020304" pitchFamily="18" charset="0"/>
                <a:cs typeface="Times New Roman" panose="02020603050405020304" pitchFamily="18" charset="0"/>
              </a:rPr>
              <a:t>Урда</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шагыйрьләренең</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тарихи-мәдәни</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мирасына</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багышланган</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Республикакүләм</a:t>
            </a:r>
            <a:r>
              <a:rPr lang="ru-RU" sz="1300" dirty="0" smtClean="0">
                <a:latin typeface="Times New Roman" panose="02020603050405020304" pitchFamily="18" charset="0"/>
                <a:cs typeface="Times New Roman" panose="02020603050405020304" pitchFamily="18" charset="0"/>
              </a:rPr>
              <a:t> конкурс </a:t>
            </a:r>
            <a:r>
              <a:rPr lang="ru-RU" sz="1300" dirty="0" err="1" smtClean="0">
                <a:latin typeface="Times New Roman" panose="02020603050405020304" pitchFamily="18" charset="0"/>
                <a:cs typeface="Times New Roman" panose="02020603050405020304" pitchFamily="18" charset="0"/>
              </a:rPr>
              <a:t>булып</a:t>
            </a:r>
            <a:r>
              <a:rPr lang="ru-RU" sz="1300" dirty="0" smtClean="0">
                <a:latin typeface="Times New Roman" panose="02020603050405020304" pitchFamily="18" charset="0"/>
                <a:cs typeface="Times New Roman" panose="02020603050405020304" pitchFamily="18" charset="0"/>
              </a:rPr>
              <a:t> узды. </a:t>
            </a:r>
            <a:r>
              <a:rPr lang="ru-RU" sz="1300" dirty="0" err="1" smtClean="0">
                <a:latin typeface="Times New Roman" panose="02020603050405020304" pitchFamily="18" charset="0"/>
                <a:cs typeface="Times New Roman" panose="02020603050405020304" pitchFamily="18" charset="0"/>
              </a:rPr>
              <a:t>Әлеге</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чарада</a:t>
            </a:r>
            <a:r>
              <a:rPr lang="ru-RU" sz="1300" dirty="0" smtClean="0">
                <a:latin typeface="Times New Roman" panose="02020603050405020304" pitchFamily="18" charset="0"/>
                <a:cs typeface="Times New Roman" panose="02020603050405020304" pitchFamily="18" charset="0"/>
              </a:rPr>
              <a:t> 10  </a:t>
            </a:r>
            <a:r>
              <a:rPr lang="ru-RU" sz="1300" dirty="0" err="1">
                <a:latin typeface="Times New Roman" panose="02020603050405020304" pitchFamily="18" charset="0"/>
                <a:cs typeface="Times New Roman" panose="02020603050405020304" pitchFamily="18" charset="0"/>
              </a:rPr>
              <a:t>н</a:t>
            </a:r>
            <a:r>
              <a:rPr lang="ru-RU" sz="1300" dirty="0" err="1" smtClean="0">
                <a:latin typeface="Times New Roman" panose="02020603050405020304" pitchFamily="18" charset="0"/>
                <a:cs typeface="Times New Roman" panose="02020603050405020304" pitchFamily="18" charset="0"/>
              </a:rPr>
              <a:t>чы</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сыйныф</a:t>
            </a:r>
            <a:r>
              <a:rPr lang="ru-RU" sz="1300" dirty="0" smtClean="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укучысы</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Зарипова</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Гөлнар</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Сәиф</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Сараиның</a:t>
            </a:r>
            <a:r>
              <a:rPr lang="ru-RU" sz="1300" dirty="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иҗатын</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өйрәнеп</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фәнни</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эзләнү</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эшен</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тәкъдим</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итте</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һәм</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лаеклы</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рәвештә</a:t>
            </a:r>
            <a:r>
              <a:rPr lang="ru-RU" sz="1300" dirty="0" smtClean="0">
                <a:latin typeface="Times New Roman" panose="02020603050405020304" pitchFamily="18" charset="0"/>
                <a:cs typeface="Times New Roman" panose="02020603050405020304" pitchFamily="18" charset="0"/>
              </a:rPr>
              <a:t> 1нче </a:t>
            </a:r>
            <a:r>
              <a:rPr lang="ru-RU" sz="1300" dirty="0" err="1">
                <a:latin typeface="Times New Roman" panose="02020603050405020304" pitchFamily="18" charset="0"/>
                <a:cs typeface="Times New Roman" panose="02020603050405020304" pitchFamily="18" charset="0"/>
              </a:rPr>
              <a:t>урынны</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яулады</a:t>
            </a:r>
            <a:r>
              <a:rPr lang="ru-RU" sz="1300" dirty="0">
                <a:latin typeface="Times New Roman" panose="02020603050405020304" pitchFamily="18" charset="0"/>
                <a:cs typeface="Times New Roman" panose="02020603050405020304" pitchFamily="18" charset="0"/>
              </a:rPr>
              <a:t>. Конкурс </a:t>
            </a:r>
            <a:r>
              <a:rPr lang="en-US" sz="1300" dirty="0">
                <a:latin typeface="Times New Roman" panose="02020603050405020304" pitchFamily="18" charset="0"/>
                <a:cs typeface="Times New Roman" panose="02020603050405020304" pitchFamily="18" charset="0"/>
              </a:rPr>
              <a:t>Zoom </a:t>
            </a:r>
            <a:r>
              <a:rPr lang="ru-RU" sz="1300" dirty="0" err="1">
                <a:latin typeface="Times New Roman" panose="02020603050405020304" pitchFamily="18" charset="0"/>
                <a:cs typeface="Times New Roman" panose="02020603050405020304" pitchFamily="18" charset="0"/>
              </a:rPr>
              <a:t>платформасында</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үтте</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Гөлнар</a:t>
            </a:r>
            <a:r>
              <a:rPr lang="ru-RU" sz="1300" dirty="0">
                <a:latin typeface="Times New Roman" panose="02020603050405020304" pitchFamily="18" charset="0"/>
                <a:cs typeface="Times New Roman" panose="02020603050405020304" pitchFamily="18" charset="0"/>
              </a:rPr>
              <a:t> "Алтын </a:t>
            </a:r>
            <a:r>
              <a:rPr lang="ru-RU" sz="1300" dirty="0" err="1">
                <a:latin typeface="Times New Roman" panose="02020603050405020304" pitchFamily="18" charset="0"/>
                <a:cs typeface="Times New Roman" panose="02020603050405020304" pitchFamily="18" charset="0"/>
              </a:rPr>
              <a:t>Урда</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шагыйре</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Котбның</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Хөсрәү</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вә</a:t>
            </a:r>
            <a:r>
              <a:rPr lang="ru-RU" sz="1300" dirty="0">
                <a:latin typeface="Times New Roman" panose="02020603050405020304" pitchFamily="18" charset="0"/>
                <a:cs typeface="Times New Roman" panose="02020603050405020304" pitchFamily="18" charset="0"/>
              </a:rPr>
              <a:t> Ширин"  </a:t>
            </a:r>
            <a:r>
              <a:rPr lang="ru-RU" sz="1300" dirty="0" err="1">
                <a:latin typeface="Times New Roman" panose="02020603050405020304" pitchFamily="18" charset="0"/>
                <a:cs typeface="Times New Roman" panose="02020603050405020304" pitchFamily="18" charset="0"/>
              </a:rPr>
              <a:t>шигъри</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романында</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мәдәни</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традицияләр</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чагылышы</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дигән</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теманы</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яклап</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чыкты</a:t>
            </a:r>
            <a:r>
              <a:rPr lang="ru-RU" sz="1300" dirty="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Алда</a:t>
            </a:r>
            <a:r>
              <a:rPr lang="ru-RU" sz="1300" dirty="0" smtClean="0">
                <a:latin typeface="Times New Roman" panose="02020603050405020304" pitchFamily="18" charset="0"/>
                <a:cs typeface="Times New Roman" panose="02020603050405020304" pitchFamily="18" charset="0"/>
              </a:rPr>
              <a:t> да </a:t>
            </a:r>
            <a:r>
              <a:rPr lang="ru-RU" sz="1300" dirty="0" err="1" smtClean="0">
                <a:latin typeface="Times New Roman" panose="02020603050405020304" pitchFamily="18" charset="0"/>
                <a:cs typeface="Times New Roman" panose="02020603050405020304" pitchFamily="18" charset="0"/>
              </a:rPr>
              <a:t>Гөлнарга</a:t>
            </a:r>
            <a:r>
              <a:rPr lang="ru-RU" sz="1300" dirty="0" smtClean="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иҗади</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уңышлар</a:t>
            </a:r>
            <a:r>
              <a:rPr lang="ru-RU" sz="1300" dirty="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яңадан</a:t>
            </a:r>
            <a:r>
              <a:rPr lang="ru-RU" sz="1300" dirty="0" err="1">
                <a:latin typeface="Times New Roman" panose="02020603050405020304" pitchFamily="18" charset="0"/>
                <a:cs typeface="Times New Roman" panose="02020603050405020304" pitchFamily="18" charset="0"/>
              </a:rPr>
              <a:t>-</a:t>
            </a:r>
            <a:r>
              <a:rPr lang="ru-RU" sz="1300" dirty="0" err="1" smtClean="0">
                <a:latin typeface="Times New Roman" panose="02020603050405020304" pitchFamily="18" charset="0"/>
                <a:cs typeface="Times New Roman" panose="02020603050405020304" pitchFamily="18" charset="0"/>
              </a:rPr>
              <a:t>яңа</a:t>
            </a:r>
            <a:r>
              <a:rPr lang="ru-RU" sz="1300" dirty="0" smtClean="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үрләр</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яуларга</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насыйп</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булсын</a:t>
            </a:r>
            <a:r>
              <a:rPr lang="ru-RU" sz="1300" dirty="0" smtClean="0">
                <a:latin typeface="Times New Roman" panose="02020603050405020304" pitchFamily="18" charset="0"/>
                <a:cs typeface="Times New Roman" panose="02020603050405020304" pitchFamily="18" charset="0"/>
              </a:rPr>
              <a:t>.</a:t>
            </a:r>
          </a:p>
        </p:txBody>
      </p:sp>
      <p:sp>
        <p:nvSpPr>
          <p:cNvPr id="4" name="Прямоугольник 3"/>
          <p:cNvSpPr/>
          <p:nvPr/>
        </p:nvSpPr>
        <p:spPr>
          <a:xfrm>
            <a:off x="3523320" y="3750360"/>
            <a:ext cx="3429000" cy="307777"/>
          </a:xfrm>
          <a:prstGeom prst="rect">
            <a:avLst/>
          </a:prstGeom>
        </p:spPr>
        <p:txBody>
          <a:bodyPr>
            <a:spAutoFit/>
          </a:bodyPr>
          <a:lstStyle/>
          <a:p>
            <a:pPr lvl="0" algn="just"/>
            <a:r>
              <a:rPr lang="tt-RU" sz="1400" dirty="0" smtClean="0">
                <a:solidFill>
                  <a:prstClr val="black"/>
                </a:solidFill>
                <a:latin typeface="Times New Roman" panose="02020603050405020304" pitchFamily="18" charset="0"/>
                <a:cs typeface="Times New Roman" panose="02020603050405020304" pitchFamily="18" charset="0"/>
              </a:rPr>
              <a:t>.</a:t>
            </a:r>
            <a:endParaRPr lang="ru-RU" sz="1400" i="1" dirty="0">
              <a:solidFill>
                <a:prstClr val="black"/>
              </a:solidFill>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387424" y="5425156"/>
            <a:ext cx="5393497" cy="461665"/>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r>
              <a:rPr lang="ru-RU" sz="2400" b="1" dirty="0" smtClean="0">
                <a:ln w="11430"/>
                <a:solidFill>
                  <a:schemeClr val="bg1"/>
                </a:soli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        </a:t>
            </a:r>
            <a:r>
              <a:rPr lang="ru-RU" sz="1600" b="1" dirty="0" smtClean="0">
                <a:solidFill>
                  <a:schemeClr val="bg1"/>
                </a:solidFill>
                <a:effectLst>
                  <a:outerShdw blurRad="38100" dist="38100" dir="2700000" algn="tl">
                    <a:srgbClr val="000000">
                      <a:alpha val="43137"/>
                    </a:srgbClr>
                  </a:outerShdw>
                </a:effectLst>
                <a:latin typeface="+mj-lt"/>
              </a:rPr>
              <a:t>ҖӘЛИЛ УКУЛАРЫ -2021 </a:t>
            </a:r>
            <a:endParaRPr lang="ru-RU" sz="1600" b="1" dirty="0">
              <a:solidFill>
                <a:schemeClr val="bg1"/>
              </a:solidFill>
              <a:effectLst>
                <a:outerShdw blurRad="38100" dist="38100" dir="2700000" algn="tl">
                  <a:srgbClr val="000000">
                    <a:alpha val="43137"/>
                  </a:srgbClr>
                </a:outerShdw>
              </a:effectLst>
              <a:latin typeface="+mj-lt"/>
            </a:endParaRPr>
          </a:p>
        </p:txBody>
      </p:sp>
      <p:sp>
        <p:nvSpPr>
          <p:cNvPr id="17" name="Прямоугольник 16"/>
          <p:cNvSpPr/>
          <p:nvPr/>
        </p:nvSpPr>
        <p:spPr>
          <a:xfrm>
            <a:off x="3309748" y="5587779"/>
            <a:ext cx="3548252" cy="3308598"/>
          </a:xfrm>
          <a:prstGeom prst="rect">
            <a:avLst/>
          </a:prstGeom>
        </p:spPr>
        <p:txBody>
          <a:bodyPr wrap="square">
            <a:spAutoFit/>
          </a:bodyPr>
          <a:lstStyle/>
          <a:p>
            <a:pPr algn="just"/>
            <a:r>
              <a:rPr lang="ru-RU" sz="1300" dirty="0" err="1" smtClean="0">
                <a:latin typeface="Times New Roman" panose="02020603050405020304" pitchFamily="18" charset="0"/>
                <a:cs typeface="Times New Roman" panose="02020603050405020304" pitchFamily="18" charset="0"/>
              </a:rPr>
              <a:t>М.Җәлилнең</a:t>
            </a:r>
            <a:r>
              <a:rPr lang="ru-RU" sz="1300" dirty="0" smtClean="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иҗади</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мирасын</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популярлаштыру</a:t>
            </a:r>
            <a:r>
              <a:rPr lang="ru-RU" sz="1300" dirty="0">
                <a:latin typeface="Times New Roman" panose="02020603050405020304" pitchFamily="18" charset="0"/>
                <a:cs typeface="Times New Roman" panose="02020603050405020304" pitchFamily="18" charset="0"/>
              </a:rPr>
              <a:t>, фронтовик </a:t>
            </a:r>
            <a:r>
              <a:rPr lang="ru-RU" sz="1300" dirty="0" err="1">
                <a:latin typeface="Times New Roman" panose="02020603050405020304" pitchFamily="18" charset="0"/>
                <a:cs typeface="Times New Roman" panose="02020603050405020304" pitchFamily="18" charset="0"/>
              </a:rPr>
              <a:t>язучылар</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иҗатына</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кызыксынуны</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арттыру</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әдәби</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иҗатка</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сәләте</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булган</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яшьләрне</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барлау</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таныту</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һәм</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сәләтләрен</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үстерү</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максатыннан</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инде</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менә</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дүртенче</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тапкыр</a:t>
            </a:r>
            <a:r>
              <a:rPr lang="ru-RU" sz="1300" dirty="0" smtClean="0">
                <a:latin typeface="Times New Roman" panose="02020603050405020304" pitchFamily="18" charset="0"/>
                <a:cs typeface="Times New Roman" panose="02020603050405020304" pitchFamily="18" charset="0"/>
              </a:rPr>
              <a:t>  </a:t>
            </a:r>
            <a:r>
              <a:rPr lang="ru-RU" sz="1300" dirty="0">
                <a:latin typeface="Times New Roman" panose="02020603050405020304" pitchFamily="18" charset="0"/>
                <a:cs typeface="Times New Roman" panose="02020603050405020304" pitchFamily="18" charset="0"/>
              </a:rPr>
              <a:t>“</a:t>
            </a:r>
            <a:r>
              <a:rPr lang="ru-RU" sz="1300" dirty="0" err="1">
                <a:latin typeface="Times New Roman" panose="02020603050405020304" pitchFamily="18" charset="0"/>
                <a:cs typeface="Times New Roman" panose="02020603050405020304" pitchFamily="18" charset="0"/>
              </a:rPr>
              <a:t>Җәлил</a:t>
            </a:r>
            <a:r>
              <a:rPr lang="ru-RU" sz="1300" dirty="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укулары</a:t>
            </a:r>
            <a:r>
              <a:rPr lang="ru-RU" sz="1300" dirty="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Халыкара</a:t>
            </a:r>
            <a:r>
              <a:rPr lang="ru-RU" sz="1300" dirty="0" smtClean="0">
                <a:latin typeface="Times New Roman" panose="02020603050405020304" pitchFamily="18" charset="0"/>
                <a:cs typeface="Times New Roman" panose="02020603050405020304" pitchFamily="18" charset="0"/>
              </a:rPr>
              <a:t> </a:t>
            </a:r>
            <a:r>
              <a:rPr lang="ru-RU" sz="1300" dirty="0" err="1">
                <a:latin typeface="Times New Roman" panose="02020603050405020304" pitchFamily="18" charset="0"/>
                <a:cs typeface="Times New Roman" panose="02020603050405020304" pitchFamily="18" charset="0"/>
              </a:rPr>
              <a:t>әдәби</a:t>
            </a:r>
            <a:r>
              <a:rPr lang="ru-RU" sz="1300" dirty="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бәйгесе</a:t>
            </a:r>
            <a:r>
              <a:rPr lang="ru-RU" sz="1300" dirty="0" smtClean="0">
                <a:latin typeface="Times New Roman" panose="02020603050405020304" pitchFamily="18" charset="0"/>
                <a:cs typeface="Times New Roman" panose="02020603050405020304" pitchFamily="18" charset="0"/>
              </a:rPr>
              <a:t> уза. </a:t>
            </a:r>
            <a:r>
              <a:rPr lang="ru-RU" sz="1300" dirty="0" err="1" smtClean="0">
                <a:latin typeface="Times New Roman" panose="02020603050405020304" pitchFamily="18" charset="0"/>
                <a:cs typeface="Times New Roman" panose="02020603050405020304" pitchFamily="18" charset="0"/>
              </a:rPr>
              <a:t>Быел</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бу</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бәйгенең</a:t>
            </a:r>
            <a:r>
              <a:rPr lang="ru-RU" sz="1300" dirty="0" smtClean="0">
                <a:latin typeface="Times New Roman" panose="02020603050405020304" pitchFamily="18" charset="0"/>
                <a:cs typeface="Times New Roman" panose="02020603050405020304" pitchFamily="18" charset="0"/>
              </a:rPr>
              <a:t> район </a:t>
            </a:r>
            <a:r>
              <a:rPr lang="ru-RU" sz="1300" dirty="0" err="1" smtClean="0">
                <a:latin typeface="Times New Roman" panose="02020603050405020304" pitchFamily="18" charset="0"/>
                <a:cs typeface="Times New Roman" panose="02020603050405020304" pitchFamily="18" charset="0"/>
              </a:rPr>
              <a:t>турында</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безнең</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укучыларыбыз</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арасыннан</a:t>
            </a:r>
            <a:r>
              <a:rPr lang="ru-RU" sz="1300" dirty="0" smtClean="0">
                <a:latin typeface="Times New Roman" panose="02020603050405020304" pitchFamily="18" charset="0"/>
                <a:cs typeface="Times New Roman" panose="02020603050405020304" pitchFamily="18" charset="0"/>
              </a:rPr>
              <a:t> 2а </a:t>
            </a:r>
            <a:r>
              <a:rPr lang="ru-RU" sz="1300" dirty="0" err="1" smtClean="0">
                <a:latin typeface="Times New Roman" panose="02020603050405020304" pitchFamily="18" charset="0"/>
                <a:cs typeface="Times New Roman" panose="02020603050405020304" pitchFamily="18" charset="0"/>
              </a:rPr>
              <a:t>сыйныфы</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бик</a:t>
            </a:r>
            <a:r>
              <a:rPr lang="ru-RU" sz="1300" dirty="0" smtClean="0">
                <a:latin typeface="Times New Roman" panose="02020603050405020304" pitchFamily="18" charset="0"/>
                <a:cs typeface="Times New Roman" panose="02020603050405020304" pitchFamily="18" charset="0"/>
              </a:rPr>
              <a:t> актив </a:t>
            </a:r>
            <a:r>
              <a:rPr lang="ru-RU" sz="1300" dirty="0" err="1" smtClean="0">
                <a:latin typeface="Times New Roman" panose="02020603050405020304" pitchFamily="18" charset="0"/>
                <a:cs typeface="Times New Roman" panose="02020603050405020304" pitchFamily="18" charset="0"/>
              </a:rPr>
              <a:t>булды</a:t>
            </a:r>
            <a:r>
              <a:rPr lang="ru-RU" sz="1300" dirty="0" smtClean="0">
                <a:latin typeface="Times New Roman" panose="02020603050405020304" pitchFamily="18" charset="0"/>
                <a:cs typeface="Times New Roman" panose="02020603050405020304" pitchFamily="18" charset="0"/>
              </a:rPr>
              <a:t>. Сафина </a:t>
            </a:r>
            <a:r>
              <a:rPr lang="ru-RU" sz="1300" dirty="0" err="1" smtClean="0">
                <a:latin typeface="Times New Roman" panose="02020603050405020304" pitchFamily="18" charset="0"/>
                <a:cs typeface="Times New Roman" panose="02020603050405020304" pitchFamily="18" charset="0"/>
              </a:rPr>
              <a:t>Зөһрә</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шагыйрьнең</a:t>
            </a:r>
            <a:r>
              <a:rPr lang="ru-RU" sz="1300" dirty="0" smtClean="0">
                <a:latin typeface="Times New Roman" panose="02020603050405020304" pitchFamily="18" charset="0"/>
                <a:cs typeface="Times New Roman" panose="02020603050405020304" pitchFamily="18" charset="0"/>
              </a:rPr>
              <a:t> рус </a:t>
            </a:r>
            <a:r>
              <a:rPr lang="ru-RU" sz="1300" dirty="0" err="1" smtClean="0">
                <a:latin typeface="Times New Roman" panose="02020603050405020304" pitchFamily="18" charset="0"/>
                <a:cs typeface="Times New Roman" panose="02020603050405020304" pitchFamily="18" charset="0"/>
              </a:rPr>
              <a:t>теленә</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тәрҗемә</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ителгән</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шигырен</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башкарып</a:t>
            </a:r>
            <a:r>
              <a:rPr lang="ru-RU" sz="1300" dirty="0" smtClean="0">
                <a:latin typeface="Times New Roman" panose="02020603050405020304" pitchFamily="18" charset="0"/>
                <a:cs typeface="Times New Roman" panose="02020603050405020304" pitchFamily="18" charset="0"/>
              </a:rPr>
              <a:t>, 2 </a:t>
            </a:r>
            <a:r>
              <a:rPr lang="ru-RU" sz="1300" dirty="0" err="1" smtClean="0">
                <a:latin typeface="Times New Roman" panose="02020603050405020304" pitchFamily="18" charset="0"/>
                <a:cs typeface="Times New Roman" panose="02020603050405020304" pitchFamily="18" charset="0"/>
              </a:rPr>
              <a:t>нче</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урынга</a:t>
            </a:r>
            <a:r>
              <a:rPr lang="ru-RU" sz="1300" dirty="0" smtClean="0">
                <a:latin typeface="Times New Roman" panose="02020603050405020304" pitchFamily="18" charset="0"/>
                <a:cs typeface="Times New Roman" panose="02020603050405020304" pitchFamily="18" charset="0"/>
              </a:rPr>
              <a:t> лаек </a:t>
            </a:r>
            <a:r>
              <a:rPr lang="ru-RU" sz="1300" dirty="0" err="1" smtClean="0">
                <a:latin typeface="Times New Roman" panose="02020603050405020304" pitchFamily="18" charset="0"/>
                <a:cs typeface="Times New Roman" panose="02020603050405020304" pitchFamily="18" charset="0"/>
              </a:rPr>
              <a:t>булды</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Хайбрахманова</a:t>
            </a:r>
            <a:r>
              <a:rPr lang="ru-RU" sz="1300" dirty="0" smtClean="0">
                <a:latin typeface="Times New Roman" panose="02020603050405020304" pitchFamily="18" charset="0"/>
                <a:cs typeface="Times New Roman" panose="02020603050405020304" pitchFamily="18" charset="0"/>
              </a:rPr>
              <a:t> Элина, </a:t>
            </a:r>
            <a:r>
              <a:rPr lang="ru-RU" sz="1300" dirty="0" err="1" smtClean="0">
                <a:latin typeface="Times New Roman" panose="02020603050405020304" pitchFamily="18" charset="0"/>
                <a:cs typeface="Times New Roman" panose="02020603050405020304" pitchFamily="18" charset="0"/>
              </a:rPr>
              <a:t>Салиева</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Ралина</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һәм</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Әбүнәгыймова</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Зәлинә</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әдипнең</a:t>
            </a:r>
            <a:r>
              <a:rPr lang="ru-RU" sz="1300" dirty="0" smtClean="0">
                <a:latin typeface="Times New Roman" panose="02020603050405020304" pitchFamily="18" charset="0"/>
                <a:cs typeface="Times New Roman" panose="02020603050405020304" pitchFamily="18" charset="0"/>
              </a:rPr>
              <a:t> татар </a:t>
            </a:r>
            <a:r>
              <a:rPr lang="ru-RU" sz="1300" dirty="0" err="1" smtClean="0">
                <a:latin typeface="Times New Roman" panose="02020603050405020304" pitchFamily="18" charset="0"/>
                <a:cs typeface="Times New Roman" panose="02020603050405020304" pitchFamily="18" charset="0"/>
              </a:rPr>
              <a:t>телендә</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язылган</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шигырьләрен</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сөйләп</a:t>
            </a:r>
            <a:r>
              <a:rPr lang="ru-RU" sz="1300" dirty="0" smtClean="0">
                <a:latin typeface="Times New Roman" panose="02020603050405020304" pitchFamily="18" charset="0"/>
                <a:cs typeface="Times New Roman" panose="02020603050405020304" pitchFamily="18" charset="0"/>
              </a:rPr>
              <a:t>, 3 </a:t>
            </a:r>
            <a:r>
              <a:rPr lang="ru-RU" sz="1300" dirty="0" err="1" smtClean="0">
                <a:latin typeface="Times New Roman" panose="02020603050405020304" pitchFamily="18" charset="0"/>
                <a:cs typeface="Times New Roman" panose="02020603050405020304" pitchFamily="18" charset="0"/>
              </a:rPr>
              <a:t>нче</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дәрәҗә</a:t>
            </a:r>
            <a:r>
              <a:rPr lang="ru-RU" sz="1300" dirty="0" smtClean="0">
                <a:latin typeface="Times New Roman" panose="02020603050405020304" pitchFamily="18" charset="0"/>
                <a:cs typeface="Times New Roman" panose="02020603050405020304" pitchFamily="18" charset="0"/>
              </a:rPr>
              <a:t> диплом </a:t>
            </a:r>
            <a:r>
              <a:rPr lang="ru-RU" sz="1300" dirty="0" err="1" smtClean="0">
                <a:latin typeface="Times New Roman" panose="02020603050405020304" pitchFamily="18" charset="0"/>
                <a:cs typeface="Times New Roman" panose="02020603050405020304" pitchFamily="18" charset="0"/>
              </a:rPr>
              <a:t>белән</a:t>
            </a:r>
            <a:r>
              <a:rPr lang="ru-RU" sz="1300" dirty="0" smtClean="0">
                <a:latin typeface="Times New Roman" panose="02020603050405020304" pitchFamily="18" charset="0"/>
                <a:cs typeface="Times New Roman" panose="02020603050405020304" pitchFamily="18" charset="0"/>
              </a:rPr>
              <a:t> </a:t>
            </a:r>
            <a:r>
              <a:rPr lang="ru-RU" sz="1300" dirty="0" err="1" smtClean="0">
                <a:latin typeface="Times New Roman" panose="02020603050405020304" pitchFamily="18" charset="0"/>
                <a:cs typeface="Times New Roman" panose="02020603050405020304" pitchFamily="18" charset="0"/>
              </a:rPr>
              <a:t>бүләкләнде</a:t>
            </a:r>
            <a:r>
              <a:rPr lang="ru-RU" sz="1300" dirty="0" smtClean="0">
                <a:latin typeface="Times New Roman" panose="02020603050405020304" pitchFamily="18" charset="0"/>
                <a:cs typeface="Times New Roman" panose="02020603050405020304" pitchFamily="18" charset="0"/>
              </a:rPr>
              <a:t>.</a:t>
            </a:r>
            <a:endParaRPr lang="ru-RU" sz="1300" dirty="0">
              <a:latin typeface="Times New Roman" panose="02020603050405020304" pitchFamily="18" charset="0"/>
              <a:cs typeface="Times New Roman" panose="02020603050405020304" pitchFamily="18" charset="0"/>
            </a:endParaRPr>
          </a:p>
          <a:p>
            <a:r>
              <a:rPr lang="ru-RU" sz="1400" dirty="0" smtClean="0">
                <a:latin typeface="Times New Roman" panose="02020603050405020304" pitchFamily="18" charset="0"/>
                <a:cs typeface="Times New Roman" panose="02020603050405020304" pitchFamily="18" charset="0"/>
              </a:rPr>
              <a:t>   </a:t>
            </a:r>
            <a:endParaRPr lang="ru-RU" sz="1400" b="1" i="1" dirty="0">
              <a:solidFill>
                <a:srgbClr val="421C5E"/>
              </a:solidFill>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1910556" y="1298266"/>
            <a:ext cx="4376200" cy="338554"/>
          </a:xfrm>
          <a:prstGeom prst="rect">
            <a:avLst/>
          </a:prstGeom>
        </p:spPr>
        <p:txBody>
          <a:bodyPr wrap="square">
            <a:spAutoFit/>
          </a:bodyPr>
          <a:lstStyle/>
          <a:p>
            <a:pPr algn="just"/>
            <a:r>
              <a:rPr lang="tt-RU" sz="1600" b="1" dirty="0" smtClean="0">
                <a:solidFill>
                  <a:schemeClr val="bg1"/>
                </a:solidFill>
                <a:effectLst>
                  <a:outerShdw blurRad="38100" dist="38100" dir="2700000" algn="tl">
                    <a:srgbClr val="000000">
                      <a:alpha val="43137"/>
                    </a:srgbClr>
                  </a:outerShdw>
                </a:effectLst>
                <a:latin typeface="+mj-lt"/>
                <a:cs typeface="Times New Roman" panose="02020603050405020304" pitchFamily="18" charset="0"/>
              </a:rPr>
              <a:t>РЕСПУБЛИКАКҮЛӘМ КОНКУРСТА ҖИҢҮЧЕ</a:t>
            </a:r>
            <a:endParaRPr lang="ru-RU" sz="1600" b="1" dirty="0" smtClean="0">
              <a:solidFill>
                <a:schemeClr val="bg1"/>
              </a:solidFill>
              <a:effectLst>
                <a:outerShdw blurRad="38100" dist="38100" dir="2700000" algn="tl">
                  <a:srgbClr val="000000">
                    <a:alpha val="43137"/>
                  </a:srgbClr>
                </a:outerShdw>
              </a:effectLst>
              <a:latin typeface="+mj-lt"/>
              <a:cs typeface="Times New Roman" panose="02020603050405020304" pitchFamily="18" charset="0"/>
            </a:endParaRPr>
          </a:p>
        </p:txBody>
      </p:sp>
      <p:pic>
        <p:nvPicPr>
          <p:cNvPr id="19" name="Рисунок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329"/>
            <a:ext cx="6876919" cy="1186848"/>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6288" y="2311847"/>
            <a:ext cx="2608076" cy="2519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367" y="1073358"/>
            <a:ext cx="1240467" cy="1217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3134340" y="1636820"/>
            <a:ext cx="1538434" cy="369332"/>
          </a:xfrm>
          <a:prstGeom prst="rect">
            <a:avLst/>
          </a:prstGeom>
        </p:spPr>
        <p:txBody>
          <a:bodyPr wrap="none">
            <a:spAutoFit/>
          </a:bodyPr>
          <a:lstStyle/>
          <a:p>
            <a:pPr algn="ctr"/>
            <a:r>
              <a:rPr lang="tt-RU" b="1" dirty="0" smtClean="0">
                <a:solidFill>
                  <a:schemeClr val="bg1"/>
                </a:solidFill>
                <a:effectLst>
                  <a:outerShdw blurRad="38100" dist="38100" dir="2700000" algn="tl">
                    <a:srgbClr val="000000">
                      <a:alpha val="43137"/>
                    </a:srgbClr>
                  </a:outerShdw>
                </a:effectLst>
                <a:cs typeface="Times New Roman" panose="02020603050405020304" pitchFamily="18" charset="0"/>
              </a:rPr>
              <a:t>КОТЛЫЙБЫЗ!</a:t>
            </a:r>
            <a:endParaRPr lang="en-US" b="1" dirty="0">
              <a:solidFill>
                <a:schemeClr val="bg1"/>
              </a:solidFill>
              <a:effectLst>
                <a:outerShdw blurRad="38100" dist="38100" dir="2700000" algn="tl">
                  <a:srgbClr val="000000">
                    <a:alpha val="43137"/>
                  </a:srgbClr>
                </a:outerShdw>
              </a:effectLst>
              <a:cs typeface="Times New Roman" panose="02020603050405020304" pitchFamily="18" charset="0"/>
            </a:endParaRPr>
          </a:p>
        </p:txBody>
      </p:sp>
      <p:sp>
        <p:nvSpPr>
          <p:cNvPr id="14" name="Прямоугольник 13"/>
          <p:cNvSpPr/>
          <p:nvPr/>
        </p:nvSpPr>
        <p:spPr>
          <a:xfrm>
            <a:off x="895464" y="5190455"/>
            <a:ext cx="4477752" cy="276999"/>
          </a:xfrm>
          <a:prstGeom prst="rect">
            <a:avLst/>
          </a:prstGeom>
        </p:spPr>
        <p:txBody>
          <a:bodyPr wrap="square">
            <a:spAutoFit/>
          </a:bodyPr>
          <a:lstStyle/>
          <a:p>
            <a:pPr algn="just"/>
            <a:r>
              <a:rPr lang="tt-RU" sz="1200" i="1" dirty="0">
                <a:latin typeface="Times New Roman" panose="02020603050405020304" pitchFamily="18" charset="0"/>
                <a:cs typeface="Times New Roman" panose="02020603050405020304" pitchFamily="18" charset="0"/>
              </a:rPr>
              <a:t>Фәхретдинова Эльвина, </a:t>
            </a:r>
            <a:r>
              <a:rPr lang="tt-RU" sz="1200" i="1" dirty="0" smtClean="0">
                <a:latin typeface="Times New Roman" panose="02020603050405020304" pitchFamily="18" charset="0"/>
                <a:cs typeface="Times New Roman" panose="02020603050405020304" pitchFamily="18" charset="0"/>
              </a:rPr>
              <a:t>10 </a:t>
            </a:r>
            <a:r>
              <a:rPr lang="tt-RU" sz="1200" i="1" dirty="0">
                <a:latin typeface="Times New Roman" panose="02020603050405020304" pitchFamily="18" charset="0"/>
                <a:cs typeface="Times New Roman" panose="02020603050405020304" pitchFamily="18" charset="0"/>
              </a:rPr>
              <a:t>нчы сыйныф укучысы</a:t>
            </a:r>
            <a:endParaRPr lang="ru-RU" sz="1200" i="1" dirty="0">
              <a:latin typeface="Times New Roman" panose="02020603050405020304" pitchFamily="18" charset="0"/>
              <a:cs typeface="Times New Roman" panose="02020603050405020304" pitchFamily="18" charset="0"/>
            </a:endParaRPr>
          </a:p>
        </p:txBody>
      </p:sp>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648" y="6113785"/>
            <a:ext cx="2869607" cy="2326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9854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Прямая соединительная линия 3"/>
          <p:cNvCxnSpPr/>
          <p:nvPr/>
        </p:nvCxnSpPr>
        <p:spPr>
          <a:xfrm>
            <a:off x="0" y="899592"/>
            <a:ext cx="6858000" cy="0"/>
          </a:xfrm>
          <a:prstGeom prst="line">
            <a:avLst/>
          </a:prstGeom>
        </p:spPr>
        <p:style>
          <a:lnRef idx="2">
            <a:schemeClr val="accent3"/>
          </a:lnRef>
          <a:fillRef idx="0">
            <a:schemeClr val="accent3"/>
          </a:fillRef>
          <a:effectRef idx="1">
            <a:schemeClr val="accent3"/>
          </a:effectRef>
          <a:fontRef idx="minor">
            <a:schemeClr val="tx1"/>
          </a:fontRef>
        </p:style>
      </p:cxnSp>
      <p:sp>
        <p:nvSpPr>
          <p:cNvPr id="7" name="Прямоугольник 6"/>
          <p:cNvSpPr/>
          <p:nvPr/>
        </p:nvSpPr>
        <p:spPr>
          <a:xfrm>
            <a:off x="3429000" y="3644369"/>
            <a:ext cx="3429000" cy="276999"/>
          </a:xfrm>
          <a:prstGeom prst="rect">
            <a:avLst/>
          </a:prstGeom>
        </p:spPr>
        <p:txBody>
          <a:bodyPr wrap="square">
            <a:spAutoFit/>
          </a:bodyPr>
          <a:lstStyle/>
          <a:p>
            <a:pPr algn="just"/>
            <a:endParaRPr lang="ru-RU" sz="1200" dirty="0">
              <a:latin typeface="Times New Roman" panose="02020603050405020304" pitchFamily="18" charset="0"/>
              <a:cs typeface="Times New Roman" panose="02020603050405020304" pitchFamily="18" charset="0"/>
            </a:endParaRPr>
          </a:p>
        </p:txBody>
      </p:sp>
      <p:sp>
        <p:nvSpPr>
          <p:cNvPr id="16" name="Прямоугольник 15"/>
          <p:cNvSpPr/>
          <p:nvPr/>
        </p:nvSpPr>
        <p:spPr>
          <a:xfrm>
            <a:off x="246089" y="6186683"/>
            <a:ext cx="3429000" cy="276999"/>
          </a:xfrm>
          <a:prstGeom prst="rect">
            <a:avLst/>
          </a:prstGeom>
        </p:spPr>
        <p:txBody>
          <a:bodyPr>
            <a:spAutoFit/>
          </a:bodyPr>
          <a:lstStyle/>
          <a:p>
            <a:pPr algn="just"/>
            <a:endParaRPr lang="ru-RU" sz="1200" dirty="0">
              <a:latin typeface="Times New Roman" panose="02020603050405020304" pitchFamily="18" charset="0"/>
              <a:cs typeface="Times New Roman" panose="02020603050405020304" pitchFamily="18" charset="0"/>
            </a:endParaRPr>
          </a:p>
        </p:txBody>
      </p:sp>
      <p:sp>
        <p:nvSpPr>
          <p:cNvPr id="17" name="Прямоугольник 16"/>
          <p:cNvSpPr/>
          <p:nvPr/>
        </p:nvSpPr>
        <p:spPr>
          <a:xfrm>
            <a:off x="3429000" y="8244408"/>
            <a:ext cx="3429000" cy="276999"/>
          </a:xfrm>
          <a:prstGeom prst="rect">
            <a:avLst/>
          </a:prstGeom>
        </p:spPr>
        <p:txBody>
          <a:bodyPr>
            <a:spAutoFit/>
          </a:bodyPr>
          <a:lstStyle/>
          <a:p>
            <a:pPr algn="just"/>
            <a:endParaRPr lang="ru-RU" sz="1200" dirty="0">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4510097" y="8848640"/>
            <a:ext cx="184731" cy="276999"/>
          </a:xfrm>
          <a:prstGeom prst="rect">
            <a:avLst/>
          </a:prstGeom>
        </p:spPr>
        <p:txBody>
          <a:bodyPr wrap="none">
            <a:spAutoFit/>
          </a:bodyPr>
          <a:lstStyle/>
          <a:p>
            <a:endParaRPr lang="ru-RU" sz="1200" b="1" i="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35785" y="134486"/>
            <a:ext cx="261610" cy="276999"/>
          </a:xfrm>
          <a:prstGeom prst="rect">
            <a:avLst/>
          </a:prstGeom>
          <a:noFill/>
        </p:spPr>
        <p:txBody>
          <a:bodyPr wrap="none" rtlCol="0">
            <a:spAutoFit/>
          </a:bodyPr>
          <a:lstStyle/>
          <a:p>
            <a:r>
              <a:rPr lang="ru-RU" sz="1200" dirty="0" smtClean="0">
                <a:latin typeface="Times New Roman" panose="02020603050405020304" pitchFamily="18" charset="0"/>
                <a:cs typeface="Times New Roman" panose="02020603050405020304" pitchFamily="18" charset="0"/>
              </a:rPr>
              <a:t>3</a:t>
            </a:r>
            <a:endParaRPr lang="ru-RU" sz="12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155337" y="3715649"/>
            <a:ext cx="6568364" cy="3093154"/>
          </a:xfrm>
          <a:prstGeom prst="rect">
            <a:avLst/>
          </a:prstGeom>
        </p:spPr>
        <p:txBody>
          <a:bodyPr wrap="square">
            <a:spAutoFit/>
          </a:bodyPr>
          <a:lstStyle/>
          <a:p>
            <a:pPr algn="just"/>
            <a:r>
              <a:rPr lang="ru-RU" sz="1300" b="1" dirty="0" smtClean="0"/>
              <a:t>       </a:t>
            </a:r>
            <a:r>
              <a:rPr lang="ru-RU" sz="1300" b="1" dirty="0" err="1" smtClean="0"/>
              <a:t>Яңа</a:t>
            </a:r>
            <a:r>
              <a:rPr lang="ru-RU" sz="1300" b="1" dirty="0" smtClean="0"/>
              <a:t> </a:t>
            </a:r>
            <a:r>
              <a:rPr lang="ru-RU" sz="1300" b="1" dirty="0" smtClean="0"/>
              <a:t>ел</a:t>
            </a:r>
            <a:r>
              <a:rPr lang="ru-RU" sz="1300" dirty="0" smtClean="0"/>
              <a:t> - </a:t>
            </a:r>
            <a:r>
              <a:rPr lang="ru-RU" sz="1300" dirty="0" err="1" smtClean="0"/>
              <a:t>һәркемнең</a:t>
            </a:r>
            <a:r>
              <a:rPr lang="ru-RU" sz="1300" dirty="0" smtClean="0"/>
              <a:t> </a:t>
            </a:r>
            <a:r>
              <a:rPr lang="ru-RU" sz="1300" dirty="0" err="1" smtClean="0"/>
              <a:t>иң</a:t>
            </a:r>
            <a:r>
              <a:rPr lang="ru-RU" sz="1300" dirty="0" smtClean="0"/>
              <a:t> </a:t>
            </a:r>
            <a:r>
              <a:rPr lang="ru-RU" sz="1300" dirty="0" err="1" smtClean="0"/>
              <a:t>яраткан</a:t>
            </a:r>
            <a:r>
              <a:rPr lang="ru-RU" sz="1300" dirty="0" smtClean="0"/>
              <a:t> </a:t>
            </a:r>
            <a:r>
              <a:rPr lang="ru-RU" sz="1300" dirty="0" err="1" smtClean="0"/>
              <a:t>һәм</a:t>
            </a:r>
            <a:r>
              <a:rPr lang="ru-RU" sz="1300" dirty="0" smtClean="0"/>
              <a:t> </a:t>
            </a:r>
            <a:r>
              <a:rPr lang="ru-RU" sz="1300" dirty="0" err="1" smtClean="0"/>
              <a:t>көтеп</a:t>
            </a:r>
            <a:r>
              <a:rPr lang="ru-RU" sz="1300" dirty="0" smtClean="0"/>
              <a:t> </a:t>
            </a:r>
            <a:r>
              <a:rPr lang="ru-RU" sz="1300" dirty="0" err="1" smtClean="0"/>
              <a:t>алган</a:t>
            </a:r>
            <a:r>
              <a:rPr lang="ru-RU" sz="1300" dirty="0" smtClean="0"/>
              <a:t> </a:t>
            </a:r>
            <a:r>
              <a:rPr lang="ru-RU" sz="1300" dirty="0" err="1" smtClean="0"/>
              <a:t>бәйрәмнәренең</a:t>
            </a:r>
            <a:r>
              <a:rPr lang="ru-RU" sz="1300" dirty="0" smtClean="0"/>
              <a:t> берсе. </a:t>
            </a:r>
            <a:r>
              <a:rPr lang="ru-RU" sz="1300" dirty="0" err="1" smtClean="0"/>
              <a:t>Әмма</a:t>
            </a:r>
            <a:r>
              <a:rPr lang="ru-RU" sz="1300" dirty="0" smtClean="0"/>
              <a:t> </a:t>
            </a:r>
            <a:r>
              <a:rPr lang="ru-RU" sz="1300" dirty="0" err="1" smtClean="0"/>
              <a:t>бу</a:t>
            </a:r>
            <a:r>
              <a:rPr lang="ru-RU" sz="1300" dirty="0" smtClean="0"/>
              <a:t> </a:t>
            </a:r>
            <a:r>
              <a:rPr lang="ru-RU" sz="1300" dirty="0" err="1" smtClean="0"/>
              <a:t>бәйрәм</a:t>
            </a:r>
            <a:r>
              <a:rPr lang="ru-RU" sz="1300" dirty="0" smtClean="0"/>
              <a:t> </a:t>
            </a:r>
            <a:r>
              <a:rPr lang="ru-RU" sz="1300" dirty="0" err="1" smtClean="0"/>
              <a:t>турында</a:t>
            </a:r>
            <a:r>
              <a:rPr lang="ru-RU" sz="1300" dirty="0" smtClean="0"/>
              <a:t> без  </a:t>
            </a:r>
            <a:r>
              <a:rPr lang="ru-RU" sz="1300" dirty="0" err="1" smtClean="0"/>
              <a:t>беләбезме</a:t>
            </a:r>
            <a:r>
              <a:rPr lang="ru-RU" sz="1300" dirty="0" smtClean="0"/>
              <a:t> </a:t>
            </a:r>
            <a:r>
              <a:rPr lang="ru-RU" sz="1300" dirty="0" err="1" smtClean="0"/>
              <a:t>соң</a:t>
            </a:r>
            <a:r>
              <a:rPr lang="ru-RU" sz="1300" dirty="0" smtClean="0"/>
              <a:t>? </a:t>
            </a:r>
            <a:r>
              <a:rPr lang="ru-RU" sz="1300" dirty="0" err="1" smtClean="0"/>
              <a:t>Яңа</a:t>
            </a:r>
            <a:r>
              <a:rPr lang="ru-RU" sz="1300" dirty="0" smtClean="0"/>
              <a:t> </a:t>
            </a:r>
            <a:r>
              <a:rPr lang="ru-RU" sz="1300" dirty="0" err="1" smtClean="0"/>
              <a:t>елны</a:t>
            </a:r>
            <a:r>
              <a:rPr lang="ru-RU" sz="1300" dirty="0" smtClean="0"/>
              <a:t> </a:t>
            </a:r>
            <a:r>
              <a:rPr lang="ru-RU" sz="1300" dirty="0" err="1" smtClean="0"/>
              <a:t>бәйрәм</a:t>
            </a:r>
            <a:r>
              <a:rPr lang="ru-RU" sz="1300" dirty="0" smtClean="0"/>
              <a:t> </a:t>
            </a:r>
            <a:r>
              <a:rPr lang="ru-RU" sz="1300" dirty="0" err="1" smtClean="0"/>
              <a:t>итә</a:t>
            </a:r>
            <a:r>
              <a:rPr lang="ru-RU" sz="1300" dirty="0" smtClean="0"/>
              <a:t> </a:t>
            </a:r>
            <a:r>
              <a:rPr lang="ru-RU" sz="1300" dirty="0" err="1" smtClean="0"/>
              <a:t>башлау</a:t>
            </a:r>
            <a:r>
              <a:rPr lang="ru-RU" sz="1300" dirty="0" smtClean="0"/>
              <a:t> </a:t>
            </a:r>
            <a:r>
              <a:rPr lang="ru-RU" sz="1300" dirty="0" err="1" smtClean="0"/>
              <a:t>безнең</a:t>
            </a:r>
            <a:r>
              <a:rPr lang="ru-RU" sz="1300" dirty="0" smtClean="0"/>
              <a:t> </a:t>
            </a:r>
            <a:r>
              <a:rPr lang="ru-RU" sz="1300" dirty="0" err="1" smtClean="0"/>
              <a:t>эрага</a:t>
            </a:r>
            <a:r>
              <a:rPr lang="ru-RU" sz="1300" dirty="0" smtClean="0"/>
              <a:t> </a:t>
            </a:r>
            <a:r>
              <a:rPr lang="ru-RU" sz="1300" dirty="0" err="1" smtClean="0"/>
              <a:t>кадәрге</a:t>
            </a:r>
            <a:r>
              <a:rPr lang="ru-RU" sz="1300" dirty="0" smtClean="0"/>
              <a:t> 3 </a:t>
            </a:r>
            <a:r>
              <a:rPr lang="ru-RU" sz="1300" dirty="0" err="1" smtClean="0"/>
              <a:t>меңьеллыкка</a:t>
            </a:r>
            <a:r>
              <a:rPr lang="ru-RU" sz="1300" dirty="0" smtClean="0"/>
              <a:t> - </a:t>
            </a:r>
            <a:r>
              <a:rPr lang="ru-RU" sz="1300" dirty="0" err="1" smtClean="0"/>
              <a:t>Месопотамиягә</a:t>
            </a:r>
            <a:r>
              <a:rPr lang="ru-RU" sz="1300" dirty="0" smtClean="0"/>
              <a:t> </a:t>
            </a:r>
            <a:r>
              <a:rPr lang="ru-RU" sz="1300" dirty="0" err="1" smtClean="0"/>
              <a:t>барып</a:t>
            </a:r>
            <a:r>
              <a:rPr lang="ru-RU" sz="1300" dirty="0" smtClean="0"/>
              <a:t> </a:t>
            </a:r>
            <a:r>
              <a:rPr lang="ru-RU" sz="1300" dirty="0" err="1" smtClean="0"/>
              <a:t>тоташа</a:t>
            </a:r>
            <a:r>
              <a:rPr lang="ru-RU" sz="1300" dirty="0" smtClean="0"/>
              <a:t>. Вавилон </a:t>
            </a:r>
            <a:r>
              <a:rPr lang="ru-RU" sz="1300" dirty="0" err="1" smtClean="0"/>
              <a:t>халкыннан</a:t>
            </a:r>
            <a:r>
              <a:rPr lang="ru-RU" sz="1300" dirty="0" smtClean="0"/>
              <a:t> </a:t>
            </a:r>
            <a:r>
              <a:rPr lang="ru-RU" sz="1300" dirty="0" err="1" smtClean="0"/>
              <a:t>иудейлар</a:t>
            </a:r>
            <a:r>
              <a:rPr lang="ru-RU" sz="1300" dirty="0" smtClean="0"/>
              <a:t>, </a:t>
            </a:r>
            <a:r>
              <a:rPr lang="ru-RU" sz="1300" dirty="0" err="1" smtClean="0"/>
              <a:t>аннары</a:t>
            </a:r>
            <a:r>
              <a:rPr lang="ru-RU" sz="1300" dirty="0" smtClean="0"/>
              <a:t> </a:t>
            </a:r>
            <a:r>
              <a:rPr lang="ru-RU" sz="1300" dirty="0" err="1" smtClean="0"/>
              <a:t>греклар</a:t>
            </a:r>
            <a:r>
              <a:rPr lang="ru-RU" sz="1300" dirty="0" smtClean="0"/>
              <a:t> </a:t>
            </a:r>
            <a:r>
              <a:rPr lang="ru-RU" sz="1300" dirty="0" err="1" smtClean="0"/>
              <a:t>аша</a:t>
            </a:r>
            <a:r>
              <a:rPr lang="ru-RU" sz="1300" dirty="0" smtClean="0"/>
              <a:t> </a:t>
            </a:r>
            <a:r>
              <a:rPr lang="ru-RU" sz="1300" dirty="0" err="1" smtClean="0"/>
              <a:t>бу</a:t>
            </a:r>
            <a:r>
              <a:rPr lang="ru-RU" sz="1300" dirty="0" smtClean="0"/>
              <a:t> </a:t>
            </a:r>
            <a:r>
              <a:rPr lang="ru-RU" sz="1300" dirty="0" err="1" smtClean="0"/>
              <a:t>вакыйга</a:t>
            </a:r>
            <a:r>
              <a:rPr lang="ru-RU" sz="1300" dirty="0" smtClean="0"/>
              <a:t> </a:t>
            </a:r>
            <a:r>
              <a:rPr lang="ru-RU" sz="1300" dirty="0" err="1" smtClean="0"/>
              <a:t>Көнбатыш</a:t>
            </a:r>
            <a:r>
              <a:rPr lang="ru-RU" sz="1300" dirty="0" smtClean="0"/>
              <a:t> </a:t>
            </a:r>
            <a:r>
              <a:rPr lang="ru-RU" sz="1300" dirty="0" err="1" smtClean="0"/>
              <a:t>Европага</a:t>
            </a:r>
            <a:r>
              <a:rPr lang="ru-RU" sz="1300" dirty="0" smtClean="0"/>
              <a:t> </a:t>
            </a:r>
            <a:r>
              <a:rPr lang="ru-RU" sz="1300" dirty="0" err="1" smtClean="0"/>
              <a:t>кадәр</a:t>
            </a:r>
            <a:r>
              <a:rPr lang="ru-RU" sz="1300" dirty="0" smtClean="0"/>
              <a:t> </a:t>
            </a:r>
            <a:r>
              <a:rPr lang="ru-RU" sz="1300" dirty="0" err="1" smtClean="0"/>
              <a:t>килеп</a:t>
            </a:r>
            <a:r>
              <a:rPr lang="ru-RU" sz="1300" dirty="0" smtClean="0"/>
              <a:t> </a:t>
            </a:r>
            <a:r>
              <a:rPr lang="ru-RU" sz="1300" dirty="0" err="1" smtClean="0"/>
              <a:t>җитә</a:t>
            </a:r>
            <a:r>
              <a:rPr lang="ru-RU" sz="1300" dirty="0" smtClean="0"/>
              <a:t>. </a:t>
            </a:r>
            <a:r>
              <a:rPr lang="ru-RU" sz="1300" dirty="0" err="1" smtClean="0"/>
              <a:t>Аннары</a:t>
            </a:r>
            <a:r>
              <a:rPr lang="ru-RU" sz="1300" dirty="0" smtClean="0"/>
              <a:t> </a:t>
            </a:r>
            <a:r>
              <a:rPr lang="ru-RU" sz="1300" dirty="0" err="1" smtClean="0"/>
              <a:t>инде</a:t>
            </a:r>
            <a:r>
              <a:rPr lang="ru-RU" sz="1300" dirty="0" smtClean="0"/>
              <a:t> </a:t>
            </a:r>
            <a:r>
              <a:rPr lang="ru-RU" sz="1300" dirty="0" err="1" smtClean="0"/>
              <a:t>Җир</a:t>
            </a:r>
            <a:r>
              <a:rPr lang="ru-RU" sz="1300" dirty="0" smtClean="0"/>
              <a:t> </a:t>
            </a:r>
            <a:r>
              <a:rPr lang="ru-RU" sz="1300" dirty="0" err="1" smtClean="0"/>
              <a:t>шарының</a:t>
            </a:r>
            <a:r>
              <a:rPr lang="ru-RU" sz="1300" dirty="0" smtClean="0"/>
              <a:t> башка </a:t>
            </a:r>
            <a:r>
              <a:rPr lang="ru-RU" sz="1300" dirty="0" err="1" smtClean="0"/>
              <a:t>илләренә</a:t>
            </a:r>
            <a:r>
              <a:rPr lang="ru-RU" sz="1300" dirty="0" smtClean="0"/>
              <a:t> </a:t>
            </a:r>
            <a:r>
              <a:rPr lang="ru-RU" sz="1300" dirty="0" err="1" smtClean="0"/>
              <a:t>тарала</a:t>
            </a:r>
            <a:r>
              <a:rPr lang="ru-RU" sz="1300" dirty="0" smtClean="0"/>
              <a:t>. </a:t>
            </a:r>
            <a:r>
              <a:rPr lang="ru-RU" sz="1300" dirty="0" err="1" smtClean="0"/>
              <a:t>Яңа</a:t>
            </a:r>
            <a:r>
              <a:rPr lang="ru-RU" sz="1300" dirty="0" smtClean="0"/>
              <a:t> </a:t>
            </a:r>
            <a:r>
              <a:rPr lang="ru-RU" sz="1300" dirty="0" err="1" smtClean="0"/>
              <a:t>елны</a:t>
            </a:r>
            <a:r>
              <a:rPr lang="ru-RU" sz="1300" dirty="0" smtClean="0"/>
              <a:t> </a:t>
            </a:r>
            <a:r>
              <a:rPr lang="ru-RU" sz="1300" dirty="0" err="1" smtClean="0"/>
              <a:t>бәйрәм</a:t>
            </a:r>
            <a:r>
              <a:rPr lang="ru-RU" sz="1300" dirty="0" smtClean="0"/>
              <a:t> </a:t>
            </a:r>
            <a:r>
              <a:rPr lang="ru-RU" sz="1300" dirty="0" err="1" smtClean="0"/>
              <a:t>итү</a:t>
            </a:r>
            <a:r>
              <a:rPr lang="ru-RU" sz="1300" dirty="0" smtClean="0"/>
              <a:t> </a:t>
            </a:r>
            <a:r>
              <a:rPr lang="ru-RU" sz="1300" dirty="0" err="1" smtClean="0"/>
              <a:t>вакыты</a:t>
            </a:r>
            <a:r>
              <a:rPr lang="ru-RU" sz="1300" dirty="0" smtClean="0"/>
              <a:t> </a:t>
            </a:r>
            <a:r>
              <a:rPr lang="ru-RU" sz="1300" dirty="0" err="1" smtClean="0"/>
              <a:t>төрлечә</a:t>
            </a:r>
            <a:r>
              <a:rPr lang="ru-RU" sz="1300" dirty="0" smtClean="0"/>
              <a:t> </a:t>
            </a:r>
            <a:r>
              <a:rPr lang="ru-RU" sz="1300" dirty="0" err="1" smtClean="0"/>
              <a:t>булган</a:t>
            </a:r>
            <a:r>
              <a:rPr lang="ru-RU" sz="1300" dirty="0" smtClean="0"/>
              <a:t>. </a:t>
            </a:r>
            <a:r>
              <a:rPr lang="ru-RU" sz="1300" dirty="0" err="1" smtClean="0"/>
              <a:t>Аны</a:t>
            </a:r>
            <a:r>
              <a:rPr lang="ru-RU" sz="1300" dirty="0" smtClean="0"/>
              <a:t> </a:t>
            </a:r>
            <a:r>
              <a:rPr lang="ru-RU" sz="1300" dirty="0" err="1" smtClean="0"/>
              <a:t>язын</a:t>
            </a:r>
            <a:r>
              <a:rPr lang="ru-RU" sz="1300" dirty="0" smtClean="0"/>
              <a:t> да, </a:t>
            </a:r>
            <a:r>
              <a:rPr lang="ru-RU" sz="1300" dirty="0" err="1" smtClean="0"/>
              <a:t>җәй</a:t>
            </a:r>
            <a:r>
              <a:rPr lang="ru-RU" sz="1300" dirty="0" smtClean="0"/>
              <a:t> </a:t>
            </a:r>
            <a:r>
              <a:rPr lang="ru-RU" sz="1300" dirty="0" err="1" smtClean="0"/>
              <a:t>көне</a:t>
            </a:r>
            <a:r>
              <a:rPr lang="ru-RU" sz="1300" dirty="0" smtClean="0"/>
              <a:t> </a:t>
            </a:r>
            <a:r>
              <a:rPr lang="ru-RU" sz="1300" dirty="0" err="1" smtClean="0"/>
              <a:t>дә</a:t>
            </a:r>
            <a:r>
              <a:rPr lang="ru-RU" sz="1300" dirty="0" smtClean="0"/>
              <a:t>, </a:t>
            </a:r>
            <a:r>
              <a:rPr lang="ru-RU" sz="1300" dirty="0" err="1" smtClean="0"/>
              <a:t>көзен</a:t>
            </a:r>
            <a:r>
              <a:rPr lang="ru-RU" sz="1300" dirty="0" smtClean="0"/>
              <a:t> </a:t>
            </a:r>
            <a:r>
              <a:rPr lang="ru-RU" sz="1300" dirty="0" err="1" smtClean="0"/>
              <a:t>дә</a:t>
            </a:r>
            <a:r>
              <a:rPr lang="ru-RU" sz="1300" dirty="0" smtClean="0"/>
              <a:t>, без </a:t>
            </a:r>
            <a:r>
              <a:rPr lang="ru-RU" sz="1300" dirty="0" err="1" smtClean="0"/>
              <a:t>гадәтләнгәнчә</a:t>
            </a:r>
            <a:r>
              <a:rPr lang="ru-RU" sz="1300" dirty="0" smtClean="0"/>
              <a:t> кыш </a:t>
            </a:r>
            <a:r>
              <a:rPr lang="ru-RU" sz="1300" dirty="0" err="1" smtClean="0"/>
              <a:t>көне</a:t>
            </a:r>
            <a:r>
              <a:rPr lang="ru-RU" sz="1300" dirty="0" smtClean="0"/>
              <a:t> </a:t>
            </a:r>
            <a:r>
              <a:rPr lang="ru-RU" sz="1300" dirty="0" err="1" smtClean="0"/>
              <a:t>дә</a:t>
            </a:r>
            <a:r>
              <a:rPr lang="ru-RU" sz="1300" dirty="0" smtClean="0"/>
              <a:t> </a:t>
            </a:r>
            <a:r>
              <a:rPr lang="ru-RU" sz="1300" dirty="0" err="1" smtClean="0"/>
              <a:t>бәйрәм</a:t>
            </a:r>
            <a:r>
              <a:rPr lang="ru-RU" sz="1300" dirty="0" smtClean="0"/>
              <a:t> </a:t>
            </a:r>
            <a:r>
              <a:rPr lang="ru-RU" sz="1300" dirty="0" err="1" smtClean="0"/>
              <a:t>иткәннәр</a:t>
            </a:r>
            <a:r>
              <a:rPr lang="ru-RU" sz="1300" dirty="0" smtClean="0"/>
              <a:t>. </a:t>
            </a:r>
            <a:r>
              <a:rPr lang="ru-RU" sz="1300" dirty="0" err="1" smtClean="0"/>
              <a:t>Хәзерге</a:t>
            </a:r>
            <a:r>
              <a:rPr lang="ru-RU" sz="1300" dirty="0" smtClean="0"/>
              <a:t> </a:t>
            </a:r>
            <a:r>
              <a:rPr lang="ru-RU" sz="1300" dirty="0" err="1" smtClean="0"/>
              <a:t>вакытта</a:t>
            </a:r>
            <a:r>
              <a:rPr lang="ru-RU" sz="1300" dirty="0" smtClean="0"/>
              <a:t> </a:t>
            </a:r>
            <a:r>
              <a:rPr lang="ru-RU" sz="1300" dirty="0" err="1" smtClean="0"/>
              <a:t>исә</a:t>
            </a:r>
            <a:r>
              <a:rPr lang="ru-RU" sz="1300" dirty="0" smtClean="0"/>
              <a:t> </a:t>
            </a:r>
            <a:r>
              <a:rPr lang="ru-RU" sz="1300" dirty="0" err="1" smtClean="0"/>
              <a:t>күпчелек</a:t>
            </a:r>
            <a:r>
              <a:rPr lang="ru-RU" sz="1300" dirty="0" smtClean="0"/>
              <a:t> </a:t>
            </a:r>
            <a:r>
              <a:rPr lang="ru-RU" sz="1300" dirty="0" err="1" smtClean="0"/>
              <a:t>илләрдә</a:t>
            </a:r>
            <a:r>
              <a:rPr lang="ru-RU" sz="1300" dirty="0" smtClean="0"/>
              <a:t> </a:t>
            </a:r>
            <a:r>
              <a:rPr lang="ru-RU" sz="1300" dirty="0" err="1" smtClean="0"/>
              <a:t>Яңа</a:t>
            </a:r>
            <a:r>
              <a:rPr lang="ru-RU" sz="1300" dirty="0" smtClean="0"/>
              <a:t> </a:t>
            </a:r>
            <a:r>
              <a:rPr lang="ru-RU" sz="1300" dirty="0" err="1" smtClean="0"/>
              <a:t>елны</a:t>
            </a:r>
            <a:r>
              <a:rPr lang="ru-RU" sz="1300" dirty="0" smtClean="0"/>
              <a:t> 31 </a:t>
            </a:r>
            <a:r>
              <a:rPr lang="ru-RU" sz="1300" dirty="0" err="1" smtClean="0"/>
              <a:t>декабрьдән</a:t>
            </a:r>
            <a:r>
              <a:rPr lang="ru-RU" sz="1300" dirty="0" smtClean="0"/>
              <a:t> 1 </a:t>
            </a:r>
            <a:r>
              <a:rPr lang="ru-RU" sz="1300" dirty="0" err="1" smtClean="0"/>
              <a:t>гыйнварга</a:t>
            </a:r>
            <a:r>
              <a:rPr lang="ru-RU" sz="1300" dirty="0" smtClean="0"/>
              <a:t> </a:t>
            </a:r>
            <a:r>
              <a:rPr lang="ru-RU" sz="1300" dirty="0" err="1" smtClean="0"/>
              <a:t>каршы</a:t>
            </a:r>
            <a:r>
              <a:rPr lang="ru-RU" sz="1300" dirty="0" smtClean="0"/>
              <a:t> </a:t>
            </a:r>
            <a:r>
              <a:rPr lang="ru-RU" sz="1300" dirty="0" err="1" smtClean="0"/>
              <a:t>төндә</a:t>
            </a:r>
            <a:r>
              <a:rPr lang="ru-RU" sz="1300" dirty="0" smtClean="0"/>
              <a:t> </a:t>
            </a:r>
            <a:r>
              <a:rPr lang="ru-RU" sz="1300" dirty="0" err="1" smtClean="0"/>
              <a:t>бәйрәм</a:t>
            </a:r>
            <a:r>
              <a:rPr lang="ru-RU" sz="1300" dirty="0" smtClean="0"/>
              <a:t> </a:t>
            </a:r>
            <a:r>
              <a:rPr lang="ru-RU" sz="1300" dirty="0" err="1" smtClean="0"/>
              <a:t>итәләр.Борынгы</a:t>
            </a:r>
            <a:r>
              <a:rPr lang="ru-RU" sz="1300" dirty="0" smtClean="0"/>
              <a:t> </a:t>
            </a:r>
            <a:r>
              <a:rPr lang="ru-RU" sz="1300" dirty="0" err="1" smtClean="0"/>
              <a:t>Русьтә</a:t>
            </a:r>
            <a:r>
              <a:rPr lang="ru-RU" sz="1300" dirty="0" smtClean="0"/>
              <a:t> </a:t>
            </a:r>
            <a:r>
              <a:rPr lang="en-US" sz="1300" dirty="0" smtClean="0"/>
              <a:t>X-XV </a:t>
            </a:r>
            <a:r>
              <a:rPr lang="ru-RU" sz="1300" dirty="0" err="1" smtClean="0"/>
              <a:t>гасырда</a:t>
            </a:r>
            <a:r>
              <a:rPr lang="ru-RU" sz="1300" dirty="0" smtClean="0"/>
              <a:t> </a:t>
            </a:r>
            <a:r>
              <a:rPr lang="ru-RU" sz="1300" dirty="0" err="1" smtClean="0"/>
              <a:t>Яңа</a:t>
            </a:r>
            <a:r>
              <a:rPr lang="ru-RU" sz="1300" dirty="0" smtClean="0"/>
              <a:t> </a:t>
            </a:r>
            <a:r>
              <a:rPr lang="ru-RU" sz="1300" dirty="0" err="1" smtClean="0"/>
              <a:t>елны</a:t>
            </a:r>
            <a:r>
              <a:rPr lang="ru-RU" sz="1300" dirty="0" smtClean="0"/>
              <a:t> 1 </a:t>
            </a:r>
            <a:r>
              <a:rPr lang="ru-RU" sz="1300" dirty="0" err="1" smtClean="0"/>
              <a:t>мартта</a:t>
            </a:r>
            <a:r>
              <a:rPr lang="ru-RU" sz="1300" dirty="0" smtClean="0"/>
              <a:t> </a:t>
            </a:r>
            <a:r>
              <a:rPr lang="ru-RU" sz="1300" dirty="0" err="1" smtClean="0"/>
              <a:t>бәйрәм</a:t>
            </a:r>
            <a:r>
              <a:rPr lang="ru-RU" sz="1300" dirty="0" smtClean="0"/>
              <a:t> </a:t>
            </a:r>
            <a:r>
              <a:rPr lang="ru-RU" sz="1300" dirty="0" err="1" smtClean="0"/>
              <a:t>иткәннәр</a:t>
            </a:r>
            <a:r>
              <a:rPr lang="ru-RU" sz="1300" dirty="0" smtClean="0"/>
              <a:t>, 1348 </a:t>
            </a:r>
            <a:r>
              <a:rPr lang="ru-RU" sz="1300" dirty="0" err="1" smtClean="0"/>
              <a:t>елда</a:t>
            </a:r>
            <a:r>
              <a:rPr lang="ru-RU" sz="1300" dirty="0" smtClean="0"/>
              <a:t> </a:t>
            </a:r>
            <a:r>
              <a:rPr lang="ru-RU" sz="1300" dirty="0" err="1" smtClean="0"/>
              <a:t>бәйрәм</a:t>
            </a:r>
            <a:r>
              <a:rPr lang="ru-RU" sz="1300" dirty="0" smtClean="0"/>
              <a:t> 1 </a:t>
            </a:r>
            <a:r>
              <a:rPr lang="ru-RU" sz="1300" dirty="0" err="1" smtClean="0"/>
              <a:t>сентябрьгә</a:t>
            </a:r>
            <a:r>
              <a:rPr lang="ru-RU" sz="1300" dirty="0" smtClean="0"/>
              <a:t> </a:t>
            </a:r>
            <a:r>
              <a:rPr lang="ru-RU" sz="1300" dirty="0" err="1" smtClean="0"/>
              <a:t>күчерелгән</a:t>
            </a:r>
            <a:r>
              <a:rPr lang="ru-RU" sz="1300" dirty="0" smtClean="0"/>
              <a:t>, ә 1699 </a:t>
            </a:r>
            <a:r>
              <a:rPr lang="ru-RU" sz="1300" dirty="0" err="1" smtClean="0"/>
              <a:t>елда</a:t>
            </a:r>
            <a:r>
              <a:rPr lang="ru-RU" sz="1300" dirty="0" smtClean="0"/>
              <a:t> Россия императоры Петр </a:t>
            </a:r>
            <a:r>
              <a:rPr lang="en-US" sz="1300" dirty="0" smtClean="0"/>
              <a:t>I </a:t>
            </a:r>
            <a:r>
              <a:rPr lang="ru-RU" sz="1300" dirty="0" err="1" smtClean="0"/>
              <a:t>халыкны</a:t>
            </a:r>
            <a:r>
              <a:rPr lang="ru-RU" sz="1300" dirty="0" smtClean="0"/>
              <a:t> </a:t>
            </a:r>
            <a:r>
              <a:rPr lang="ru-RU" sz="1300" dirty="0" err="1" smtClean="0"/>
              <a:t>яңа</a:t>
            </a:r>
            <a:r>
              <a:rPr lang="ru-RU" sz="1300" dirty="0" smtClean="0"/>
              <a:t> указы </a:t>
            </a:r>
            <a:r>
              <a:rPr lang="ru-RU" sz="1300" dirty="0" err="1" smtClean="0"/>
              <a:t>белән</a:t>
            </a:r>
            <a:r>
              <a:rPr lang="ru-RU" sz="1300" dirty="0" smtClean="0"/>
              <a:t> </a:t>
            </a:r>
            <a:r>
              <a:rPr lang="ru-RU" sz="1300" dirty="0" err="1" smtClean="0"/>
              <a:t>шаккатыра</a:t>
            </a:r>
            <a:r>
              <a:rPr lang="ru-RU" sz="1300" dirty="0" smtClean="0"/>
              <a:t>. </a:t>
            </a:r>
            <a:r>
              <a:rPr lang="ru-RU" sz="1300" dirty="0" err="1" smtClean="0"/>
              <a:t>Ул</a:t>
            </a:r>
            <a:r>
              <a:rPr lang="ru-RU" sz="1300" dirty="0" smtClean="0"/>
              <a:t> ел </a:t>
            </a:r>
            <a:r>
              <a:rPr lang="ru-RU" sz="1300" dirty="0" err="1" smtClean="0"/>
              <a:t>башын</a:t>
            </a:r>
            <a:r>
              <a:rPr lang="ru-RU" sz="1300" dirty="0" smtClean="0"/>
              <a:t> 1 </a:t>
            </a:r>
            <a:r>
              <a:rPr lang="ru-RU" sz="1300" dirty="0" err="1" smtClean="0"/>
              <a:t>сентябрьдән</a:t>
            </a:r>
            <a:r>
              <a:rPr lang="ru-RU" sz="1300" dirty="0" smtClean="0"/>
              <a:t> 1 </a:t>
            </a:r>
            <a:r>
              <a:rPr lang="ru-RU" sz="1300" dirty="0" err="1" smtClean="0"/>
              <a:t>гыйнварга</a:t>
            </a:r>
            <a:r>
              <a:rPr lang="ru-RU" sz="1300" dirty="0" smtClean="0"/>
              <a:t> </a:t>
            </a:r>
            <a:r>
              <a:rPr lang="ru-RU" sz="1300" dirty="0" err="1" smtClean="0"/>
              <a:t>күчерә</a:t>
            </a:r>
            <a:r>
              <a:rPr lang="ru-RU" sz="1300" dirty="0" smtClean="0"/>
              <a:t>. </a:t>
            </a:r>
            <a:r>
              <a:rPr lang="ru-RU" sz="1300" dirty="0" err="1" smtClean="0"/>
              <a:t>Бу</a:t>
            </a:r>
            <a:r>
              <a:rPr lang="ru-RU" sz="1300" dirty="0" smtClean="0"/>
              <a:t> бары тик </a:t>
            </a:r>
            <a:r>
              <a:rPr lang="ru-RU" sz="1300" dirty="0" err="1" smtClean="0"/>
              <a:t>календарьдагы</a:t>
            </a:r>
            <a:r>
              <a:rPr lang="ru-RU" sz="1300" dirty="0" smtClean="0"/>
              <a:t> дата </a:t>
            </a:r>
            <a:r>
              <a:rPr lang="ru-RU" sz="1300" dirty="0" err="1" smtClean="0"/>
              <a:t>гына</a:t>
            </a:r>
            <a:r>
              <a:rPr lang="ru-RU" sz="1300" dirty="0" smtClean="0"/>
              <a:t> </a:t>
            </a:r>
            <a:r>
              <a:rPr lang="ru-RU" sz="1300" dirty="0" err="1" smtClean="0"/>
              <a:t>булмасын</a:t>
            </a:r>
            <a:r>
              <a:rPr lang="ru-RU" sz="1300" dirty="0" smtClean="0"/>
              <a:t> </a:t>
            </a:r>
            <a:r>
              <a:rPr lang="ru-RU" sz="1300" dirty="0" err="1" smtClean="0"/>
              <a:t>өчен</a:t>
            </a:r>
            <a:r>
              <a:rPr lang="ru-RU" sz="1300" dirty="0" smtClean="0"/>
              <a:t>, </a:t>
            </a:r>
            <a:r>
              <a:rPr lang="ru-RU" sz="1300" dirty="0" err="1" smtClean="0"/>
              <a:t>үз</a:t>
            </a:r>
            <a:r>
              <a:rPr lang="ru-RU" sz="1300" dirty="0" smtClean="0"/>
              <a:t> </a:t>
            </a:r>
            <a:r>
              <a:rPr lang="ru-RU" sz="1300" dirty="0" err="1" smtClean="0"/>
              <a:t>указында</a:t>
            </a:r>
            <a:r>
              <a:rPr lang="ru-RU" sz="1300" dirty="0" smtClean="0"/>
              <a:t> </a:t>
            </a:r>
            <a:r>
              <a:rPr lang="ru-RU" sz="1300" dirty="0" err="1" smtClean="0"/>
              <a:t>өйләрне</a:t>
            </a:r>
            <a:r>
              <a:rPr lang="ru-RU" sz="1300" dirty="0" smtClean="0"/>
              <a:t> </a:t>
            </a:r>
            <a:r>
              <a:rPr lang="ru-RU" sz="1300" dirty="0" err="1" smtClean="0"/>
              <a:t>чыршы</a:t>
            </a:r>
            <a:r>
              <a:rPr lang="ru-RU" sz="1300" dirty="0" smtClean="0"/>
              <a:t> </a:t>
            </a:r>
            <a:r>
              <a:rPr lang="ru-RU" sz="1300" dirty="0" err="1" smtClean="0"/>
              <a:t>һәм</a:t>
            </a:r>
            <a:r>
              <a:rPr lang="ru-RU" sz="1300" dirty="0" smtClean="0"/>
              <a:t> </a:t>
            </a:r>
            <a:r>
              <a:rPr lang="ru-RU" sz="1300" dirty="0" err="1" smtClean="0"/>
              <a:t>артыш</a:t>
            </a:r>
            <a:r>
              <a:rPr lang="ru-RU" sz="1300" dirty="0" smtClean="0"/>
              <a:t> </a:t>
            </a:r>
            <a:r>
              <a:rPr lang="ru-RU" sz="1300" dirty="0" err="1" smtClean="0"/>
              <a:t>ботаклары</a:t>
            </a:r>
            <a:r>
              <a:rPr lang="ru-RU" sz="1300" dirty="0" smtClean="0"/>
              <a:t> </a:t>
            </a:r>
            <a:r>
              <a:rPr lang="ru-RU" sz="1300" dirty="0" err="1" smtClean="0"/>
              <a:t>белән</a:t>
            </a:r>
            <a:r>
              <a:rPr lang="ru-RU" sz="1300" dirty="0" smtClean="0"/>
              <a:t> </a:t>
            </a:r>
            <a:r>
              <a:rPr lang="ru-RU" sz="1300" dirty="0" err="1" smtClean="0"/>
              <a:t>бизәргә</a:t>
            </a:r>
            <a:r>
              <a:rPr lang="ru-RU" sz="1300" dirty="0" smtClean="0"/>
              <a:t>, </a:t>
            </a:r>
            <a:r>
              <a:rPr lang="ru-RU" sz="1300" dirty="0" err="1" smtClean="0"/>
              <a:t>матур</a:t>
            </a:r>
            <a:r>
              <a:rPr lang="ru-RU" sz="1300" dirty="0" smtClean="0"/>
              <a:t> </a:t>
            </a:r>
            <a:r>
              <a:rPr lang="ru-RU" sz="1300" dirty="0" err="1" smtClean="0"/>
              <a:t>итеп</a:t>
            </a:r>
            <a:r>
              <a:rPr lang="ru-RU" sz="1300" dirty="0" smtClean="0"/>
              <a:t> </a:t>
            </a:r>
            <a:r>
              <a:rPr lang="ru-RU" sz="1300" dirty="0" err="1" smtClean="0"/>
              <a:t>киенергә</a:t>
            </a:r>
            <a:r>
              <a:rPr lang="ru-RU" sz="1300" dirty="0" smtClean="0"/>
              <a:t>, </a:t>
            </a:r>
            <a:r>
              <a:rPr lang="ru-RU" sz="1300" dirty="0" err="1" smtClean="0"/>
              <a:t>мушкетлардан</a:t>
            </a:r>
            <a:r>
              <a:rPr lang="ru-RU" sz="1300" dirty="0" smtClean="0"/>
              <a:t> </a:t>
            </a:r>
            <a:r>
              <a:rPr lang="ru-RU" sz="1300" dirty="0" err="1" smtClean="0"/>
              <a:t>атарга</a:t>
            </a:r>
            <a:r>
              <a:rPr lang="ru-RU" sz="1300" dirty="0" smtClean="0"/>
              <a:t>, </a:t>
            </a:r>
            <a:r>
              <a:rPr lang="ru-RU" sz="1300" dirty="0" err="1" smtClean="0"/>
              <a:t>ракеталар</a:t>
            </a:r>
            <a:r>
              <a:rPr lang="ru-RU" sz="1300" dirty="0" smtClean="0"/>
              <a:t> </a:t>
            </a:r>
            <a:r>
              <a:rPr lang="ru-RU" sz="1300" dirty="0" err="1" smtClean="0"/>
              <a:t>аттырырга</a:t>
            </a:r>
            <a:r>
              <a:rPr lang="ru-RU" sz="1300" dirty="0" smtClean="0"/>
              <a:t> </a:t>
            </a:r>
            <a:r>
              <a:rPr lang="ru-RU" sz="1300" dirty="0" err="1" smtClean="0"/>
              <a:t>боера</a:t>
            </a:r>
            <a:r>
              <a:rPr lang="ru-RU" sz="1300" dirty="0"/>
              <a:t>. Дед </a:t>
            </a:r>
            <a:r>
              <a:rPr lang="ru-RU" sz="1300" dirty="0" err="1"/>
              <a:t>Морозның</a:t>
            </a:r>
            <a:r>
              <a:rPr lang="ru-RU" sz="1300" dirty="0"/>
              <a:t> </a:t>
            </a:r>
            <a:r>
              <a:rPr lang="ru-RU" sz="1300" dirty="0" err="1"/>
              <a:t>туган</a:t>
            </a:r>
            <a:r>
              <a:rPr lang="ru-RU" sz="1300" dirty="0"/>
              <a:t> </a:t>
            </a:r>
            <a:r>
              <a:rPr lang="ru-RU" sz="1300" dirty="0" err="1"/>
              <a:t>көне</a:t>
            </a:r>
            <a:r>
              <a:rPr lang="ru-RU" sz="1300" dirty="0"/>
              <a:t> - 18 </a:t>
            </a:r>
            <a:r>
              <a:rPr lang="ru-RU" sz="1300" dirty="0" err="1"/>
              <a:t>ноябрьдә</a:t>
            </a:r>
            <a:r>
              <a:rPr lang="ru-RU" sz="1300" dirty="0"/>
              <a:t>. </a:t>
            </a:r>
            <a:r>
              <a:rPr lang="ru-RU" sz="1300" dirty="0" err="1"/>
              <a:t>Ышанулар</a:t>
            </a:r>
            <a:r>
              <a:rPr lang="ru-RU" sz="1300" dirty="0"/>
              <a:t> </a:t>
            </a:r>
            <a:r>
              <a:rPr lang="ru-RU" sz="1300" dirty="0" err="1"/>
              <a:t>буенча</a:t>
            </a:r>
            <a:r>
              <a:rPr lang="ru-RU" sz="1300" dirty="0"/>
              <a:t>, </a:t>
            </a:r>
            <a:r>
              <a:rPr lang="ru-RU" sz="1300" dirty="0" err="1"/>
              <a:t>нәкъ</a:t>
            </a:r>
            <a:r>
              <a:rPr lang="ru-RU" sz="1300" dirty="0"/>
              <a:t> </a:t>
            </a:r>
            <a:r>
              <a:rPr lang="ru-RU" sz="1300" dirty="0" err="1"/>
              <a:t>шушы</a:t>
            </a:r>
            <a:r>
              <a:rPr lang="ru-RU" sz="1300" dirty="0"/>
              <a:t> </a:t>
            </a:r>
            <a:r>
              <a:rPr lang="ru-RU" sz="1300" dirty="0" err="1"/>
              <a:t>вакытта</a:t>
            </a:r>
            <a:r>
              <a:rPr lang="ru-RU" sz="1300" dirty="0"/>
              <a:t> </a:t>
            </a:r>
            <a:r>
              <a:rPr lang="ru-RU" sz="1300" dirty="0" err="1"/>
              <a:t>аның</a:t>
            </a:r>
            <a:r>
              <a:rPr lang="ru-RU" sz="1300" dirty="0"/>
              <a:t> </a:t>
            </a:r>
            <a:r>
              <a:rPr lang="ru-RU" sz="1300" dirty="0" err="1"/>
              <a:t>туган</a:t>
            </a:r>
            <a:r>
              <a:rPr lang="ru-RU" sz="1300" dirty="0"/>
              <a:t> </a:t>
            </a:r>
            <a:r>
              <a:rPr lang="ru-RU" sz="1300" dirty="0" err="1"/>
              <a:t>ягына</a:t>
            </a:r>
            <a:r>
              <a:rPr lang="ru-RU" sz="1300" dirty="0"/>
              <a:t> - </a:t>
            </a:r>
            <a:r>
              <a:rPr lang="ru-RU" sz="1300" dirty="0" err="1"/>
              <a:t>Бөек</a:t>
            </a:r>
            <a:r>
              <a:rPr lang="ru-RU" sz="1300" dirty="0"/>
              <a:t> </a:t>
            </a:r>
            <a:r>
              <a:rPr lang="ru-RU" sz="1300" dirty="0" err="1"/>
              <a:t>Устюгка</a:t>
            </a:r>
            <a:r>
              <a:rPr lang="ru-RU" sz="1300" dirty="0"/>
              <a:t> карлы-</a:t>
            </a:r>
            <a:r>
              <a:rPr lang="ru-RU" sz="1300" dirty="0" err="1"/>
              <a:t>буранлы</a:t>
            </a:r>
            <a:r>
              <a:rPr lang="ru-RU" sz="1300" dirty="0"/>
              <a:t> кыш </a:t>
            </a:r>
            <a:r>
              <a:rPr lang="ru-RU" sz="1300" dirty="0" err="1"/>
              <a:t>килә</a:t>
            </a:r>
            <a:r>
              <a:rPr lang="ru-RU" sz="1300" dirty="0"/>
              <a:t>.</a:t>
            </a:r>
          </a:p>
          <a:p>
            <a:pPr algn="just"/>
            <a:r>
              <a:rPr lang="ru-RU" sz="1300" dirty="0" err="1"/>
              <a:t>Тулырак</a:t>
            </a:r>
            <a:r>
              <a:rPr lang="ru-RU" sz="1300" dirty="0"/>
              <a:t>: </a:t>
            </a:r>
            <a:r>
              <a:rPr lang="en-US" sz="1300" dirty="0"/>
              <a:t>http</a:t>
            </a:r>
            <a:r>
              <a:rPr lang="en-US" sz="1300" dirty="0" smtClean="0"/>
              <a:t>://</a:t>
            </a:r>
            <a:endParaRPr lang="ru-RU" sz="1300" dirty="0"/>
          </a:p>
        </p:txBody>
      </p:sp>
      <p:pic>
        <p:nvPicPr>
          <p:cNvPr id="20" name="Рисунок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 y="-149815"/>
            <a:ext cx="6876919" cy="1047985"/>
          </a:xfrm>
          <a:prstGeom prst="rect">
            <a:avLst/>
          </a:prstGeo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322" y="1407923"/>
            <a:ext cx="3108533" cy="2273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08609" y="1004699"/>
            <a:ext cx="4439936" cy="369332"/>
          </a:xfrm>
          <a:prstGeom prst="rect">
            <a:avLst/>
          </a:prstGeom>
        </p:spPr>
        <p:txBody>
          <a:bodyPr wrap="square">
            <a:spAutoFit/>
          </a:bodyPr>
          <a:lstStyle/>
          <a:p>
            <a:pPr algn="just"/>
            <a:r>
              <a:rPr lang="tt-RU" b="1" dirty="0" smtClean="0">
                <a:solidFill>
                  <a:schemeClr val="bg1"/>
                </a:solidFill>
                <a:effectLst>
                  <a:outerShdw blurRad="38100" dist="38100" dir="2700000" algn="tl">
                    <a:srgbClr val="000000">
                      <a:alpha val="43137"/>
                    </a:srgbClr>
                  </a:outerShdw>
                </a:effectLst>
                <a:cs typeface="Times New Roman" panose="02020603050405020304" pitchFamily="18" charset="0"/>
              </a:rPr>
              <a:t>ХУШ КИЛӘСЕҢ, ЯҢА -2022 НЧЕ ЕЛ!</a:t>
            </a:r>
            <a:endParaRPr lang="ru-RU" b="1" dirty="0">
              <a:solidFill>
                <a:schemeClr val="bg1"/>
              </a:solidFill>
              <a:effectLst>
                <a:outerShdw blurRad="38100" dist="38100" dir="2700000" algn="tl">
                  <a:srgbClr val="000000">
                    <a:alpha val="43137"/>
                  </a:srgbClr>
                </a:outerShdw>
              </a:effectLst>
              <a:cs typeface="Times New Roman" panose="02020603050405020304" pitchFamily="18" charset="0"/>
            </a:endParaRPr>
          </a:p>
        </p:txBody>
      </p:sp>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61747" y="1011594"/>
            <a:ext cx="2152055" cy="2687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4280" y="6784779"/>
            <a:ext cx="2600091" cy="1736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5374" y="6660231"/>
            <a:ext cx="1945713" cy="2326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24612" y="6660232"/>
            <a:ext cx="1916385" cy="2319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03470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Прямая соединительная линия 3"/>
          <p:cNvCxnSpPr/>
          <p:nvPr/>
        </p:nvCxnSpPr>
        <p:spPr>
          <a:xfrm>
            <a:off x="0" y="899592"/>
            <a:ext cx="6858000" cy="0"/>
          </a:xfrm>
          <a:prstGeom prst="line">
            <a:avLst/>
          </a:prstGeom>
        </p:spPr>
        <p:style>
          <a:lnRef idx="2">
            <a:schemeClr val="accent3"/>
          </a:lnRef>
          <a:fillRef idx="0">
            <a:schemeClr val="accent3"/>
          </a:fillRef>
          <a:effectRef idx="1">
            <a:schemeClr val="accent3"/>
          </a:effectRef>
          <a:fontRef idx="minor">
            <a:schemeClr val="tx1"/>
          </a:fontRef>
        </p:style>
      </p:cxnSp>
      <p:sp>
        <p:nvSpPr>
          <p:cNvPr id="10" name="Прямоугольник 9"/>
          <p:cNvSpPr/>
          <p:nvPr/>
        </p:nvSpPr>
        <p:spPr>
          <a:xfrm>
            <a:off x="574870" y="5210165"/>
            <a:ext cx="6617324" cy="369332"/>
          </a:xfrm>
          <a:prstGeom prst="rect">
            <a:avLst/>
          </a:prstGeom>
        </p:spPr>
        <p:txBody>
          <a:bodyPr wrap="square">
            <a:spAutoFit/>
          </a:bodyPr>
          <a:lstStyle/>
          <a:p>
            <a:r>
              <a:rPr lang="tt-RU" b="1" i="1" dirty="0"/>
              <a:t>	</a:t>
            </a:r>
            <a:endParaRPr lang="ru-RU" dirty="0"/>
          </a:p>
        </p:txBody>
      </p:sp>
      <p:sp>
        <p:nvSpPr>
          <p:cNvPr id="11" name="Прямоугольник 10"/>
          <p:cNvSpPr/>
          <p:nvPr/>
        </p:nvSpPr>
        <p:spPr>
          <a:xfrm>
            <a:off x="95106" y="5411427"/>
            <a:ext cx="3315311" cy="276999"/>
          </a:xfrm>
          <a:prstGeom prst="rect">
            <a:avLst/>
          </a:prstGeom>
        </p:spPr>
        <p:txBody>
          <a:bodyPr wrap="square">
            <a:spAutoFit/>
          </a:bodyPr>
          <a:lstStyle/>
          <a:p>
            <a:pPr algn="just"/>
            <a:r>
              <a:rPr lang="tt-RU" sz="1200" dirty="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6381328" y="107504"/>
            <a:ext cx="261610" cy="276999"/>
          </a:xfrm>
          <a:prstGeom prst="rect">
            <a:avLst/>
          </a:prstGeom>
          <a:noFill/>
        </p:spPr>
        <p:txBody>
          <a:bodyPr wrap="none" rtlCol="0">
            <a:spAutoFit/>
          </a:bodyPr>
          <a:lstStyle/>
          <a:p>
            <a:r>
              <a:rPr lang="ru-RU" sz="1200" dirty="0" smtClean="0">
                <a:latin typeface="Times New Roman" panose="02020603050405020304" pitchFamily="18" charset="0"/>
                <a:cs typeface="Times New Roman" panose="02020603050405020304" pitchFamily="18" charset="0"/>
              </a:rPr>
              <a:t>4</a:t>
            </a:r>
            <a:endParaRPr lang="ru-RU" sz="1200" dirty="0">
              <a:latin typeface="Times New Roman" panose="02020603050405020304" pitchFamily="18" charset="0"/>
              <a:cs typeface="Times New Roman" panose="02020603050405020304" pitchFamily="18" charset="0"/>
            </a:endParaRPr>
          </a:p>
        </p:txBody>
      </p:sp>
      <p:sp>
        <p:nvSpPr>
          <p:cNvPr id="19" name="Прямоугольник 18"/>
          <p:cNvSpPr/>
          <p:nvPr/>
        </p:nvSpPr>
        <p:spPr>
          <a:xfrm>
            <a:off x="0" y="1691680"/>
            <a:ext cx="4371520" cy="307777"/>
          </a:xfrm>
          <a:prstGeom prst="rect">
            <a:avLst/>
          </a:prstGeom>
        </p:spPr>
        <p:txBody>
          <a:bodyPr wrap="square">
            <a:spAutoFit/>
          </a:bodyPr>
          <a:lstStyle/>
          <a:p>
            <a:pPr algn="just"/>
            <a:r>
              <a:rPr lang="ru-RU" sz="1400" dirty="0" smtClean="0">
                <a:latin typeface="Times New Roman" panose="02020603050405020304" pitchFamily="18" charset="0"/>
                <a:cs typeface="Times New Roman" panose="02020603050405020304" pitchFamily="18" charset="0"/>
              </a:rPr>
              <a:t>  </a:t>
            </a:r>
          </a:p>
        </p:txBody>
      </p:sp>
      <p:sp>
        <p:nvSpPr>
          <p:cNvPr id="24" name="Прямоугольник 23"/>
          <p:cNvSpPr/>
          <p:nvPr/>
        </p:nvSpPr>
        <p:spPr>
          <a:xfrm>
            <a:off x="101745" y="5411427"/>
            <a:ext cx="4256685" cy="307777"/>
          </a:xfrm>
          <a:prstGeom prst="rect">
            <a:avLst/>
          </a:prstGeom>
        </p:spPr>
        <p:txBody>
          <a:bodyPr wrap="square">
            <a:spAutoFit/>
          </a:bodyPr>
          <a:lstStyle/>
          <a:p>
            <a:pPr algn="just"/>
            <a:r>
              <a:rPr lang="ru-RU" sz="1400" dirty="0" smtClean="0">
                <a:latin typeface="Times New Roman" panose="02020603050405020304" pitchFamily="18" charset="0"/>
                <a:cs typeface="Times New Roman" panose="02020603050405020304" pitchFamily="18" charset="0"/>
              </a:rPr>
              <a:t>   </a:t>
            </a:r>
            <a:endParaRPr lang="ru-RU" sz="1400" b="1" i="1" dirty="0">
              <a:solidFill>
                <a:srgbClr val="421C5E"/>
              </a:solidFill>
              <a:latin typeface="Times New Roman" panose="02020603050405020304" pitchFamily="18" charset="0"/>
              <a:cs typeface="Times New Roman" panose="02020603050405020304" pitchFamily="18" charset="0"/>
            </a:endParaRPr>
          </a:p>
        </p:txBody>
      </p:sp>
      <p:sp>
        <p:nvSpPr>
          <p:cNvPr id="22" name="Прямоугольник 21"/>
          <p:cNvSpPr/>
          <p:nvPr/>
        </p:nvSpPr>
        <p:spPr>
          <a:xfrm>
            <a:off x="201418" y="4572000"/>
            <a:ext cx="3429000" cy="4093428"/>
          </a:xfrm>
          <a:prstGeom prst="rect">
            <a:avLst/>
          </a:prstGeom>
        </p:spPr>
        <p:txBody>
          <a:bodyPr>
            <a:spAutoFit/>
          </a:bodyPr>
          <a:lstStyle/>
          <a:p>
            <a:pPr algn="just"/>
            <a:r>
              <a:rPr lang="ru-RU" sz="1300" dirty="0" smtClean="0">
                <a:latin typeface="+mj-lt"/>
                <a:cs typeface="Times New Roman" panose="02020603050405020304" pitchFamily="18" charset="0"/>
              </a:rPr>
              <a:t>     </a:t>
            </a:r>
            <a:r>
              <a:rPr lang="ru-RU" sz="1300" dirty="0" err="1" smtClean="0">
                <a:latin typeface="+mj-lt"/>
                <a:cs typeface="Times New Roman" panose="02020603050405020304" pitchFamily="18" charset="0"/>
              </a:rPr>
              <a:t>Туган</a:t>
            </a:r>
            <a:r>
              <a:rPr lang="ru-RU" sz="1300" dirty="0" smtClean="0">
                <a:latin typeface="+mj-lt"/>
                <a:cs typeface="Times New Roman" panose="02020603050405020304" pitchFamily="18" charset="0"/>
              </a:rPr>
              <a:t> </a:t>
            </a:r>
            <a:r>
              <a:rPr lang="ru-RU" sz="1300" dirty="0" err="1" smtClean="0">
                <a:latin typeface="+mj-lt"/>
                <a:cs typeface="Times New Roman" panose="02020603050405020304" pitchFamily="18" charset="0"/>
              </a:rPr>
              <a:t>телләр</a:t>
            </a:r>
            <a:r>
              <a:rPr lang="ru-RU" sz="1300" dirty="0" smtClean="0">
                <a:latin typeface="+mj-lt"/>
                <a:cs typeface="Times New Roman" panose="02020603050405020304" pitchFamily="18" charset="0"/>
              </a:rPr>
              <a:t> </a:t>
            </a:r>
            <a:r>
              <a:rPr lang="ru-RU" sz="1300" dirty="0" err="1">
                <a:latin typeface="+mj-lt"/>
                <a:cs typeface="Times New Roman" panose="02020603050405020304" pitchFamily="18" charset="0"/>
              </a:rPr>
              <a:t>һәм</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Халыклар</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бердәмлеге</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елы</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һәм</a:t>
            </a:r>
            <a:r>
              <a:rPr lang="ru-RU" sz="1300" dirty="0">
                <a:latin typeface="+mj-lt"/>
                <a:cs typeface="Times New Roman" panose="02020603050405020304" pitchFamily="18" charset="0"/>
              </a:rPr>
              <a:t> татар </a:t>
            </a:r>
            <a:r>
              <a:rPr lang="ru-RU" sz="1300" dirty="0" err="1">
                <a:latin typeface="+mj-lt"/>
                <a:cs typeface="Times New Roman" panose="02020603050405020304" pitchFamily="18" charset="0"/>
              </a:rPr>
              <a:t>театрына</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нигез</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салучыларның</a:t>
            </a:r>
            <a:r>
              <a:rPr lang="ru-RU" sz="1300" dirty="0">
                <a:latin typeface="+mj-lt"/>
                <a:cs typeface="Times New Roman" panose="02020603050405020304" pitchFamily="18" charset="0"/>
              </a:rPr>
              <a:t> берсе-</a:t>
            </a:r>
            <a:r>
              <a:rPr lang="ru-RU" sz="1300" dirty="0" err="1">
                <a:latin typeface="+mj-lt"/>
                <a:cs typeface="Times New Roman" panose="02020603050405020304" pitchFamily="18" charset="0"/>
              </a:rPr>
              <a:t>күренекле</a:t>
            </a:r>
            <a:r>
              <a:rPr lang="ru-RU" sz="1300" dirty="0">
                <a:latin typeface="+mj-lt"/>
                <a:cs typeface="Times New Roman" panose="02020603050405020304" pitchFamily="18" charset="0"/>
              </a:rPr>
              <a:t> драматург, актер </a:t>
            </a:r>
            <a:r>
              <a:rPr lang="ru-RU" sz="1300" dirty="0" err="1">
                <a:latin typeface="+mj-lt"/>
                <a:cs typeface="Times New Roman" panose="02020603050405020304" pitchFamily="18" charset="0"/>
              </a:rPr>
              <a:t>һәм</a:t>
            </a:r>
            <a:r>
              <a:rPr lang="ru-RU" sz="1300" dirty="0">
                <a:latin typeface="+mj-lt"/>
                <a:cs typeface="Times New Roman" panose="02020603050405020304" pitchFamily="18" charset="0"/>
              </a:rPr>
              <a:t> режиссер </a:t>
            </a:r>
            <a:r>
              <a:rPr lang="ru-RU" sz="1300" dirty="0" err="1">
                <a:latin typeface="+mj-lt"/>
                <a:cs typeface="Times New Roman" panose="02020603050405020304" pitchFamily="18" charset="0"/>
              </a:rPr>
              <a:t>Кәрим</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Тинчуринның</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тууына</a:t>
            </a:r>
            <a:r>
              <a:rPr lang="ru-RU" sz="1300" dirty="0">
                <a:latin typeface="+mj-lt"/>
                <a:cs typeface="Times New Roman" panose="02020603050405020304" pitchFamily="18" charset="0"/>
              </a:rPr>
              <a:t> 134 ел </a:t>
            </a:r>
            <a:r>
              <a:rPr lang="ru-RU" sz="1300" dirty="0" err="1">
                <a:latin typeface="+mj-lt"/>
                <a:cs typeface="Times New Roman" panose="02020603050405020304" pitchFamily="18" charset="0"/>
              </a:rPr>
              <a:t>тулуга</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багышланган</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мәктәп</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укучылары</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арасында</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Ул</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кабызган</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утлар</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балкышы</a:t>
            </a:r>
            <a:r>
              <a:rPr lang="ru-RU" sz="1300" dirty="0">
                <a:latin typeface="+mj-lt"/>
                <a:cs typeface="Times New Roman" panose="02020603050405020304" pitchFamily="18" charset="0"/>
              </a:rPr>
              <a:t>" </a:t>
            </a:r>
            <a:r>
              <a:rPr lang="en-US" sz="1300" dirty="0">
                <a:latin typeface="+mj-lt"/>
                <a:cs typeface="Times New Roman" panose="02020603050405020304" pitchFamily="18" charset="0"/>
              </a:rPr>
              <a:t>V </a:t>
            </a:r>
            <a:r>
              <a:rPr lang="ru-RU" sz="1300" dirty="0" err="1">
                <a:latin typeface="+mj-lt"/>
                <a:cs typeface="Times New Roman" panose="02020603050405020304" pitchFamily="18" charset="0"/>
              </a:rPr>
              <a:t>Бөтенроссия</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фестивалендә</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безнең</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мәктәп</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укучылары</a:t>
            </a:r>
            <a:r>
              <a:rPr lang="ru-RU" sz="1300" dirty="0">
                <a:latin typeface="+mj-lt"/>
                <a:cs typeface="Times New Roman" panose="02020603050405020304" pitchFamily="18" charset="0"/>
              </a:rPr>
              <a:t> да </a:t>
            </a:r>
            <a:r>
              <a:rPr lang="ru-RU" sz="1300" dirty="0" err="1">
                <a:latin typeface="+mj-lt"/>
                <a:cs typeface="Times New Roman" panose="02020603050405020304" pitchFamily="18" charset="0"/>
              </a:rPr>
              <a:t>катнашты</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Бәйгенең</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шартлары</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буенча</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укучылар</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Кәрим</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Тинчуринның</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әсәрләре</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һәм</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милли</a:t>
            </a:r>
            <a:r>
              <a:rPr lang="ru-RU" sz="1300" dirty="0">
                <a:latin typeface="+mj-lt"/>
                <a:cs typeface="Times New Roman" panose="02020603050405020304" pitchFamily="18" charset="0"/>
              </a:rPr>
              <a:t> классик </a:t>
            </a:r>
            <a:r>
              <a:rPr lang="ru-RU" sz="1300" dirty="0" err="1">
                <a:latin typeface="+mj-lt"/>
                <a:cs typeface="Times New Roman" panose="02020603050405020304" pitchFamily="18" charset="0"/>
              </a:rPr>
              <a:t>драматургиянең</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асыл</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үрнәкләре</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буенча</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спектакльләрдән</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өзекләр</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монологлар</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җырлар</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һәм</a:t>
            </a:r>
            <a:r>
              <a:rPr lang="ru-RU" sz="1300" dirty="0">
                <a:latin typeface="+mj-lt"/>
                <a:cs typeface="Times New Roman" panose="02020603050405020304" pitchFamily="18" charset="0"/>
              </a:rPr>
              <a:t> башка </a:t>
            </a:r>
            <a:r>
              <a:rPr lang="ru-RU" sz="1300" dirty="0" err="1">
                <a:latin typeface="+mj-lt"/>
                <a:cs typeface="Times New Roman" panose="02020603050405020304" pitchFamily="18" charset="0"/>
              </a:rPr>
              <a:t>иҗади</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номинацияләрдә</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көч</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сынашты</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Безнең</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мәктәп</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укучылары</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Спектакльдән</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өзек</a:t>
            </a:r>
            <a:r>
              <a:rPr lang="ru-RU" sz="1300" dirty="0">
                <a:latin typeface="+mj-lt"/>
                <a:cs typeface="Times New Roman" panose="02020603050405020304" pitchFamily="18" charset="0"/>
              </a:rPr>
              <a:t>" </a:t>
            </a:r>
            <a:r>
              <a:rPr lang="ru-RU" sz="1300" dirty="0" err="1" smtClean="0">
                <a:latin typeface="+mj-lt"/>
                <a:cs typeface="Times New Roman" panose="02020603050405020304" pitchFamily="18" charset="0"/>
              </a:rPr>
              <a:t>номинациясендә</a:t>
            </a:r>
            <a:r>
              <a:rPr lang="ru-RU" sz="1300" dirty="0" smtClean="0">
                <a:latin typeface="+mj-lt"/>
                <a:cs typeface="Times New Roman" panose="02020603050405020304" pitchFamily="18" charset="0"/>
              </a:rPr>
              <a:t> </a:t>
            </a:r>
            <a:r>
              <a:rPr lang="ru-RU" sz="1300" dirty="0" err="1" smtClean="0">
                <a:latin typeface="+mj-lt"/>
                <a:cs typeface="Times New Roman" panose="02020603050405020304" pitchFamily="18" charset="0"/>
              </a:rPr>
              <a:t>җиңү</a:t>
            </a:r>
            <a:r>
              <a:rPr lang="ru-RU" sz="1300" dirty="0" smtClean="0">
                <a:latin typeface="+mj-lt"/>
                <a:cs typeface="Times New Roman" panose="02020603050405020304" pitchFamily="18" charset="0"/>
              </a:rPr>
              <a:t> </a:t>
            </a:r>
            <a:r>
              <a:rPr lang="ru-RU" sz="1300" dirty="0" err="1">
                <a:latin typeface="+mj-lt"/>
                <a:cs typeface="Times New Roman" panose="02020603050405020304" pitchFamily="18" charset="0"/>
              </a:rPr>
              <a:t>яуладылар</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Конкурста</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катнашучыларыбызга</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киләчәктә</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дә</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иҗади</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ачышлар</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шатлык-сөенечләр</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юлдаш</a:t>
            </a:r>
            <a:r>
              <a:rPr lang="ru-RU" sz="1300" dirty="0">
                <a:latin typeface="+mj-lt"/>
                <a:cs typeface="Times New Roman" panose="02020603050405020304" pitchFamily="18" charset="0"/>
              </a:rPr>
              <a:t> </a:t>
            </a:r>
            <a:r>
              <a:rPr lang="ru-RU" sz="1300" dirty="0" err="1">
                <a:latin typeface="+mj-lt"/>
                <a:cs typeface="Times New Roman" panose="02020603050405020304" pitchFamily="18" charset="0"/>
              </a:rPr>
              <a:t>булсын</a:t>
            </a:r>
            <a:r>
              <a:rPr lang="ru-RU" sz="1300" dirty="0">
                <a:latin typeface="+mj-lt"/>
                <a:cs typeface="Times New Roman" panose="02020603050405020304" pitchFamily="18" charset="0"/>
              </a:rPr>
              <a:t>.</a:t>
            </a:r>
          </a:p>
          <a:p>
            <a:pPr algn="r"/>
            <a:r>
              <a:rPr lang="ru-RU" sz="1300" i="1" dirty="0" err="1">
                <a:latin typeface="+mj-lt"/>
                <a:cs typeface="Times New Roman" panose="02020603050405020304" pitchFamily="18" charset="0"/>
              </a:rPr>
              <a:t>Зарипова</a:t>
            </a:r>
            <a:r>
              <a:rPr lang="ru-RU" sz="1300" i="1" dirty="0">
                <a:latin typeface="+mj-lt"/>
                <a:cs typeface="Times New Roman" panose="02020603050405020304" pitchFamily="18" charset="0"/>
              </a:rPr>
              <a:t> </a:t>
            </a:r>
            <a:r>
              <a:rPr lang="ru-RU" sz="1300" i="1" dirty="0" err="1">
                <a:latin typeface="+mj-lt"/>
                <a:cs typeface="Times New Roman" panose="02020603050405020304" pitchFamily="18" charset="0"/>
              </a:rPr>
              <a:t>Гөлнар</a:t>
            </a:r>
            <a:r>
              <a:rPr lang="ru-RU" sz="1300" i="1" dirty="0">
                <a:latin typeface="+mj-lt"/>
                <a:cs typeface="Times New Roman" panose="02020603050405020304" pitchFamily="18" charset="0"/>
              </a:rPr>
              <a:t>, 10 </a:t>
            </a:r>
            <a:r>
              <a:rPr lang="ru-RU" sz="1300" i="1" dirty="0" err="1">
                <a:latin typeface="+mj-lt"/>
                <a:cs typeface="Times New Roman" panose="02020603050405020304" pitchFamily="18" charset="0"/>
              </a:rPr>
              <a:t>нчы</a:t>
            </a:r>
            <a:r>
              <a:rPr lang="ru-RU" sz="1300" i="1" dirty="0">
                <a:latin typeface="+mj-lt"/>
                <a:cs typeface="Times New Roman" panose="02020603050405020304" pitchFamily="18" charset="0"/>
              </a:rPr>
              <a:t> </a:t>
            </a:r>
            <a:r>
              <a:rPr lang="ru-RU" sz="1300" i="1" dirty="0" err="1">
                <a:latin typeface="+mj-lt"/>
                <a:cs typeface="Times New Roman" panose="02020603050405020304" pitchFamily="18" charset="0"/>
              </a:rPr>
              <a:t>сыйныф</a:t>
            </a:r>
            <a:r>
              <a:rPr lang="ru-RU" sz="1300" i="1" dirty="0">
                <a:latin typeface="+mj-lt"/>
                <a:cs typeface="Times New Roman" panose="02020603050405020304" pitchFamily="18" charset="0"/>
              </a:rPr>
              <a:t> </a:t>
            </a:r>
            <a:r>
              <a:rPr lang="ru-RU" sz="1300" i="1" dirty="0" err="1">
                <a:latin typeface="+mj-lt"/>
                <a:cs typeface="Times New Roman" panose="02020603050405020304" pitchFamily="18" charset="0"/>
              </a:rPr>
              <a:t>укучысы</a:t>
            </a:r>
            <a:endParaRPr lang="ru-RU" sz="1300" i="1" dirty="0">
              <a:latin typeface="+mj-lt"/>
              <a:cs typeface="Times New Roman" panose="02020603050405020304" pitchFamily="18" charset="0"/>
            </a:endParaRPr>
          </a:p>
          <a:p>
            <a:pPr algn="just"/>
            <a:endParaRPr lang="ru-RU" sz="1300" b="1" i="1" dirty="0">
              <a:solidFill>
                <a:srgbClr val="2D1341"/>
              </a:solidFill>
              <a:latin typeface="+mj-lt"/>
              <a:cs typeface="Times New Roman" panose="02020603050405020304" pitchFamily="18" charset="0"/>
            </a:endParaRPr>
          </a:p>
        </p:txBody>
      </p:sp>
      <p:pic>
        <p:nvPicPr>
          <p:cNvPr id="20" name="Рисунок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329"/>
            <a:ext cx="6876919" cy="938002"/>
          </a:xfrm>
          <a:prstGeom prst="rect">
            <a:avLst/>
          </a:prstGeom>
        </p:spPr>
      </p:pic>
      <p:sp>
        <p:nvSpPr>
          <p:cNvPr id="2" name="Прямоугольник 1"/>
          <p:cNvSpPr/>
          <p:nvPr/>
        </p:nvSpPr>
        <p:spPr>
          <a:xfrm>
            <a:off x="3105067" y="1484948"/>
            <a:ext cx="3606349" cy="3308598"/>
          </a:xfrm>
          <a:prstGeom prst="rect">
            <a:avLst/>
          </a:prstGeom>
        </p:spPr>
        <p:txBody>
          <a:bodyPr wrap="square">
            <a:spAutoFit/>
          </a:bodyPr>
          <a:lstStyle/>
          <a:p>
            <a:pPr algn="just"/>
            <a:r>
              <a:rPr lang="ru-RU" sz="1300" dirty="0"/>
              <a:t>Театр – </a:t>
            </a:r>
            <a:r>
              <a:rPr lang="ru-RU" sz="1300" dirty="0" err="1"/>
              <a:t>сәнгатьнең</a:t>
            </a:r>
            <a:r>
              <a:rPr lang="ru-RU" sz="1300" dirty="0"/>
              <a:t> </a:t>
            </a:r>
            <a:r>
              <a:rPr lang="ru-RU" sz="1300" dirty="0" err="1"/>
              <a:t>бер</a:t>
            </a:r>
            <a:r>
              <a:rPr lang="ru-RU" sz="1300" dirty="0"/>
              <a:t> </a:t>
            </a:r>
            <a:r>
              <a:rPr lang="ru-RU" sz="1300" dirty="0" err="1"/>
              <a:t>төре</a:t>
            </a:r>
            <a:r>
              <a:rPr lang="ru-RU" sz="1300" dirty="0"/>
              <a:t>. </a:t>
            </a:r>
            <a:r>
              <a:rPr lang="ru-RU" sz="1300" dirty="0" err="1"/>
              <a:t>Ул</a:t>
            </a:r>
            <a:r>
              <a:rPr lang="ru-RU" sz="1300" dirty="0"/>
              <a:t> </a:t>
            </a:r>
            <a:r>
              <a:rPr lang="ru-RU" sz="1300" dirty="0" err="1"/>
              <a:t>укучыларның</a:t>
            </a:r>
            <a:r>
              <a:rPr lang="ru-RU" sz="1300" dirty="0"/>
              <a:t> </a:t>
            </a:r>
            <a:r>
              <a:rPr lang="ru-RU" sz="1300" dirty="0" err="1"/>
              <a:t>сәләтләрен</a:t>
            </a:r>
            <a:r>
              <a:rPr lang="ru-RU" sz="1300" dirty="0"/>
              <a:t> </a:t>
            </a:r>
            <a:r>
              <a:rPr lang="ru-RU" sz="1300" dirty="0" err="1"/>
              <a:t>ачарга</a:t>
            </a:r>
            <a:r>
              <a:rPr lang="ru-RU" sz="1300" dirty="0"/>
              <a:t>, </a:t>
            </a:r>
            <a:r>
              <a:rPr lang="ru-RU" sz="1300" dirty="0" err="1"/>
              <a:t>уй</a:t>
            </a:r>
            <a:r>
              <a:rPr lang="ru-RU" sz="1300" dirty="0"/>
              <a:t>- </a:t>
            </a:r>
            <a:r>
              <a:rPr lang="ru-RU" sz="1300" dirty="0" err="1"/>
              <a:t>хыялларын</a:t>
            </a:r>
            <a:r>
              <a:rPr lang="ru-RU" sz="1300" dirty="0"/>
              <a:t> </a:t>
            </a:r>
            <a:r>
              <a:rPr lang="ru-RU" sz="1300" dirty="0" err="1"/>
              <a:t>үстерергә</a:t>
            </a:r>
            <a:r>
              <a:rPr lang="ru-RU" sz="1300" dirty="0"/>
              <a:t> </a:t>
            </a:r>
            <a:r>
              <a:rPr lang="ru-RU" sz="1300" dirty="0" err="1"/>
              <a:t>мөмкинлек</a:t>
            </a:r>
            <a:r>
              <a:rPr lang="ru-RU" sz="1300" dirty="0"/>
              <a:t> </a:t>
            </a:r>
            <a:r>
              <a:rPr lang="ru-RU" sz="1300" dirty="0" err="1"/>
              <a:t>бирә</a:t>
            </a:r>
            <a:r>
              <a:rPr lang="ru-RU" sz="1300" dirty="0"/>
              <a:t>, </a:t>
            </a:r>
            <a:r>
              <a:rPr lang="ru-RU" sz="1300" dirty="0" err="1"/>
              <a:t>матурлыкны</a:t>
            </a:r>
            <a:r>
              <a:rPr lang="ru-RU" sz="1300" dirty="0"/>
              <a:t> </a:t>
            </a:r>
            <a:r>
              <a:rPr lang="ru-RU" sz="1300" dirty="0" err="1"/>
              <a:t>күрә</a:t>
            </a:r>
            <a:r>
              <a:rPr lang="ru-RU" sz="1300" dirty="0"/>
              <a:t> </a:t>
            </a:r>
            <a:r>
              <a:rPr lang="ru-RU" sz="1300" dirty="0" err="1"/>
              <a:t>белергә</a:t>
            </a:r>
            <a:r>
              <a:rPr lang="ru-RU" sz="1300" dirty="0"/>
              <a:t> </a:t>
            </a:r>
            <a:r>
              <a:rPr lang="ru-RU" sz="1300" dirty="0" err="1"/>
              <a:t>өйрәтә</a:t>
            </a:r>
            <a:r>
              <a:rPr lang="ru-RU" sz="1300" dirty="0"/>
              <a:t>, </a:t>
            </a:r>
            <a:r>
              <a:rPr lang="ru-RU" sz="1300" dirty="0" err="1"/>
              <a:t>иҗади</a:t>
            </a:r>
            <a:r>
              <a:rPr lang="ru-RU" sz="1300" dirty="0"/>
              <a:t> </a:t>
            </a:r>
            <a:r>
              <a:rPr lang="ru-RU" sz="1300" dirty="0" err="1"/>
              <a:t>эшчәнлекне</a:t>
            </a:r>
            <a:r>
              <a:rPr lang="ru-RU" sz="1300" dirty="0"/>
              <a:t> </a:t>
            </a:r>
            <a:r>
              <a:rPr lang="ru-RU" sz="1300" dirty="0" err="1"/>
              <a:t>баета</a:t>
            </a:r>
            <a:r>
              <a:rPr lang="ru-RU" sz="1300" dirty="0"/>
              <a:t>. </a:t>
            </a:r>
            <a:endParaRPr lang="ru-RU" sz="1300" dirty="0" smtClean="0"/>
          </a:p>
          <a:p>
            <a:pPr algn="just"/>
            <a:r>
              <a:rPr lang="ru-RU" sz="1300" dirty="0" smtClean="0"/>
              <a:t> </a:t>
            </a:r>
            <a:r>
              <a:rPr lang="ru-RU" sz="1300" dirty="0"/>
              <a:t>27 </a:t>
            </a:r>
            <a:r>
              <a:rPr lang="ru-RU" sz="1300" dirty="0" err="1"/>
              <a:t>нче</a:t>
            </a:r>
            <a:r>
              <a:rPr lang="ru-RU" sz="1300" dirty="0"/>
              <a:t> декабрь </a:t>
            </a:r>
            <a:r>
              <a:rPr lang="ru-RU" sz="1300" dirty="0" smtClean="0"/>
              <a:t>10 </a:t>
            </a:r>
            <a:r>
              <a:rPr lang="ru-RU" sz="1300" dirty="0" err="1" smtClean="0"/>
              <a:t>нчы</a:t>
            </a:r>
            <a:r>
              <a:rPr lang="ru-RU" sz="1300" dirty="0" smtClean="0"/>
              <a:t> </a:t>
            </a:r>
            <a:r>
              <a:rPr lang="ru-RU" sz="1300" dirty="0" err="1"/>
              <a:t>сыйныф</a:t>
            </a:r>
            <a:r>
              <a:rPr lang="ru-RU" sz="1300" dirty="0"/>
              <a:t> </a:t>
            </a:r>
            <a:r>
              <a:rPr lang="ru-RU" sz="1300" dirty="0" err="1"/>
              <a:t>укучылары</a:t>
            </a:r>
            <a:r>
              <a:rPr lang="ru-RU" sz="1300" dirty="0"/>
              <a:t> </a:t>
            </a:r>
            <a:r>
              <a:rPr lang="ru-RU" sz="1300" dirty="0" err="1"/>
              <a:t>Әлмәт</a:t>
            </a:r>
            <a:r>
              <a:rPr lang="ru-RU" sz="1300" dirty="0"/>
              <a:t> </a:t>
            </a:r>
            <a:r>
              <a:rPr lang="ru-RU" sz="1300" dirty="0" err="1"/>
              <a:t>дәүләт</a:t>
            </a:r>
            <a:r>
              <a:rPr lang="ru-RU" sz="1300" dirty="0"/>
              <a:t> драма </a:t>
            </a:r>
            <a:r>
              <a:rPr lang="ru-RU" sz="1300" dirty="0" err="1"/>
              <a:t>театрында</a:t>
            </a:r>
            <a:r>
              <a:rPr lang="ru-RU" sz="1300" dirty="0"/>
              <a:t> кунак </a:t>
            </a:r>
            <a:r>
              <a:rPr lang="ru-RU" sz="1300" dirty="0" err="1"/>
              <a:t>булдылар</a:t>
            </a:r>
            <a:r>
              <a:rPr lang="ru-RU" sz="1300" dirty="0"/>
              <a:t>. </a:t>
            </a:r>
            <a:r>
              <a:rPr lang="ru-RU" sz="1300" dirty="0" err="1"/>
              <a:t>Алар</a:t>
            </a:r>
            <a:r>
              <a:rPr lang="ru-RU" sz="1300" dirty="0"/>
              <a:t> </a:t>
            </a:r>
            <a:r>
              <a:rPr lang="ru-RU" sz="1400" dirty="0"/>
              <a:t>Уильям </a:t>
            </a:r>
            <a:r>
              <a:rPr lang="ru-RU" sz="1400" dirty="0" err="1" smtClean="0"/>
              <a:t>Шекспир</a:t>
            </a:r>
            <a:r>
              <a:rPr lang="ru-RU" sz="1300" dirty="0" err="1" smtClean="0"/>
              <a:t>ның</a:t>
            </a:r>
            <a:r>
              <a:rPr lang="ru-RU" sz="1300" dirty="0" smtClean="0"/>
              <a:t> «</a:t>
            </a:r>
            <a:r>
              <a:rPr lang="ru-RU" sz="1300" dirty="0" err="1" smtClean="0"/>
              <a:t>Киребеткән</a:t>
            </a:r>
            <a:r>
              <a:rPr lang="ru-RU" sz="1300" dirty="0" smtClean="0"/>
              <a:t>» </a:t>
            </a:r>
            <a:r>
              <a:rPr lang="ru-RU" sz="1300" dirty="0" err="1" smtClean="0"/>
              <a:t>комедиясен</a:t>
            </a:r>
            <a:r>
              <a:rPr lang="ru-RU" sz="1300" dirty="0" smtClean="0"/>
              <a:t>    </a:t>
            </a:r>
            <a:r>
              <a:rPr lang="ru-RU" sz="1300" dirty="0" err="1" smtClean="0"/>
              <a:t>карадылар</a:t>
            </a:r>
            <a:r>
              <a:rPr lang="ru-RU" sz="1300" dirty="0" smtClean="0"/>
              <a:t>. Комедия  </a:t>
            </a:r>
            <a:r>
              <a:rPr lang="ru-RU" sz="1300" dirty="0" err="1" smtClean="0"/>
              <a:t>укучыларның</a:t>
            </a:r>
            <a:r>
              <a:rPr lang="ru-RU" sz="1300" dirty="0" smtClean="0"/>
              <a:t> </a:t>
            </a:r>
            <a:r>
              <a:rPr lang="ru-RU" sz="1300" dirty="0" err="1"/>
              <a:t>күңел</a:t>
            </a:r>
            <a:r>
              <a:rPr lang="ru-RU" sz="1300" dirty="0"/>
              <a:t> </a:t>
            </a:r>
            <a:r>
              <a:rPr lang="ru-RU" sz="1300" dirty="0" err="1"/>
              <a:t>түрләренә</a:t>
            </a:r>
            <a:r>
              <a:rPr lang="ru-RU" sz="1300" dirty="0"/>
              <a:t> </a:t>
            </a:r>
            <a:r>
              <a:rPr lang="ru-RU" sz="1300" dirty="0" err="1"/>
              <a:t>үтеп</a:t>
            </a:r>
            <a:r>
              <a:rPr lang="ru-RU" sz="1300" dirty="0"/>
              <a:t> </a:t>
            </a:r>
            <a:r>
              <a:rPr lang="ru-RU" sz="1300" dirty="0" err="1"/>
              <a:t>керде</a:t>
            </a:r>
            <a:r>
              <a:rPr lang="ru-RU" sz="1300" dirty="0"/>
              <a:t>, </a:t>
            </a:r>
            <a:r>
              <a:rPr lang="ru-RU" sz="1300" dirty="0" err="1"/>
              <a:t>аларны</a:t>
            </a:r>
            <a:r>
              <a:rPr lang="ru-RU" sz="1300" dirty="0"/>
              <a:t> </a:t>
            </a:r>
            <a:r>
              <a:rPr lang="ru-RU" sz="1300" dirty="0" err="1"/>
              <a:t>уйланырга</a:t>
            </a:r>
            <a:r>
              <a:rPr lang="ru-RU" sz="1300" dirty="0"/>
              <a:t>, </a:t>
            </a:r>
            <a:r>
              <a:rPr lang="ru-RU" sz="1300" dirty="0" err="1"/>
              <a:t>нәтиҗә</a:t>
            </a:r>
            <a:r>
              <a:rPr lang="ru-RU" sz="1300" dirty="0"/>
              <a:t> </a:t>
            </a:r>
            <a:r>
              <a:rPr lang="ru-RU" sz="1300" dirty="0" err="1"/>
              <a:t>чыгарырга</a:t>
            </a:r>
            <a:r>
              <a:rPr lang="ru-RU" sz="1300" dirty="0"/>
              <a:t>, </a:t>
            </a:r>
            <a:r>
              <a:rPr lang="ru-RU" sz="1300" dirty="0" err="1"/>
              <a:t>сабак</a:t>
            </a:r>
            <a:r>
              <a:rPr lang="ru-RU" sz="1300" dirty="0"/>
              <a:t> </a:t>
            </a:r>
            <a:r>
              <a:rPr lang="ru-RU" sz="1300" dirty="0" err="1"/>
              <a:t>алырга</a:t>
            </a:r>
            <a:r>
              <a:rPr lang="ru-RU" sz="1300" dirty="0"/>
              <a:t> </a:t>
            </a:r>
            <a:r>
              <a:rPr lang="ru-RU" sz="1300" dirty="0" err="1"/>
              <a:t>ярдәм</a:t>
            </a:r>
            <a:r>
              <a:rPr lang="ru-RU" sz="1300" dirty="0"/>
              <a:t> </a:t>
            </a:r>
            <a:r>
              <a:rPr lang="ru-RU" sz="1300" dirty="0" err="1"/>
              <a:t>итте</a:t>
            </a:r>
            <a:r>
              <a:rPr lang="ru-RU" sz="1300" dirty="0"/>
              <a:t>. </a:t>
            </a:r>
            <a:r>
              <a:rPr lang="ru-RU" sz="1300" dirty="0" err="1"/>
              <a:t>Җәмгыятьтә</a:t>
            </a:r>
            <a:r>
              <a:rPr lang="ru-RU" sz="1300" dirty="0"/>
              <a:t> </a:t>
            </a:r>
            <a:r>
              <a:rPr lang="ru-RU" sz="1300" dirty="0" err="1"/>
              <a:t>үз</a:t>
            </a:r>
            <a:r>
              <a:rPr lang="ru-RU" sz="1300" dirty="0"/>
              <a:t> </a:t>
            </a:r>
            <a:r>
              <a:rPr lang="ru-RU" sz="1300" dirty="0" err="1"/>
              <a:t>урыннарын</a:t>
            </a:r>
            <a:r>
              <a:rPr lang="ru-RU" sz="1300" dirty="0"/>
              <a:t> табу, </a:t>
            </a:r>
            <a:r>
              <a:rPr lang="ru-RU" sz="1300" dirty="0" err="1"/>
              <a:t>тормышның</a:t>
            </a:r>
            <a:r>
              <a:rPr lang="ru-RU" sz="1300" dirty="0"/>
              <a:t> </a:t>
            </a:r>
            <a:r>
              <a:rPr lang="ru-RU" sz="1300" dirty="0" err="1"/>
              <a:t>тайгак</a:t>
            </a:r>
            <a:r>
              <a:rPr lang="ru-RU" sz="1300" dirty="0"/>
              <a:t> </a:t>
            </a:r>
            <a:r>
              <a:rPr lang="ru-RU" sz="1300" dirty="0" err="1"/>
              <a:t>юлларында</a:t>
            </a:r>
            <a:r>
              <a:rPr lang="ru-RU" sz="1300" dirty="0"/>
              <a:t> </a:t>
            </a:r>
            <a:r>
              <a:rPr lang="ru-RU" sz="1300" dirty="0" err="1"/>
              <a:t>абынмау</a:t>
            </a:r>
            <a:r>
              <a:rPr lang="ru-RU" sz="1300" dirty="0"/>
              <a:t>, </a:t>
            </a:r>
            <a:r>
              <a:rPr lang="ru-RU" sz="1300" dirty="0" err="1"/>
              <a:t>үз</a:t>
            </a:r>
            <a:r>
              <a:rPr lang="ru-RU" sz="1300" dirty="0"/>
              <a:t> </a:t>
            </a:r>
            <a:r>
              <a:rPr lang="ru-RU" sz="1300" dirty="0" err="1"/>
              <a:t>кыйблаларын</a:t>
            </a:r>
            <a:r>
              <a:rPr lang="ru-RU" sz="1300" dirty="0"/>
              <a:t> </a:t>
            </a:r>
            <a:r>
              <a:rPr lang="ru-RU" sz="1300" dirty="0" err="1"/>
              <a:t>саклап</a:t>
            </a:r>
            <a:r>
              <a:rPr lang="ru-RU" sz="1300" dirty="0"/>
              <a:t> калу, </a:t>
            </a:r>
            <a:r>
              <a:rPr lang="ru-RU" sz="1300" dirty="0" err="1"/>
              <a:t>иң</a:t>
            </a:r>
            <a:r>
              <a:rPr lang="ru-RU" sz="1300" dirty="0"/>
              <a:t> </a:t>
            </a:r>
            <a:r>
              <a:rPr lang="ru-RU" sz="1300" dirty="0" err="1"/>
              <a:t>мөһиме</a:t>
            </a:r>
            <a:r>
              <a:rPr lang="ru-RU" sz="1300" dirty="0"/>
              <a:t> </a:t>
            </a:r>
            <a:r>
              <a:rPr lang="ru-RU" sz="1300" dirty="0" err="1"/>
              <a:t>камил</a:t>
            </a:r>
            <a:r>
              <a:rPr lang="ru-RU" sz="1300" dirty="0"/>
              <a:t> </a:t>
            </a:r>
            <a:r>
              <a:rPr lang="ru-RU" sz="1300" dirty="0" err="1"/>
              <a:t>шәхес</a:t>
            </a:r>
            <a:r>
              <a:rPr lang="ru-RU" sz="1300" dirty="0"/>
              <a:t> </a:t>
            </a:r>
            <a:r>
              <a:rPr lang="ru-RU" sz="1300" dirty="0" err="1"/>
              <a:t>тәрбияләү</a:t>
            </a:r>
            <a:r>
              <a:rPr lang="ru-RU" sz="1300" dirty="0"/>
              <a:t> </a:t>
            </a:r>
            <a:r>
              <a:rPr lang="ru-RU" sz="1300" dirty="0" err="1" smtClean="0"/>
              <a:t>өчен</a:t>
            </a:r>
            <a:r>
              <a:rPr lang="ru-RU" sz="1300" dirty="0" smtClean="0"/>
              <a:t> </a:t>
            </a:r>
            <a:r>
              <a:rPr lang="ru-RU" sz="1300" dirty="0" err="1" smtClean="0"/>
              <a:t>милли</a:t>
            </a:r>
            <a:r>
              <a:rPr lang="ru-RU" sz="1300" dirty="0" smtClean="0"/>
              <a:t> </a:t>
            </a:r>
            <a:r>
              <a:rPr lang="ru-RU" sz="1300" dirty="0" err="1" smtClean="0"/>
              <a:t>сәнгатьне</a:t>
            </a:r>
            <a:r>
              <a:rPr lang="ru-RU" sz="1300" dirty="0" smtClean="0"/>
              <a:t> </a:t>
            </a:r>
            <a:r>
              <a:rPr lang="ru-RU" sz="1300" dirty="0" err="1" smtClean="0"/>
              <a:t>онытырга</a:t>
            </a:r>
            <a:r>
              <a:rPr lang="ru-RU" sz="1300" dirty="0" smtClean="0"/>
              <a:t> </a:t>
            </a:r>
            <a:r>
              <a:rPr lang="ru-RU" sz="1300" dirty="0" err="1" smtClean="0"/>
              <a:t>ярамый</a:t>
            </a:r>
            <a:r>
              <a:rPr lang="ru-RU" sz="1300" dirty="0" smtClean="0"/>
              <a:t>.</a:t>
            </a:r>
          </a:p>
          <a:p>
            <a:pPr algn="r"/>
            <a:r>
              <a:rPr lang="tt-RU" sz="1300" i="1" dirty="0" smtClean="0"/>
              <a:t>Кәримова Р.Н., 10 нчы сыйныф җитәкчесе</a:t>
            </a:r>
            <a:endParaRPr lang="ru-RU" sz="1300" i="1" dirty="0"/>
          </a:p>
        </p:txBody>
      </p:sp>
      <p:sp>
        <p:nvSpPr>
          <p:cNvPr id="3" name="Прямоугольник 2"/>
          <p:cNvSpPr/>
          <p:nvPr/>
        </p:nvSpPr>
        <p:spPr>
          <a:xfrm>
            <a:off x="1283447" y="1115616"/>
            <a:ext cx="3643241" cy="369332"/>
          </a:xfrm>
          <a:prstGeom prst="rect">
            <a:avLst/>
          </a:prstGeom>
        </p:spPr>
        <p:txBody>
          <a:bodyPr wrap="none">
            <a:spAutoFit/>
          </a:bodyPr>
          <a:lstStyle/>
          <a:p>
            <a:pPr algn="ctr"/>
            <a:r>
              <a:rPr lang="tt-RU" b="1" dirty="0" smtClean="0">
                <a:ln w="12700">
                  <a:solidFill>
                    <a:sysClr val="windowText" lastClr="000000"/>
                  </a:solidFill>
                  <a:prstDash val="solid"/>
                </a:ln>
                <a:solidFill>
                  <a:schemeClr val="bg1"/>
                </a:solidFill>
                <a:effectLst>
                  <a:outerShdw blurRad="41275" dist="20320" dir="1800000" algn="tl" rotWithShape="0">
                    <a:srgbClr val="000000">
                      <a:alpha val="40000"/>
                    </a:srgbClr>
                  </a:outerShdw>
                </a:effectLst>
              </a:rPr>
              <a:t>ТЕАТР ЯКТЫЛЫККА, НУРГА ИЛТӘ...</a:t>
            </a:r>
            <a:endParaRPr lang="tt-RU" b="1" dirty="0">
              <a:ln w="12700">
                <a:solidFill>
                  <a:sysClr val="windowText" lastClr="000000"/>
                </a:solidFill>
                <a:prstDash val="solid"/>
              </a:ln>
              <a:solidFill>
                <a:schemeClr val="bg1"/>
              </a:solidFill>
              <a:effectLst>
                <a:outerShdw blurRad="41275" dist="20320" dir="1800000" algn="tl" rotWithShape="0">
                  <a:srgbClr val="000000">
                    <a:alpha val="40000"/>
                  </a:srgbClr>
                </a:outerShdw>
              </a:effectLst>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656" y="1715965"/>
            <a:ext cx="2772411" cy="2351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2738" y="5065881"/>
            <a:ext cx="31575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6730" y="5623695"/>
            <a:ext cx="2981325" cy="264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11901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Прямая соединительная линия 3"/>
          <p:cNvCxnSpPr/>
          <p:nvPr/>
        </p:nvCxnSpPr>
        <p:spPr>
          <a:xfrm>
            <a:off x="0" y="899592"/>
            <a:ext cx="6858000" cy="0"/>
          </a:xfrm>
          <a:prstGeom prst="line">
            <a:avLst/>
          </a:prstGeom>
        </p:spPr>
        <p:style>
          <a:lnRef idx="2">
            <a:schemeClr val="accent3"/>
          </a:lnRef>
          <a:fillRef idx="0">
            <a:schemeClr val="accent3"/>
          </a:fillRef>
          <a:effectRef idx="1">
            <a:schemeClr val="accent3"/>
          </a:effectRef>
          <a:fontRef idx="minor">
            <a:schemeClr val="tx1"/>
          </a:fontRef>
        </p:style>
      </p:cxnSp>
      <p:sp>
        <p:nvSpPr>
          <p:cNvPr id="3" name="Прямоугольник 2"/>
          <p:cNvSpPr/>
          <p:nvPr/>
        </p:nvSpPr>
        <p:spPr>
          <a:xfrm>
            <a:off x="1096414" y="1077849"/>
            <a:ext cx="4692888" cy="738664"/>
          </a:xfrm>
          <a:prstGeom prst="rect">
            <a:avLst/>
          </a:prstGeom>
        </p:spPr>
        <p:txBody>
          <a:bodyPr wrap="none">
            <a:spAutoFit/>
          </a:bodyPr>
          <a:lstStyle/>
          <a:p>
            <a:pPr algn="ctr"/>
            <a:r>
              <a:rPr lang="ru-RU" b="1" dirty="0" smtClean="0">
                <a:solidFill>
                  <a:schemeClr val="bg1"/>
                </a:solidFill>
                <a:effectLst>
                  <a:outerShdw blurRad="38100" dist="38100" dir="2700000" algn="tl">
                    <a:srgbClr val="000000">
                      <a:alpha val="43137"/>
                    </a:srgbClr>
                  </a:outerShdw>
                </a:effectLst>
              </a:rPr>
              <a:t>ТАТАРЛАР КАЙЧАН Ч</a:t>
            </a:r>
            <a:r>
              <a:rPr lang="tt-RU" b="1" dirty="0" smtClean="0">
                <a:solidFill>
                  <a:schemeClr val="bg1"/>
                </a:solidFill>
                <a:effectLst>
                  <a:outerShdw blurRad="38100" dist="38100" dir="2700000" algn="tl">
                    <a:srgbClr val="000000">
                      <a:alpha val="43137"/>
                    </a:srgbClr>
                  </a:outerShdw>
                </a:effectLst>
              </a:rPr>
              <a:t>ӘЙ ЭЧӘ БАШЛАГАННАР?</a:t>
            </a:r>
            <a:endParaRPr lang="ru-RU" b="1" dirty="0" smtClean="0">
              <a:solidFill>
                <a:schemeClr val="bg1"/>
              </a:solidFill>
              <a:effectLst>
                <a:outerShdw blurRad="38100" dist="38100" dir="2700000" algn="tl">
                  <a:srgbClr val="000000">
                    <a:alpha val="43137"/>
                  </a:srgbClr>
                </a:outerShdw>
              </a:effectLst>
            </a:endParaRPr>
          </a:p>
          <a:p>
            <a:pPr algn="ctr"/>
            <a:r>
              <a:rPr lang="ru-RU" sz="2400" b="1" dirty="0" smtClean="0">
                <a:ln w="12700">
                  <a:solidFill>
                    <a:sysClr val="windowText" lastClr="000000"/>
                  </a:solidFill>
                  <a:prstDash val="solid"/>
                </a:ln>
                <a:solidFill>
                  <a:srgbClr val="421C5E"/>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endParaRPr lang="ru-RU" sz="2400" b="1" dirty="0">
              <a:ln w="12700">
                <a:solidFill>
                  <a:sysClr val="windowText" lastClr="000000"/>
                </a:solidFill>
                <a:prstDash val="solid"/>
              </a:ln>
              <a:solidFill>
                <a:srgbClr val="421C5E"/>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0" y="3491880"/>
            <a:ext cx="3429000" cy="1169551"/>
          </a:xfrm>
          <a:prstGeom prst="rect">
            <a:avLst/>
          </a:prstGeom>
        </p:spPr>
        <p:txBody>
          <a:bodyPr>
            <a:spAutoFit/>
          </a:bodyPr>
          <a:lstStyle/>
          <a:p>
            <a:pPr lvl="0" algn="just"/>
            <a:endParaRPr lang="tt-RU" sz="1400" dirty="0" smtClean="0">
              <a:solidFill>
                <a:prstClr val="black"/>
              </a:solidFill>
              <a:latin typeface="Times New Roman" panose="02020603050405020304" pitchFamily="18" charset="0"/>
              <a:cs typeface="Times New Roman" panose="02020603050405020304" pitchFamily="18" charset="0"/>
            </a:endParaRPr>
          </a:p>
          <a:p>
            <a:pPr lvl="0" algn="just"/>
            <a:endParaRPr lang="tt-RU" sz="1400" dirty="0" smtClean="0">
              <a:solidFill>
                <a:prstClr val="black"/>
              </a:solidFill>
              <a:latin typeface="Times New Roman" panose="02020603050405020304" pitchFamily="18" charset="0"/>
              <a:cs typeface="Times New Roman" panose="02020603050405020304" pitchFamily="18" charset="0"/>
            </a:endParaRPr>
          </a:p>
          <a:p>
            <a:pPr lvl="0" algn="just"/>
            <a:endParaRPr lang="tt-RU" sz="1400" dirty="0" smtClean="0">
              <a:solidFill>
                <a:prstClr val="black"/>
              </a:solidFill>
              <a:latin typeface="Times New Roman" panose="02020603050405020304" pitchFamily="18" charset="0"/>
              <a:cs typeface="Times New Roman" panose="02020603050405020304" pitchFamily="18" charset="0"/>
            </a:endParaRPr>
          </a:p>
          <a:p>
            <a:pPr lvl="0" algn="just"/>
            <a:endParaRPr lang="ru-RU" sz="1400" dirty="0">
              <a:solidFill>
                <a:prstClr val="black"/>
              </a:solidFill>
              <a:latin typeface="Times New Roman" panose="02020603050405020304" pitchFamily="18" charset="0"/>
              <a:cs typeface="Times New Roman" panose="02020603050405020304" pitchFamily="18" charset="0"/>
            </a:endParaRPr>
          </a:p>
          <a:p>
            <a:pPr lvl="0" algn="just"/>
            <a:r>
              <a:rPr lang="tt-RU" sz="1400" dirty="0">
                <a:solidFill>
                  <a:prstClr val="black"/>
                </a:solidFill>
                <a:latin typeface="Times New Roman" panose="02020603050405020304" pitchFamily="18" charset="0"/>
                <a:cs typeface="Times New Roman" panose="02020603050405020304" pitchFamily="18" charset="0"/>
              </a:rPr>
              <a:t> </a:t>
            </a: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5121" name="Rectangle 1"/>
          <p:cNvSpPr>
            <a:spLocks noChangeArrowheads="1"/>
          </p:cNvSpPr>
          <p:nvPr/>
        </p:nvSpPr>
        <p:spPr bwMode="auto">
          <a:xfrm>
            <a:off x="0" y="97795"/>
            <a:ext cx="219932"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t-RU"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tt-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2" name="Rectangle 2"/>
          <p:cNvSpPr>
            <a:spLocks noChangeArrowheads="1"/>
          </p:cNvSpPr>
          <p:nvPr/>
        </p:nvSpPr>
        <p:spPr bwMode="auto">
          <a:xfrm>
            <a:off x="0" y="97795"/>
            <a:ext cx="219932"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t-RU"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tt-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3" name="Rectangle 3"/>
          <p:cNvSpPr>
            <a:spLocks noChangeArrowheads="1"/>
          </p:cNvSpPr>
          <p:nvPr/>
        </p:nvSpPr>
        <p:spPr bwMode="auto">
          <a:xfrm>
            <a:off x="1628800" y="15389"/>
            <a:ext cx="219932"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t-RU"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tt-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 name="Прямоугольник 21"/>
          <p:cNvSpPr/>
          <p:nvPr/>
        </p:nvSpPr>
        <p:spPr>
          <a:xfrm>
            <a:off x="3068960" y="6444208"/>
            <a:ext cx="3600400" cy="307777"/>
          </a:xfrm>
          <a:prstGeom prst="rect">
            <a:avLst/>
          </a:prstGeom>
        </p:spPr>
        <p:txBody>
          <a:bodyPr wrap="square">
            <a:spAutoFit/>
          </a:bodyPr>
          <a:lstStyle/>
          <a:p>
            <a:pPr algn="just"/>
            <a:r>
              <a:rPr lang="tt-RU" sz="1400" dirty="0" smtClean="0">
                <a:latin typeface="Times New Roman" pitchFamily="18" charset="0"/>
                <a:cs typeface="Times New Roman" pitchFamily="18" charset="0"/>
              </a:rPr>
              <a:t> </a:t>
            </a:r>
            <a:endParaRPr lang="ru-RU" dirty="0"/>
          </a:p>
        </p:txBody>
      </p:sp>
      <p:sp>
        <p:nvSpPr>
          <p:cNvPr id="8" name="Прямоугольник 7"/>
          <p:cNvSpPr/>
          <p:nvPr/>
        </p:nvSpPr>
        <p:spPr>
          <a:xfrm>
            <a:off x="212414" y="1351276"/>
            <a:ext cx="3004172" cy="3518912"/>
          </a:xfrm>
          <a:prstGeom prst="rect">
            <a:avLst/>
          </a:prstGeom>
        </p:spPr>
        <p:txBody>
          <a:bodyPr wrap="square">
            <a:spAutoFit/>
          </a:bodyPr>
          <a:lstStyle/>
          <a:p>
            <a:pPr algn="just">
              <a:spcAft>
                <a:spcPts val="1000"/>
              </a:spcAft>
            </a:pPr>
            <a:r>
              <a:rPr lang="tt-RU" sz="1300" dirty="0" smtClean="0">
                <a:latin typeface="+mj-lt"/>
                <a:ea typeface="Calibri" panose="020F0502020204030204" pitchFamily="34" charset="0"/>
                <a:cs typeface="Times New Roman" panose="02020603050405020304" pitchFamily="18" charset="0"/>
              </a:rPr>
              <a:t>    Безнең </a:t>
            </a:r>
            <a:r>
              <a:rPr lang="tt-RU" sz="1300" dirty="0">
                <a:latin typeface="+mj-lt"/>
                <a:ea typeface="Calibri" panose="020F0502020204030204" pitchFamily="34" charset="0"/>
                <a:cs typeface="Times New Roman" panose="02020603050405020304" pitchFamily="18" charset="0"/>
              </a:rPr>
              <a:t>мәктәптә һәрдаим класстан тыш чаралар уздырылып тора. Күптән түгел 8 сыйныф укучылары тарафыннан “Татарлар кайчан чәй эчә башлаганнар?” дигән темага бик кызыклы кичә үткәрделәр. Без бу чәй эчү бәйрәмендә күп кенә мәгълүматләр белән танышып </a:t>
            </a:r>
            <a:r>
              <a:rPr lang="tt-RU" sz="1300" dirty="0" smtClean="0">
                <a:latin typeface="+mj-lt"/>
                <a:ea typeface="Calibri" panose="020F0502020204030204" pitchFamily="34" charset="0"/>
                <a:cs typeface="Times New Roman" panose="02020603050405020304" pitchFamily="18" charset="0"/>
              </a:rPr>
              <a:t>үттек.</a:t>
            </a:r>
            <a:endParaRPr lang="ru-RU" sz="1300" dirty="0" smtClean="0">
              <a:latin typeface="+mj-lt"/>
              <a:ea typeface="Calibri" panose="020F0502020204030204" pitchFamily="34" charset="0"/>
              <a:cs typeface="Times New Roman" panose="02020603050405020304" pitchFamily="18" charset="0"/>
            </a:endParaRPr>
          </a:p>
          <a:p>
            <a:pPr algn="just">
              <a:spcAft>
                <a:spcPts val="1000"/>
              </a:spcAft>
            </a:pPr>
            <a:r>
              <a:rPr lang="tt-RU" sz="1300" dirty="0" smtClean="0">
                <a:latin typeface="+mj-lt"/>
                <a:ea typeface="Calibri" panose="020F0502020204030204" pitchFamily="34" charset="0"/>
                <a:cs typeface="Times New Roman" panose="02020603050405020304" pitchFamily="18" charset="0"/>
              </a:rPr>
              <a:t>   Татарның </a:t>
            </a:r>
            <a:r>
              <a:rPr lang="tt-RU" sz="1300" dirty="0">
                <a:latin typeface="+mj-lt"/>
                <a:ea typeface="Calibri" panose="020F0502020204030204" pitchFamily="34" charset="0"/>
                <a:cs typeface="Times New Roman" panose="02020603050405020304" pitchFamily="18" charset="0"/>
              </a:rPr>
              <a:t>90 про</a:t>
            </a:r>
            <a:r>
              <a:rPr lang="ru-RU" sz="1300" dirty="0">
                <a:latin typeface="+mj-lt"/>
                <a:ea typeface="Calibri" panose="020F0502020204030204" pitchFamily="34" charset="0"/>
                <a:cs typeface="Times New Roman" panose="02020603050405020304" pitchFamily="18" charset="0"/>
              </a:rPr>
              <a:t>центы </a:t>
            </a:r>
            <a:r>
              <a:rPr lang="tt-RU" sz="1300" dirty="0">
                <a:latin typeface="+mj-lt"/>
                <a:ea typeface="Calibri" panose="020F0502020204030204" pitchFamily="34" charset="0"/>
                <a:cs typeface="Times New Roman" panose="02020603050405020304" pitchFamily="18" charset="0"/>
              </a:rPr>
              <a:t>чәйдән тора дигән сүз юктан гына чыкмаган. Безнең халык чәйсез яши алмый ул. Өйгә кем генә кермәсен, барысын да чәй белән сыйлап чыгаралар. “Ачык чырай – такта чәй”, ди бит татар халкы.</a:t>
            </a:r>
            <a:endParaRPr lang="ru-RU" sz="1300" dirty="0">
              <a:latin typeface="+mj-lt"/>
              <a:ea typeface="Calibri" panose="020F0502020204030204" pitchFamily="34" charset="0"/>
              <a:cs typeface="Times New Roman" panose="02020603050405020304" pitchFamily="18" charset="0"/>
            </a:endParaRPr>
          </a:p>
          <a:p>
            <a:pPr algn="just"/>
            <a:endParaRPr lang="ru-RU" sz="1200" dirty="0" smtClean="0">
              <a:latin typeface="Times New Roman" panose="02020603050405020304" pitchFamily="18" charset="0"/>
              <a:cs typeface="Times New Roman" panose="02020603050405020304" pitchFamily="18" charset="0"/>
            </a:endParaRPr>
          </a:p>
          <a:p>
            <a:pPr algn="r"/>
            <a:r>
              <a:rPr lang="tt-RU" sz="1200" b="1" i="1" dirty="0" smtClean="0">
                <a:solidFill>
                  <a:srgbClr val="421C5E"/>
                </a:solidFill>
                <a:latin typeface="Times New Roman" panose="02020603050405020304" pitchFamily="18" charset="0"/>
                <a:cs typeface="Times New Roman" panose="02020603050405020304" pitchFamily="18" charset="0"/>
              </a:rPr>
              <a:t>                                                     </a:t>
            </a:r>
            <a:endParaRPr lang="ru-RU" sz="1200" b="1" i="1" dirty="0" smtClean="0">
              <a:solidFill>
                <a:srgbClr val="421C5E"/>
              </a:solidFill>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320255" y="4395045"/>
            <a:ext cx="6236408" cy="4463530"/>
          </a:xfrm>
          <a:prstGeom prst="rect">
            <a:avLst/>
          </a:prstGeom>
        </p:spPr>
        <p:txBody>
          <a:bodyPr wrap="square">
            <a:spAutoFit/>
          </a:bodyPr>
          <a:lstStyle/>
          <a:p>
            <a:pPr algn="just">
              <a:lnSpc>
                <a:spcPct val="115000"/>
              </a:lnSpc>
              <a:spcAft>
                <a:spcPts val="0"/>
              </a:spcAft>
            </a:pPr>
            <a:r>
              <a:rPr lang="ru-RU" sz="1200" dirty="0" smtClean="0">
                <a:latin typeface="Times New Roman" panose="02020603050405020304" pitchFamily="18" charset="0"/>
                <a:cs typeface="Times New Roman" panose="02020603050405020304" pitchFamily="18" charset="0"/>
              </a:rPr>
              <a:t>      </a:t>
            </a:r>
            <a:r>
              <a:rPr lang="tt-RU" sz="1300" dirty="0">
                <a:latin typeface="+mj-lt"/>
                <a:ea typeface="Calibri" panose="020F0502020204030204" pitchFamily="34" charset="0"/>
                <a:cs typeface="Times New Roman" panose="02020603050405020304" pitchFamily="18" charset="0"/>
              </a:rPr>
              <a:t>Чәй барлыкка килгәнче татарлар сөт, катык, әйрән эчкән. Казан базарларында чәй  </a:t>
            </a:r>
            <a:r>
              <a:rPr lang="en-US" sz="1300" dirty="0">
                <a:latin typeface="+mj-lt"/>
                <a:ea typeface="Calibri" panose="020F0502020204030204" pitchFamily="34" charset="0"/>
                <a:cs typeface="Times New Roman" panose="02020603050405020304" pitchFamily="18" charset="0"/>
              </a:rPr>
              <a:t>XVII </a:t>
            </a:r>
            <a:r>
              <a:rPr lang="tt-RU" sz="1300" dirty="0">
                <a:latin typeface="+mj-lt"/>
                <a:ea typeface="Calibri" panose="020F0502020204030204" pitchFamily="34" charset="0"/>
                <a:cs typeface="Times New Roman" panose="02020603050405020304" pitchFamily="18" charset="0"/>
              </a:rPr>
              <a:t>гасырның 70 нче елларында сатыла башлый. Бу эчемлекне атлар һәм дөяләргә төяп Кытайдан  Монголия аша алып килгәннәр. 11 мең чакрым араны бер елга якын узганнар! Ерак сәфәргә чыгар алдыннан чәйне агач тартмаларга тутырганнар. Сәүдәгәрләр бу эчемлекне Рәсәй чигендә урнашкан Кяхта шәһәреннән алып кайтканнар. Бирегә чәй Кытайдан китерелгән.</a:t>
            </a:r>
            <a:endParaRPr lang="ru-RU" sz="1300" dirty="0">
              <a:latin typeface="+mj-lt"/>
              <a:ea typeface="Calibri" panose="020F0502020204030204" pitchFamily="34" charset="0"/>
              <a:cs typeface="Times New Roman" panose="02020603050405020304" pitchFamily="18" charset="0"/>
            </a:endParaRPr>
          </a:p>
          <a:p>
            <a:pPr algn="just">
              <a:lnSpc>
                <a:spcPct val="115000"/>
              </a:lnSpc>
              <a:spcAft>
                <a:spcPts val="0"/>
              </a:spcAft>
            </a:pPr>
            <a:r>
              <a:rPr lang="ru-RU" sz="1300" dirty="0">
                <a:latin typeface="+mj-lt"/>
                <a:ea typeface="Calibri" panose="020F0502020204030204" pitchFamily="34" charset="0"/>
                <a:cs typeface="Times New Roman" panose="02020603050405020304" pitchFamily="18" charset="0"/>
              </a:rPr>
              <a:t>  </a:t>
            </a:r>
            <a:r>
              <a:rPr lang="en-US" sz="1300" dirty="0">
                <a:latin typeface="+mj-lt"/>
                <a:ea typeface="Calibri" panose="020F0502020204030204" pitchFamily="34" charset="0"/>
                <a:cs typeface="Times New Roman" panose="02020603050405020304" pitchFamily="18" charset="0"/>
              </a:rPr>
              <a:t>XIX</a:t>
            </a:r>
            <a:r>
              <a:rPr lang="tt-RU" sz="1300" dirty="0">
                <a:latin typeface="+mj-lt"/>
                <a:ea typeface="Calibri" panose="020F0502020204030204" pitchFamily="34" charset="0"/>
                <a:cs typeface="Times New Roman" panose="02020603050405020304" pitchFamily="18" charset="0"/>
              </a:rPr>
              <a:t> гасырга кадәр аны башка тауарга алыштырып алганнар. Сәүдәгәрләр чәй өчен тукыма, җәнлек тиреләре белән түләгән.</a:t>
            </a:r>
            <a:endParaRPr lang="ru-RU" sz="1300" dirty="0">
              <a:latin typeface="+mj-lt"/>
              <a:ea typeface="Calibri" panose="020F0502020204030204" pitchFamily="34" charset="0"/>
              <a:cs typeface="Times New Roman" panose="02020603050405020304" pitchFamily="18" charset="0"/>
            </a:endParaRPr>
          </a:p>
          <a:p>
            <a:pPr algn="just">
              <a:lnSpc>
                <a:spcPct val="115000"/>
              </a:lnSpc>
              <a:spcAft>
                <a:spcPts val="0"/>
              </a:spcAft>
            </a:pPr>
            <a:r>
              <a:rPr lang="tt-RU" sz="1300" dirty="0">
                <a:latin typeface="+mj-lt"/>
                <a:ea typeface="Calibri" panose="020F0502020204030204" pitchFamily="34" charset="0"/>
                <a:cs typeface="Times New Roman" panose="02020603050405020304" pitchFamily="18" charset="0"/>
              </a:rPr>
              <a:t>  Затлы эчемлек Себер аша иң элек Минзәлә базарына килгән. Аннан чәй Казанга һәм атаклы Түбән Новгород ярминкәсенә – Мәкәрҗәгә эләккән. Мәскәү маршруты соңрак пәйда була. Шуңа да Казан халкының яхшы чәй эчүе бер дә гаҗәп түгел. Ул гына да түгел, Казанны Рәсәйнең чәй Мәккәсе дип йөрткәннәр</a:t>
            </a:r>
            <a:r>
              <a:rPr lang="tt-RU" sz="1300" dirty="0" smtClean="0">
                <a:latin typeface="+mj-lt"/>
                <a:ea typeface="Calibri" panose="020F0502020204030204" pitchFamily="34" charset="0"/>
                <a:cs typeface="Times New Roman" panose="02020603050405020304" pitchFamily="18" charset="0"/>
              </a:rPr>
              <a:t>.</a:t>
            </a:r>
          </a:p>
          <a:p>
            <a:pPr algn="just">
              <a:lnSpc>
                <a:spcPct val="115000"/>
              </a:lnSpc>
              <a:spcAft>
                <a:spcPts val="0"/>
              </a:spcAft>
            </a:pPr>
            <a:r>
              <a:rPr lang="tt-RU" sz="1300" dirty="0" smtClean="0">
                <a:latin typeface="+mj-lt"/>
                <a:ea typeface="Calibri" panose="020F0502020204030204" pitchFamily="34" charset="0"/>
              </a:rPr>
              <a:t>   Татар </a:t>
            </a:r>
            <a:r>
              <a:rPr lang="tt-RU" sz="1300" dirty="0">
                <a:latin typeface="+mj-lt"/>
                <a:ea typeface="Calibri" panose="020F0502020204030204" pitchFamily="34" charset="0"/>
              </a:rPr>
              <a:t>чәе турында атаклы шәхесләр дә иске алган. Тарихчы Н. Воробьёв: “Татарларда иң киң таралган эчемлек – чәй. Алар аны бик еш һәм бик озак итеп эчемлек”,- дип яза. Шагыйрь, галим Габдрәхим Утыз Имәни дә “Каймаклы чәйне мактау” шигырен язып калдырган. Әйе, чәйне без каймак белән дә, сөт белән дә, бал белән дә эчәргә яратабыз. Аны озаклап, кайнар килеш, өрә-өрә эчәбез</a:t>
            </a:r>
            <a:r>
              <a:rPr lang="tt-RU" sz="1300" dirty="0" smtClean="0">
                <a:latin typeface="+mj-lt"/>
                <a:ea typeface="Calibri" panose="020F0502020204030204" pitchFamily="34" charset="0"/>
              </a:rPr>
              <a:t>.</a:t>
            </a:r>
          </a:p>
          <a:p>
            <a:pPr algn="r">
              <a:lnSpc>
                <a:spcPct val="115000"/>
              </a:lnSpc>
              <a:spcAft>
                <a:spcPts val="0"/>
              </a:spcAft>
            </a:pPr>
            <a:r>
              <a:rPr lang="tt-RU" sz="1300" i="1" dirty="0">
                <a:latin typeface="+mj-lt"/>
                <a:ea typeface="Calibri" panose="020F0502020204030204" pitchFamily="34" charset="0"/>
              </a:rPr>
              <a:t>Эшматова Сәкинә, 8б сыйныф укучысы</a:t>
            </a:r>
            <a:endParaRPr lang="tt-RU" sz="1300" i="1" dirty="0" smtClean="0">
              <a:latin typeface="+mj-lt"/>
              <a:ea typeface="Calibri" panose="020F0502020204030204" pitchFamily="34" charset="0"/>
              <a:cs typeface="Times New Roman" panose="02020603050405020304" pitchFamily="18" charset="0"/>
            </a:endParaRPr>
          </a:p>
          <a:p>
            <a:pPr algn="just">
              <a:lnSpc>
                <a:spcPct val="115000"/>
              </a:lnSpc>
              <a:spcAft>
                <a:spcPts val="0"/>
              </a:spcAft>
            </a:pPr>
            <a:endParaRPr lang="ru-RU" sz="1300" dirty="0">
              <a:latin typeface="+mj-lt"/>
              <a:ea typeface="Calibri" panose="020F0502020204030204" pitchFamily="34" charset="0"/>
              <a:cs typeface="Times New Roman" panose="02020603050405020304" pitchFamily="18" charset="0"/>
            </a:endParaRPr>
          </a:p>
        </p:txBody>
      </p:sp>
      <p:pic>
        <p:nvPicPr>
          <p:cNvPr id="17" name="Рисунок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329"/>
            <a:ext cx="6876919" cy="916921"/>
          </a:xfrm>
          <a:prstGeom prst="rect">
            <a:avLst/>
          </a:prstGeom>
        </p:spPr>
      </p:pic>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8459" y="1782993"/>
            <a:ext cx="3017881" cy="2414305"/>
          </a:xfrm>
          <a:prstGeom prst="rect">
            <a:avLst/>
          </a:prstGeom>
        </p:spPr>
      </p:pic>
    </p:spTree>
    <p:extLst>
      <p:ext uri="{BB962C8B-B14F-4D97-AF65-F5344CB8AC3E}">
        <p14:creationId xmlns:p14="http://schemas.microsoft.com/office/powerpoint/2010/main" val="21869332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Прямая соединительная линия 2"/>
          <p:cNvCxnSpPr/>
          <p:nvPr/>
        </p:nvCxnSpPr>
        <p:spPr>
          <a:xfrm>
            <a:off x="-1" y="7994297"/>
            <a:ext cx="6858000"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6" name="Прямая соединительная линия 5"/>
          <p:cNvCxnSpPr/>
          <p:nvPr/>
        </p:nvCxnSpPr>
        <p:spPr>
          <a:xfrm>
            <a:off x="0" y="899592"/>
            <a:ext cx="6858000" cy="0"/>
          </a:xfrm>
          <a:prstGeom prst="line">
            <a:avLst/>
          </a:prstGeom>
        </p:spPr>
        <p:style>
          <a:lnRef idx="2">
            <a:schemeClr val="accent3"/>
          </a:lnRef>
          <a:fillRef idx="0">
            <a:schemeClr val="accent3"/>
          </a:fillRef>
          <a:effectRef idx="1">
            <a:schemeClr val="accent3"/>
          </a:effectRef>
          <a:fontRef idx="minor">
            <a:schemeClr val="tx1"/>
          </a:fontRef>
        </p:style>
      </p:cxnSp>
      <p:sp>
        <p:nvSpPr>
          <p:cNvPr id="7" name="TextBox 6"/>
          <p:cNvSpPr txBox="1"/>
          <p:nvPr/>
        </p:nvSpPr>
        <p:spPr>
          <a:xfrm>
            <a:off x="6458394" y="107504"/>
            <a:ext cx="261610" cy="276999"/>
          </a:xfrm>
          <a:prstGeom prst="rect">
            <a:avLst/>
          </a:prstGeom>
          <a:noFill/>
        </p:spPr>
        <p:txBody>
          <a:bodyPr wrap="none" rtlCol="0">
            <a:spAutoFit/>
          </a:bodyPr>
          <a:lstStyle/>
          <a:p>
            <a:r>
              <a:rPr lang="ru-RU" sz="1200" dirty="0" smtClean="0">
                <a:latin typeface="Times New Roman" panose="02020603050405020304" pitchFamily="18" charset="0"/>
                <a:cs typeface="Times New Roman" panose="02020603050405020304" pitchFamily="18" charset="0"/>
              </a:rPr>
              <a:t>6</a:t>
            </a:r>
            <a:endParaRPr lang="ru-RU" sz="1200"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1277838" y="7920383"/>
            <a:ext cx="4358629" cy="461665"/>
          </a:xfrm>
          <a:prstGeom prst="rect">
            <a:avLst/>
          </a:prstGeom>
        </p:spPr>
        <p:txBody>
          <a:bodyPr wrap="none">
            <a:spAutoFit/>
          </a:bodyPr>
          <a:lstStyle/>
          <a:p>
            <a:pPr algn="ctr"/>
            <a:r>
              <a:rPr lang="ru-RU" sz="2400" b="1" dirty="0" err="1">
                <a:ln w="12700">
                  <a:solidFill>
                    <a:sysClr val="windowText" lastClr="000000"/>
                  </a:solidFill>
                  <a:prstDash val="solid"/>
                </a:ln>
                <a:solidFill>
                  <a:srgbClr val="9E5ECE"/>
                </a:solidFill>
                <a:effectLst>
                  <a:outerShdw blurRad="41275" dist="20320" dir="1800000" algn="tl" rotWithShape="0">
                    <a:srgbClr val="000000">
                      <a:alpha val="40000"/>
                    </a:srgbClr>
                  </a:outerShdw>
                </a:effectLst>
              </a:rPr>
              <a:t>Гәҗитне</a:t>
            </a:r>
            <a:r>
              <a:rPr lang="ru-RU" sz="2400" b="1" dirty="0">
                <a:ln w="12700">
                  <a:solidFill>
                    <a:sysClr val="windowText" lastClr="000000"/>
                  </a:solidFill>
                  <a:prstDash val="solid"/>
                </a:ln>
                <a:solidFill>
                  <a:srgbClr val="9E5ECE"/>
                </a:solidFill>
                <a:effectLst>
                  <a:outerShdw blurRad="41275" dist="20320" dir="1800000" algn="tl" rotWithShape="0">
                    <a:srgbClr val="000000">
                      <a:alpha val="40000"/>
                    </a:srgbClr>
                  </a:outerShdw>
                </a:effectLst>
              </a:rPr>
              <a:t> </a:t>
            </a:r>
            <a:r>
              <a:rPr lang="ru-RU" sz="2400" b="1" dirty="0" err="1">
                <a:ln w="12700">
                  <a:solidFill>
                    <a:sysClr val="windowText" lastClr="000000"/>
                  </a:solidFill>
                  <a:prstDash val="solid"/>
                </a:ln>
                <a:solidFill>
                  <a:srgbClr val="9E5ECE"/>
                </a:solidFill>
                <a:effectLst>
                  <a:outerShdw blurRad="41275" dist="20320" dir="1800000" algn="tl" rotWithShape="0">
                    <a:srgbClr val="000000">
                      <a:alpha val="40000"/>
                    </a:srgbClr>
                  </a:outerShdw>
                </a:effectLst>
              </a:rPr>
              <a:t>басмага</a:t>
            </a:r>
            <a:r>
              <a:rPr lang="ru-RU" sz="2400" b="1" dirty="0">
                <a:ln w="12700">
                  <a:solidFill>
                    <a:sysClr val="windowText" lastClr="000000"/>
                  </a:solidFill>
                  <a:prstDash val="solid"/>
                </a:ln>
                <a:solidFill>
                  <a:srgbClr val="9E5ECE"/>
                </a:solidFill>
                <a:effectLst>
                  <a:outerShdw blurRad="41275" dist="20320" dir="1800000" algn="tl" rotWithShape="0">
                    <a:srgbClr val="000000">
                      <a:alpha val="40000"/>
                    </a:srgbClr>
                  </a:outerShdw>
                </a:effectLst>
              </a:rPr>
              <a:t> </a:t>
            </a:r>
            <a:r>
              <a:rPr lang="ru-RU" sz="2400" b="1" dirty="0" err="1">
                <a:ln w="12700">
                  <a:solidFill>
                    <a:sysClr val="windowText" lastClr="000000"/>
                  </a:solidFill>
                  <a:prstDash val="solid"/>
                </a:ln>
                <a:solidFill>
                  <a:srgbClr val="9E5ECE"/>
                </a:solidFill>
                <a:effectLst>
                  <a:outerShdw blurRad="41275" dist="20320" dir="1800000" algn="tl" rotWithShape="0">
                    <a:srgbClr val="000000">
                      <a:alpha val="40000"/>
                    </a:srgbClr>
                  </a:outerShdw>
                </a:effectLst>
              </a:rPr>
              <a:t>әзерләделәр</a:t>
            </a:r>
            <a:r>
              <a:rPr lang="ru-RU" sz="2400" b="1" dirty="0">
                <a:ln w="12700">
                  <a:solidFill>
                    <a:sysClr val="windowText" lastClr="000000"/>
                  </a:solidFill>
                  <a:prstDash val="solid"/>
                </a:ln>
                <a:solidFill>
                  <a:srgbClr val="9E5ECE"/>
                </a:solidFill>
                <a:effectLst>
                  <a:outerShdw blurRad="41275" dist="20320" dir="1800000" algn="tl" rotWithShape="0">
                    <a:srgbClr val="000000">
                      <a:alpha val="40000"/>
                    </a:srgbClr>
                  </a:outerShdw>
                </a:effectLst>
              </a:rPr>
              <a:t>:</a:t>
            </a:r>
          </a:p>
        </p:txBody>
      </p:sp>
      <p:sp>
        <p:nvSpPr>
          <p:cNvPr id="14" name="Прямоугольник 13"/>
          <p:cNvSpPr/>
          <p:nvPr/>
        </p:nvSpPr>
        <p:spPr>
          <a:xfrm>
            <a:off x="133987" y="8302793"/>
            <a:ext cx="3429000" cy="276999"/>
          </a:xfrm>
          <a:prstGeom prst="rect">
            <a:avLst/>
          </a:prstGeom>
        </p:spPr>
        <p:txBody>
          <a:bodyPr>
            <a:spAutoFit/>
          </a:bodyPr>
          <a:lstStyle/>
          <a:p>
            <a:r>
              <a:rPr lang="tt-RU" sz="1200" dirty="0">
                <a:latin typeface="Times New Roman" panose="02020603050405020304" pitchFamily="18" charset="0"/>
                <a:cs typeface="Times New Roman" panose="02020603050405020304" pitchFamily="18" charset="0"/>
              </a:rPr>
              <a:t>Баш мөхәррир </a:t>
            </a:r>
            <a:r>
              <a:rPr lang="tt-RU" sz="1200" dirty="0" smtClean="0">
                <a:latin typeface="Times New Roman" panose="02020603050405020304" pitchFamily="18" charset="0"/>
                <a:cs typeface="Times New Roman" panose="02020603050405020304" pitchFamily="18" charset="0"/>
              </a:rPr>
              <a:t>:.Аглиева </a:t>
            </a:r>
            <a:r>
              <a:rPr lang="tt-RU" sz="1200" dirty="0">
                <a:latin typeface="Times New Roman" panose="02020603050405020304" pitchFamily="18" charset="0"/>
                <a:cs typeface="Times New Roman" panose="02020603050405020304" pitchFamily="18" charset="0"/>
              </a:rPr>
              <a:t>Г.Ф.</a:t>
            </a:r>
            <a:endParaRPr lang="ru-RU" sz="1200" dirty="0">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2831726" y="8293196"/>
            <a:ext cx="3429000" cy="830997"/>
          </a:xfrm>
          <a:prstGeom prst="rect">
            <a:avLst/>
          </a:prstGeom>
        </p:spPr>
        <p:txBody>
          <a:bodyPr>
            <a:spAutoFit/>
          </a:bodyPr>
          <a:lstStyle/>
          <a:p>
            <a:r>
              <a:rPr lang="tt-RU" sz="1200" dirty="0" smtClean="0">
                <a:latin typeface="Times New Roman" panose="02020603050405020304" pitchFamily="18" charset="0"/>
                <a:cs typeface="Times New Roman" panose="02020603050405020304" pitchFamily="18" charset="0"/>
              </a:rPr>
              <a:t>11 нче </a:t>
            </a:r>
            <a:r>
              <a:rPr lang="tt-RU" sz="1200" dirty="0">
                <a:latin typeface="Times New Roman" panose="02020603050405020304" pitchFamily="18" charset="0"/>
                <a:cs typeface="Times New Roman" panose="02020603050405020304" pitchFamily="18" charset="0"/>
              </a:rPr>
              <a:t>сыйныф укучылары</a:t>
            </a:r>
            <a:r>
              <a:rPr lang="tt-RU" sz="1200" dirty="0" smtClean="0">
                <a:latin typeface="Times New Roman" panose="02020603050405020304" pitchFamily="18" charset="0"/>
                <a:cs typeface="Times New Roman" panose="02020603050405020304" pitchFamily="18" charset="0"/>
              </a:rPr>
              <a:t>:</a:t>
            </a:r>
          </a:p>
          <a:p>
            <a:r>
              <a:rPr lang="tt-RU" sz="1200" dirty="0" smtClean="0">
                <a:latin typeface="Times New Roman" panose="02020603050405020304" pitchFamily="18" charset="0"/>
                <a:cs typeface="Times New Roman" panose="02020603050405020304" pitchFamily="18" charset="0"/>
              </a:rPr>
              <a:t>Мостафина Адилә,</a:t>
            </a:r>
            <a:endParaRPr lang="tt-RU" sz="1200" dirty="0" smtClean="0">
              <a:latin typeface="Times New Roman" panose="02020603050405020304" pitchFamily="18" charset="0"/>
              <a:cs typeface="Times New Roman" panose="02020603050405020304" pitchFamily="18" charset="0"/>
            </a:endParaRPr>
          </a:p>
          <a:p>
            <a:r>
              <a:rPr lang="tt-RU" sz="1200" dirty="0" smtClean="0">
                <a:latin typeface="Times New Roman" panose="02020603050405020304" pitchFamily="18" charset="0"/>
                <a:cs typeface="Times New Roman" panose="02020603050405020304" pitchFamily="18" charset="0"/>
              </a:rPr>
              <a:t>Шәйхетдинова Айназ,</a:t>
            </a:r>
            <a:endParaRPr lang="tt-RU" sz="1200" dirty="0" smtClean="0">
              <a:latin typeface="Times New Roman" panose="02020603050405020304" pitchFamily="18" charset="0"/>
              <a:cs typeface="Times New Roman" panose="02020603050405020304" pitchFamily="18" charset="0"/>
            </a:endParaRPr>
          </a:p>
          <a:p>
            <a:r>
              <a:rPr lang="tt-RU" sz="1200" dirty="0">
                <a:latin typeface="Times New Roman" panose="02020603050405020304" pitchFamily="18" charset="0"/>
                <a:cs typeface="Times New Roman" panose="02020603050405020304" pitchFamily="18" charset="0"/>
              </a:rPr>
              <a:t>7</a:t>
            </a:r>
            <a:r>
              <a:rPr lang="tt-RU" sz="1200" dirty="0" smtClean="0">
                <a:latin typeface="Times New Roman" panose="02020603050405020304" pitchFamily="18" charset="0"/>
                <a:cs typeface="Times New Roman" panose="02020603050405020304" pitchFamily="18" charset="0"/>
              </a:rPr>
              <a:t> нче </a:t>
            </a:r>
            <a:r>
              <a:rPr lang="tt-RU" sz="1200" dirty="0" smtClean="0">
                <a:latin typeface="Times New Roman" panose="02020603050405020304" pitchFamily="18" charset="0"/>
                <a:cs typeface="Times New Roman" panose="02020603050405020304" pitchFamily="18" charset="0"/>
              </a:rPr>
              <a:t>сыйныф укучысы  Мортазина Лилия </a:t>
            </a:r>
            <a:endParaRPr lang="tt-RU" sz="1200"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133987" y="1592463"/>
            <a:ext cx="3409474" cy="1061829"/>
          </a:xfrm>
          <a:prstGeom prst="rect">
            <a:avLst/>
          </a:prstGeom>
        </p:spPr>
        <p:txBody>
          <a:bodyPr wrap="square">
            <a:spAutoFit/>
          </a:bodyPr>
          <a:lstStyle/>
          <a:p>
            <a:pPr algn="just"/>
            <a:endParaRPr lang="ru-RU" sz="1300" dirty="0" smtClean="0">
              <a:latin typeface="+mj-lt"/>
              <a:cs typeface="Times New Roman" panose="02020603050405020304" pitchFamily="18" charset="0"/>
            </a:endParaRPr>
          </a:p>
          <a:p>
            <a:pPr algn="just"/>
            <a:endParaRPr lang="tt-RU" sz="1300" dirty="0" smtClean="0">
              <a:latin typeface="+mj-lt"/>
              <a:cs typeface="Times New Roman" panose="02020603050405020304" pitchFamily="18" charset="0"/>
            </a:endParaRPr>
          </a:p>
          <a:p>
            <a:pPr algn="just"/>
            <a:endParaRPr lang="ru-RU" sz="1300" dirty="0">
              <a:latin typeface="+mj-lt"/>
              <a:cs typeface="Times New Roman" panose="02020603050405020304" pitchFamily="18" charset="0"/>
            </a:endParaRPr>
          </a:p>
          <a:p>
            <a:endParaRPr lang="ru-RU" sz="1200" dirty="0">
              <a:latin typeface="Times New Roman" panose="02020603050405020304" pitchFamily="18" charset="0"/>
              <a:cs typeface="Times New Roman" panose="02020603050405020304" pitchFamily="18" charset="0"/>
            </a:endParaRPr>
          </a:p>
          <a:p>
            <a:endParaRPr lang="ru-RU" sz="1200" dirty="0">
              <a:latin typeface="Times New Roman" panose="02020603050405020304" pitchFamily="18" charset="0"/>
              <a:cs typeface="Times New Roman" panose="02020603050405020304" pitchFamily="18" charset="0"/>
            </a:endParaRPr>
          </a:p>
        </p:txBody>
      </p:sp>
      <p:pic>
        <p:nvPicPr>
          <p:cNvPr id="18" name="Рисунок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329"/>
            <a:ext cx="6876919" cy="916921"/>
          </a:xfrm>
          <a:prstGeom prst="rect">
            <a:avLst/>
          </a:prstGeom>
        </p:spPr>
      </p:pic>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673" y="6012160"/>
            <a:ext cx="2667200" cy="1746232"/>
          </a:xfrm>
          <a:prstGeom prst="rect">
            <a:avLst/>
          </a:prstGeom>
        </p:spPr>
      </p:pic>
      <p:pic>
        <p:nvPicPr>
          <p:cNvPr id="9" name="Рисунок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0218" y="4512839"/>
            <a:ext cx="3109786" cy="2749111"/>
          </a:xfrm>
          <a:prstGeom prst="rect">
            <a:avLst/>
          </a:prstGeom>
        </p:spPr>
      </p:pic>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39974" y="1818612"/>
            <a:ext cx="3080030" cy="2311818"/>
          </a:xfrm>
          <a:prstGeom prst="rect">
            <a:avLst/>
          </a:prstGeom>
        </p:spPr>
      </p:pic>
      <p:sp>
        <p:nvSpPr>
          <p:cNvPr id="12" name="Прямоугольник 11"/>
          <p:cNvSpPr/>
          <p:nvPr/>
        </p:nvSpPr>
        <p:spPr>
          <a:xfrm>
            <a:off x="979642" y="1013404"/>
            <a:ext cx="4248472" cy="392159"/>
          </a:xfrm>
          <a:prstGeom prst="rect">
            <a:avLst/>
          </a:prstGeom>
        </p:spPr>
        <p:txBody>
          <a:bodyPr wrap="square">
            <a:spAutoFit/>
          </a:bodyPr>
          <a:lstStyle/>
          <a:p>
            <a:pPr algn="ctr">
              <a:lnSpc>
                <a:spcPct val="115000"/>
              </a:lnSpc>
              <a:spcAft>
                <a:spcPts val="1000"/>
              </a:spcAft>
            </a:pPr>
            <a:r>
              <a:rPr lang="ru-RU" b="1" dirty="0" smtClean="0">
                <a:solidFill>
                  <a:schemeClr val="bg1"/>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САҖИДӘ СӨЛӘЙМАНОВА</a:t>
            </a:r>
            <a:r>
              <a:rPr lang="tt-RU" b="1" dirty="0" smtClean="0">
                <a:solidFill>
                  <a:schemeClr val="bg1"/>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rPr>
              <a:t>ГА – 95 ЯШЬ</a:t>
            </a:r>
            <a:endParaRPr lang="ru-RU" sz="2000" b="1" dirty="0">
              <a:solidFill>
                <a:schemeClr val="bg1"/>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p:txBody>
      </p:sp>
      <p:sp>
        <p:nvSpPr>
          <p:cNvPr id="19" name="Прямоугольник 18"/>
          <p:cNvSpPr/>
          <p:nvPr/>
        </p:nvSpPr>
        <p:spPr>
          <a:xfrm>
            <a:off x="67569" y="1345950"/>
            <a:ext cx="3475892" cy="4693593"/>
          </a:xfrm>
          <a:prstGeom prst="rect">
            <a:avLst/>
          </a:prstGeom>
        </p:spPr>
        <p:txBody>
          <a:bodyPr wrap="square">
            <a:spAutoFit/>
          </a:bodyPr>
          <a:lstStyle/>
          <a:p>
            <a:pPr algn="just">
              <a:spcAft>
                <a:spcPts val="0"/>
              </a:spcAft>
            </a:pPr>
            <a:r>
              <a:rPr lang="ru-RU" sz="1300" dirty="0" smtClean="0">
                <a:solidFill>
                  <a:srgbClr val="000000"/>
                </a:solidFill>
                <a:latin typeface="+mj-lt"/>
                <a:ea typeface="Times New Roman" panose="02020603050405020304" pitchFamily="18" charset="0"/>
              </a:rPr>
              <a:t>  </a:t>
            </a:r>
            <a:r>
              <a:rPr lang="ru-RU" sz="1300" dirty="0" err="1" smtClean="0">
                <a:solidFill>
                  <a:srgbClr val="000000"/>
                </a:solidFill>
                <a:ea typeface="Times New Roman" panose="02020603050405020304" pitchFamily="18" charset="0"/>
              </a:rPr>
              <a:t>Көзнең</a:t>
            </a:r>
            <a:r>
              <a:rPr lang="ru-RU" sz="1300" dirty="0" smtClean="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агач</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яфракларын</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коеп</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яңгырларын</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яудырып</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тулы</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көченә</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үз</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вәкаләтләре</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белән</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яшәгән</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көннәрендә</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нефтьчеләр</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шәһәре</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Әлмәт</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әдәби</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мәркәзгә</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әйләнеп</a:t>
            </a:r>
            <a:r>
              <a:rPr lang="ru-RU" sz="1300" dirty="0">
                <a:solidFill>
                  <a:srgbClr val="000000"/>
                </a:solidFill>
                <a:ea typeface="Times New Roman" panose="02020603050405020304" pitchFamily="18" charset="0"/>
              </a:rPr>
              <a:t> </a:t>
            </a:r>
            <a:r>
              <a:rPr lang="ru-RU" sz="1300" dirty="0" smtClean="0">
                <a:solidFill>
                  <a:srgbClr val="000000"/>
                </a:solidFill>
                <a:ea typeface="Times New Roman" panose="02020603050405020304" pitchFamily="18" charset="0"/>
              </a:rPr>
              <a:t>куя. </a:t>
            </a:r>
            <a:r>
              <a:rPr lang="ru-RU" sz="1300" dirty="0" err="1" smtClean="0">
                <a:solidFill>
                  <a:srgbClr val="000000"/>
                </a:solidFill>
                <a:ea typeface="Times New Roman" panose="02020603050405020304" pitchFamily="18" charset="0"/>
              </a:rPr>
              <a:t>Нәкъ</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менә</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табигатьнең</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шушы</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мизегелендә</a:t>
            </a:r>
            <a:r>
              <a:rPr lang="ru-RU" sz="1300" dirty="0" smtClean="0">
                <a:solidFill>
                  <a:srgbClr val="000000"/>
                </a:solidFill>
                <a:ea typeface="Times New Roman" panose="02020603050405020304" pitchFamily="18" charset="0"/>
              </a:rPr>
              <a:t>, 3 </a:t>
            </a:r>
            <a:r>
              <a:rPr lang="ru-RU" sz="1300" dirty="0" err="1" smtClean="0">
                <a:solidFill>
                  <a:srgbClr val="000000"/>
                </a:solidFill>
                <a:ea typeface="Times New Roman" panose="02020603050405020304" pitchFamily="18" charset="0"/>
              </a:rPr>
              <a:t>нче</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октябрьдә</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сөекле</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шагыйрәбезнең</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туган</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көне</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Аның</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иҗатын</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яратучылар</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илебезнең</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төрле</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төбәкләренә</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таралганнар</a:t>
            </a:r>
            <a:r>
              <a:rPr lang="ru-RU" sz="1300" dirty="0" smtClean="0">
                <a:solidFill>
                  <a:srgbClr val="000000"/>
                </a:solidFill>
                <a:ea typeface="Times New Roman" panose="02020603050405020304" pitchFamily="18" charset="0"/>
              </a:rPr>
              <a:t>.</a:t>
            </a:r>
            <a:r>
              <a:rPr lang="ru-RU" sz="1300" dirty="0" smtClean="0">
                <a:solidFill>
                  <a:srgbClr val="000000"/>
                </a:solidFill>
                <a:ea typeface="Times New Roman" panose="02020603050405020304" pitchFamily="18" charset="0"/>
                <a:cs typeface="Times New Roman" panose="02020603050405020304" pitchFamily="18" charset="0"/>
              </a:rPr>
              <a:t> </a:t>
            </a:r>
            <a:r>
              <a:rPr lang="ru-RU" sz="1300" dirty="0" err="1">
                <a:solidFill>
                  <a:srgbClr val="000000"/>
                </a:solidFill>
                <a:ea typeface="Times New Roman" panose="02020603050405020304" pitchFamily="18" charset="0"/>
                <a:cs typeface="Times New Roman" panose="02020603050405020304" pitchFamily="18" charset="0"/>
              </a:rPr>
              <a:t>Әлмәт</a:t>
            </a:r>
            <a:r>
              <a:rPr lang="ru-RU" sz="1300" dirty="0">
                <a:solidFill>
                  <a:srgbClr val="000000"/>
                </a:solidFill>
                <a:ea typeface="Times New Roman" panose="02020603050405020304" pitchFamily="18" charset="0"/>
                <a:cs typeface="Times New Roman" panose="02020603050405020304" pitchFamily="18" charset="0"/>
              </a:rPr>
              <a:t> </a:t>
            </a:r>
            <a:r>
              <a:rPr lang="ru-RU" sz="1300" dirty="0" err="1">
                <a:solidFill>
                  <a:srgbClr val="000000"/>
                </a:solidFill>
                <a:ea typeface="Times New Roman" panose="02020603050405020304" pitchFamily="18" charset="0"/>
                <a:cs typeface="Times New Roman" panose="02020603050405020304" pitchFamily="18" charset="0"/>
              </a:rPr>
              <a:t>язучылар</a:t>
            </a:r>
            <a:r>
              <a:rPr lang="ru-RU" sz="1300" dirty="0">
                <a:solidFill>
                  <a:srgbClr val="000000"/>
                </a:solidFill>
                <a:ea typeface="Times New Roman" panose="02020603050405020304" pitchFamily="18" charset="0"/>
                <a:cs typeface="Times New Roman" panose="02020603050405020304" pitchFamily="18" charset="0"/>
              </a:rPr>
              <a:t> </a:t>
            </a:r>
            <a:r>
              <a:rPr lang="ru-RU" sz="1300" dirty="0" err="1">
                <a:solidFill>
                  <a:srgbClr val="000000"/>
                </a:solidFill>
                <a:ea typeface="Times New Roman" panose="02020603050405020304" pitchFamily="18" charset="0"/>
                <a:cs typeface="Times New Roman" panose="02020603050405020304" pitchFamily="18" charset="0"/>
              </a:rPr>
              <a:t>берлеге</a:t>
            </a:r>
            <a:r>
              <a:rPr lang="ru-RU" sz="1300" dirty="0">
                <a:solidFill>
                  <a:srgbClr val="000000"/>
                </a:solidFill>
                <a:ea typeface="Times New Roman" panose="02020603050405020304" pitchFamily="18" charset="0"/>
                <a:cs typeface="Times New Roman" panose="02020603050405020304" pitchFamily="18" charset="0"/>
              </a:rPr>
              <a:t> </a:t>
            </a:r>
            <a:r>
              <a:rPr lang="ru-RU" sz="1300" dirty="0" err="1">
                <a:solidFill>
                  <a:srgbClr val="000000"/>
                </a:solidFill>
                <a:ea typeface="Times New Roman" panose="02020603050405020304" pitchFamily="18" charset="0"/>
                <a:cs typeface="Times New Roman" panose="02020603050405020304" pitchFamily="18" charset="0"/>
              </a:rPr>
              <a:t>рәисе</a:t>
            </a:r>
            <a:r>
              <a:rPr lang="ru-RU" sz="1300" dirty="0">
                <a:solidFill>
                  <a:srgbClr val="000000"/>
                </a:solidFill>
                <a:ea typeface="Times New Roman" panose="02020603050405020304" pitchFamily="18" charset="0"/>
                <a:cs typeface="Times New Roman" panose="02020603050405020304" pitchFamily="18" charset="0"/>
              </a:rPr>
              <a:t> </a:t>
            </a:r>
            <a:r>
              <a:rPr lang="ru-RU" sz="1300" dirty="0" err="1">
                <a:solidFill>
                  <a:srgbClr val="000000"/>
                </a:solidFill>
                <a:ea typeface="Times New Roman" panose="02020603050405020304" pitchFamily="18" charset="0"/>
                <a:cs typeface="Times New Roman" panose="02020603050405020304" pitchFamily="18" charset="0"/>
              </a:rPr>
              <a:t>Рәфкать</a:t>
            </a:r>
            <a:r>
              <a:rPr lang="ru-RU" sz="1300" dirty="0">
                <a:solidFill>
                  <a:srgbClr val="000000"/>
                </a:solidFill>
                <a:ea typeface="Times New Roman" panose="02020603050405020304" pitchFamily="18" charset="0"/>
                <a:cs typeface="Times New Roman" panose="02020603050405020304" pitchFamily="18" charset="0"/>
              </a:rPr>
              <a:t> </a:t>
            </a:r>
            <a:r>
              <a:rPr lang="ru-RU" sz="1300" dirty="0" err="1">
                <a:solidFill>
                  <a:srgbClr val="000000"/>
                </a:solidFill>
                <a:ea typeface="Times New Roman" panose="02020603050405020304" pitchFamily="18" charset="0"/>
                <a:cs typeface="Times New Roman" panose="02020603050405020304" pitchFamily="18" charset="0"/>
              </a:rPr>
              <a:t>Шаһиев</a:t>
            </a:r>
            <a:r>
              <a:rPr lang="ru-RU" sz="1300" dirty="0">
                <a:solidFill>
                  <a:srgbClr val="000000"/>
                </a:solidFill>
                <a:ea typeface="Times New Roman" panose="02020603050405020304" pitchFamily="18" charset="0"/>
                <a:cs typeface="Times New Roman" panose="02020603050405020304" pitchFamily="18" charset="0"/>
              </a:rPr>
              <a:t> та татар </a:t>
            </a:r>
            <a:r>
              <a:rPr lang="ru-RU" sz="1300" dirty="0" err="1">
                <a:solidFill>
                  <a:srgbClr val="000000"/>
                </a:solidFill>
                <a:ea typeface="Times New Roman" panose="02020603050405020304" pitchFamily="18" charset="0"/>
                <a:cs typeface="Times New Roman" panose="02020603050405020304" pitchFamily="18" charset="0"/>
              </a:rPr>
              <a:t>шагыйрәсе</a:t>
            </a:r>
            <a:r>
              <a:rPr lang="ru-RU" sz="1300" dirty="0">
                <a:solidFill>
                  <a:srgbClr val="000000"/>
                </a:solidFill>
                <a:ea typeface="Times New Roman" panose="02020603050405020304" pitchFamily="18" charset="0"/>
                <a:cs typeface="Times New Roman" panose="02020603050405020304" pitchFamily="18" charset="0"/>
              </a:rPr>
              <a:t> </a:t>
            </a:r>
            <a:r>
              <a:rPr lang="ru-RU" sz="1300" dirty="0" err="1">
                <a:solidFill>
                  <a:srgbClr val="000000"/>
                </a:solidFill>
                <a:ea typeface="Times New Roman" panose="02020603050405020304" pitchFamily="18" charset="0"/>
                <a:cs typeface="Times New Roman" panose="02020603050405020304" pitchFamily="18" charset="0"/>
              </a:rPr>
              <a:t>Саҗидә</a:t>
            </a:r>
            <a:r>
              <a:rPr lang="ru-RU" sz="1300" dirty="0">
                <a:solidFill>
                  <a:srgbClr val="000000"/>
                </a:solidFill>
                <a:ea typeface="Times New Roman" panose="02020603050405020304" pitchFamily="18" charset="0"/>
                <a:cs typeface="Times New Roman" panose="02020603050405020304" pitchFamily="18" charset="0"/>
              </a:rPr>
              <a:t> </a:t>
            </a:r>
            <a:r>
              <a:rPr lang="ru-RU" sz="1300" dirty="0" err="1">
                <a:solidFill>
                  <a:srgbClr val="000000"/>
                </a:solidFill>
                <a:ea typeface="Times New Roman" panose="02020603050405020304" pitchFamily="18" charset="0"/>
                <a:cs typeface="Times New Roman" panose="02020603050405020304" pitchFamily="18" charset="0"/>
              </a:rPr>
              <a:t>Сөләйманованың</a:t>
            </a:r>
            <a:r>
              <a:rPr lang="ru-RU" sz="1300" dirty="0">
                <a:solidFill>
                  <a:srgbClr val="000000"/>
                </a:solidFill>
                <a:ea typeface="Times New Roman" panose="02020603050405020304" pitchFamily="18" charset="0"/>
                <a:cs typeface="Times New Roman" panose="02020603050405020304" pitchFamily="18" charset="0"/>
              </a:rPr>
              <a:t> </a:t>
            </a:r>
            <a:r>
              <a:rPr lang="ru-RU" sz="1300" dirty="0" err="1">
                <a:solidFill>
                  <a:srgbClr val="000000"/>
                </a:solidFill>
                <a:ea typeface="Times New Roman" panose="02020603050405020304" pitchFamily="18" charset="0"/>
                <a:cs typeface="Times New Roman" panose="02020603050405020304" pitchFamily="18" charset="0"/>
              </a:rPr>
              <a:t>иҗаты</a:t>
            </a:r>
            <a:r>
              <a:rPr lang="ru-RU" sz="1300" dirty="0">
                <a:solidFill>
                  <a:srgbClr val="000000"/>
                </a:solidFill>
                <a:ea typeface="Times New Roman" panose="02020603050405020304" pitchFamily="18" charset="0"/>
                <a:cs typeface="Times New Roman" panose="02020603050405020304" pitchFamily="18" charset="0"/>
              </a:rPr>
              <a:t> </a:t>
            </a:r>
            <a:r>
              <a:rPr lang="ru-RU" sz="1300" dirty="0" err="1">
                <a:solidFill>
                  <a:srgbClr val="000000"/>
                </a:solidFill>
                <a:ea typeface="Times New Roman" panose="02020603050405020304" pitchFamily="18" charset="0"/>
                <a:cs typeface="Times New Roman" panose="02020603050405020304" pitchFamily="18" charset="0"/>
              </a:rPr>
              <a:t>хәзер</a:t>
            </a:r>
            <a:r>
              <a:rPr lang="ru-RU" sz="1300" dirty="0">
                <a:solidFill>
                  <a:srgbClr val="000000"/>
                </a:solidFill>
                <a:ea typeface="Times New Roman" panose="02020603050405020304" pitchFamily="18" charset="0"/>
                <a:cs typeface="Times New Roman" panose="02020603050405020304" pitchFamily="18" charset="0"/>
              </a:rPr>
              <a:t> </a:t>
            </a:r>
            <a:r>
              <a:rPr lang="ru-RU" sz="1300" dirty="0" err="1">
                <a:solidFill>
                  <a:srgbClr val="000000"/>
                </a:solidFill>
                <a:ea typeface="Times New Roman" panose="02020603050405020304" pitchFamily="18" charset="0"/>
                <a:cs typeface="Times New Roman" panose="02020603050405020304" pitchFamily="18" charset="0"/>
              </a:rPr>
              <a:t>дә</a:t>
            </a:r>
            <a:r>
              <a:rPr lang="ru-RU" sz="1300" dirty="0">
                <a:solidFill>
                  <a:srgbClr val="000000"/>
                </a:solidFill>
                <a:ea typeface="Times New Roman" panose="02020603050405020304" pitchFamily="18" charset="0"/>
                <a:cs typeface="Times New Roman" panose="02020603050405020304" pitchFamily="18" charset="0"/>
              </a:rPr>
              <a:t> </a:t>
            </a:r>
            <a:r>
              <a:rPr lang="ru-RU" sz="1300" dirty="0" err="1">
                <a:solidFill>
                  <a:srgbClr val="000000"/>
                </a:solidFill>
                <a:ea typeface="Times New Roman" panose="02020603050405020304" pitchFamily="18" charset="0"/>
                <a:cs typeface="Times New Roman" panose="02020603050405020304" pitchFamily="18" charset="0"/>
              </a:rPr>
              <a:t>бөеклеген</a:t>
            </a:r>
            <a:r>
              <a:rPr lang="ru-RU" sz="1300" dirty="0">
                <a:solidFill>
                  <a:srgbClr val="000000"/>
                </a:solidFill>
                <a:ea typeface="Times New Roman" panose="02020603050405020304" pitchFamily="18" charset="0"/>
                <a:cs typeface="Times New Roman" panose="02020603050405020304" pitchFamily="18" charset="0"/>
              </a:rPr>
              <a:t> </a:t>
            </a:r>
            <a:r>
              <a:rPr lang="ru-RU" sz="1300" dirty="0" err="1">
                <a:solidFill>
                  <a:srgbClr val="000000"/>
                </a:solidFill>
                <a:ea typeface="Times New Roman" panose="02020603050405020304" pitchFamily="18" charset="0"/>
                <a:cs typeface="Times New Roman" panose="02020603050405020304" pitchFamily="18" charset="0"/>
              </a:rPr>
              <a:t>югалтмый</a:t>
            </a:r>
            <a:r>
              <a:rPr lang="ru-RU" sz="1300" dirty="0">
                <a:solidFill>
                  <a:srgbClr val="000000"/>
                </a:solidFill>
                <a:ea typeface="Times New Roman" panose="02020603050405020304" pitchFamily="18" charset="0"/>
                <a:cs typeface="Times New Roman" panose="02020603050405020304" pitchFamily="18" charset="0"/>
              </a:rPr>
              <a:t> </a:t>
            </a:r>
            <a:r>
              <a:rPr lang="ru-RU" sz="1300" dirty="0" err="1">
                <a:solidFill>
                  <a:srgbClr val="000000"/>
                </a:solidFill>
                <a:ea typeface="Times New Roman" panose="02020603050405020304" pitchFamily="18" charset="0"/>
                <a:cs typeface="Times New Roman" panose="02020603050405020304" pitchFamily="18" charset="0"/>
              </a:rPr>
              <a:t>дигән</a:t>
            </a:r>
            <a:r>
              <a:rPr lang="ru-RU" sz="1300" dirty="0">
                <a:solidFill>
                  <a:srgbClr val="000000"/>
                </a:solidFill>
                <a:ea typeface="Times New Roman" panose="02020603050405020304" pitchFamily="18" charset="0"/>
                <a:cs typeface="Times New Roman" panose="02020603050405020304" pitchFamily="18" charset="0"/>
              </a:rPr>
              <a:t> </a:t>
            </a:r>
            <a:r>
              <a:rPr lang="ru-RU" sz="1300" dirty="0" err="1">
                <a:solidFill>
                  <a:srgbClr val="000000"/>
                </a:solidFill>
                <a:ea typeface="Times New Roman" panose="02020603050405020304" pitchFamily="18" charset="0"/>
                <a:cs typeface="Times New Roman" panose="02020603050405020304" pitchFamily="18" charset="0"/>
              </a:rPr>
              <a:t>фикердә</a:t>
            </a:r>
            <a:r>
              <a:rPr lang="ru-RU" sz="1300" dirty="0">
                <a:solidFill>
                  <a:srgbClr val="000000"/>
                </a:solidFill>
                <a:ea typeface="Times New Roman" panose="02020603050405020304" pitchFamily="18" charset="0"/>
                <a:cs typeface="Times New Roman" panose="02020603050405020304" pitchFamily="18" charset="0"/>
              </a:rPr>
              <a:t>.</a:t>
            </a:r>
            <a:endParaRPr lang="ru-RU" sz="1300" dirty="0">
              <a:ea typeface="Times New Roman" panose="02020603050405020304" pitchFamily="18" charset="0"/>
            </a:endParaRPr>
          </a:p>
          <a:p>
            <a:pPr algn="just">
              <a:spcAft>
                <a:spcPts val="0"/>
              </a:spcAft>
            </a:pP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Әлмәт</a:t>
            </a:r>
            <a:r>
              <a:rPr lang="ru-RU" sz="1300" dirty="0" smtClean="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төбәгендә</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яшәп</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иҗат</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иткән</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татарның</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танылган</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шагыйрәсе</a:t>
            </a:r>
            <a:r>
              <a:rPr lang="ru-RU" sz="1300" dirty="0">
                <a:solidFill>
                  <a:srgbClr val="000000"/>
                </a:solidFill>
                <a:ea typeface="Times New Roman" panose="02020603050405020304" pitchFamily="18" charset="0"/>
              </a:rPr>
              <a:t>, прозаик </a:t>
            </a:r>
            <a:r>
              <a:rPr lang="ru-RU" sz="1300" dirty="0" err="1">
                <a:solidFill>
                  <a:srgbClr val="000000"/>
                </a:solidFill>
                <a:ea typeface="Times New Roman" panose="02020603050405020304" pitchFamily="18" charset="0"/>
              </a:rPr>
              <a:t>Саҗидә</a:t>
            </a:r>
            <a:r>
              <a:rPr lang="ru-RU" sz="1300" dirty="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Сөләйманованың</a:t>
            </a:r>
            <a:r>
              <a:rPr lang="ru-RU" sz="1300" dirty="0" smtClean="0">
                <a:solidFill>
                  <a:srgbClr val="000000"/>
                </a:solidFill>
                <a:ea typeface="Times New Roman" panose="02020603050405020304" pitchFamily="18" charset="0"/>
              </a:rPr>
              <a:t> </a:t>
            </a:r>
            <a:r>
              <a:rPr lang="ru-RU" sz="1300" dirty="0">
                <a:solidFill>
                  <a:srgbClr val="000000"/>
                </a:solidFill>
                <a:ea typeface="Times New Roman" panose="02020603050405020304" pitchFamily="18" charset="0"/>
              </a:rPr>
              <a:t>95 </a:t>
            </a:r>
            <a:r>
              <a:rPr lang="ru-RU" sz="1300" dirty="0" err="1">
                <a:solidFill>
                  <a:srgbClr val="000000"/>
                </a:solidFill>
                <a:ea typeface="Times New Roman" panose="02020603050405020304" pitchFamily="18" charset="0"/>
              </a:rPr>
              <a:t>еллыгына</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багышланган</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сыйныф</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сәгате</a:t>
            </a:r>
            <a:r>
              <a:rPr lang="ru-RU" sz="1300" dirty="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бездә</a:t>
            </a:r>
            <a:r>
              <a:rPr lang="ru-RU" sz="1300" dirty="0" smtClean="0">
                <a:solidFill>
                  <a:srgbClr val="000000"/>
                </a:solidFill>
                <a:ea typeface="Times New Roman" panose="02020603050405020304" pitchFamily="18" charset="0"/>
              </a:rPr>
              <a:t> 6а </a:t>
            </a:r>
            <a:r>
              <a:rPr lang="ru-RU" sz="1300" dirty="0" err="1">
                <a:solidFill>
                  <a:srgbClr val="000000"/>
                </a:solidFill>
                <a:ea typeface="Times New Roman" panose="02020603050405020304" pitchFamily="18" charset="0"/>
              </a:rPr>
              <a:t>укучылары</a:t>
            </a:r>
            <a:r>
              <a:rPr lang="ru-RU" sz="1300" dirty="0">
                <a:solidFill>
                  <a:srgbClr val="000000"/>
                </a:solidFill>
                <a:ea typeface="Times New Roman" panose="02020603050405020304" pitchFamily="18" charset="0"/>
              </a:rPr>
              <a:t> </a:t>
            </a:r>
            <a:r>
              <a:rPr lang="ru-RU" sz="1300" dirty="0" err="1">
                <a:solidFill>
                  <a:srgbClr val="000000"/>
                </a:solidFill>
                <a:ea typeface="Times New Roman" panose="02020603050405020304" pitchFamily="18" charset="0"/>
              </a:rPr>
              <a:t>катнашында</a:t>
            </a:r>
            <a:r>
              <a:rPr lang="ru-RU" sz="1300" dirty="0">
                <a:solidFill>
                  <a:srgbClr val="000000"/>
                </a:solidFill>
                <a:ea typeface="Times New Roman" panose="02020603050405020304" pitchFamily="18" charset="0"/>
              </a:rPr>
              <a:t> узды. </a:t>
            </a:r>
            <a:r>
              <a:rPr lang="ru-RU" sz="1300" dirty="0" err="1" smtClean="0">
                <a:solidFill>
                  <a:srgbClr val="000000"/>
                </a:solidFill>
                <a:ea typeface="Times New Roman" panose="02020603050405020304" pitchFamily="18" charset="0"/>
              </a:rPr>
              <a:t>Укучылар</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әдибәнең</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биографиясе</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белән</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таныштылар</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иҗатыннан</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үрнәкләрне</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сыйныфташларына</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бүләк</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иттеләр</a:t>
            </a:r>
            <a:r>
              <a:rPr lang="ru-RU" sz="1300" dirty="0" smtClean="0">
                <a:solidFill>
                  <a:srgbClr val="000000"/>
                </a:solidFill>
                <a:ea typeface="Times New Roman" panose="02020603050405020304" pitchFamily="18" charset="0"/>
              </a:rPr>
              <a:t>. Чара </a:t>
            </a:r>
            <a:r>
              <a:rPr lang="ru-RU" sz="1300" dirty="0" err="1" smtClean="0">
                <a:solidFill>
                  <a:srgbClr val="000000"/>
                </a:solidFill>
                <a:ea typeface="Times New Roman" panose="02020603050405020304" pitchFamily="18" charset="0"/>
              </a:rPr>
              <a:t>шагыйрә</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сүзләренә</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язылган</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Урсал</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тауда</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җыры</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белән</a:t>
            </a:r>
            <a:r>
              <a:rPr lang="ru-RU" sz="1300" dirty="0" smtClean="0">
                <a:solidFill>
                  <a:srgbClr val="000000"/>
                </a:solidFill>
                <a:ea typeface="Times New Roman" panose="02020603050405020304" pitchFamily="18" charset="0"/>
              </a:rPr>
              <a:t> </a:t>
            </a:r>
            <a:r>
              <a:rPr lang="ru-RU" sz="1300" dirty="0" err="1" smtClean="0">
                <a:solidFill>
                  <a:srgbClr val="000000"/>
                </a:solidFill>
                <a:ea typeface="Times New Roman" panose="02020603050405020304" pitchFamily="18" charset="0"/>
              </a:rPr>
              <a:t>тәмамланды</a:t>
            </a:r>
            <a:r>
              <a:rPr lang="ru-RU" sz="1300" dirty="0" smtClean="0">
                <a:solidFill>
                  <a:srgbClr val="000000"/>
                </a:solidFill>
                <a:latin typeface="+mj-lt"/>
                <a:ea typeface="Times New Roman" panose="02020603050405020304" pitchFamily="18" charset="0"/>
              </a:rPr>
              <a:t>.</a:t>
            </a:r>
          </a:p>
          <a:p>
            <a:pPr algn="r">
              <a:spcAft>
                <a:spcPts val="0"/>
              </a:spcAft>
            </a:pPr>
            <a:r>
              <a:rPr lang="tt-RU" sz="1300" i="1" dirty="0" smtClean="0">
                <a:solidFill>
                  <a:srgbClr val="000000"/>
                </a:solidFill>
                <a:latin typeface="+mj-lt"/>
                <a:ea typeface="Times New Roman" panose="02020603050405020304" pitchFamily="18" charset="0"/>
              </a:rPr>
              <a:t>Суербаева Камилә, 6а сыйныф укучысы</a:t>
            </a:r>
            <a:endParaRPr lang="ru-RU" sz="1300" i="1" dirty="0">
              <a:latin typeface="+mj-lt"/>
              <a:ea typeface="Times New Roman" panose="02020603050405020304" pitchFamily="18" charset="0"/>
            </a:endParaRPr>
          </a:p>
          <a:p>
            <a:pPr algn="r">
              <a:spcAft>
                <a:spcPts val="0"/>
              </a:spcAft>
            </a:pPr>
            <a:r>
              <a:rPr lang="ru-RU" sz="1300" i="1" dirty="0">
                <a:latin typeface="+mj-lt"/>
                <a:ea typeface="Times New Roman" panose="02020603050405020304" pitchFamily="18" charset="0"/>
              </a:rPr>
              <a:t> </a:t>
            </a:r>
            <a:endParaRPr lang="ru-RU" sz="1300" i="1" dirty="0">
              <a:effectLst/>
              <a:latin typeface="+mj-lt"/>
              <a:ea typeface="Times New Roman" panose="02020603050405020304" pitchFamily="18" charset="0"/>
            </a:endParaRPr>
          </a:p>
        </p:txBody>
      </p:sp>
    </p:spTree>
    <p:extLst>
      <p:ext uri="{BB962C8B-B14F-4D97-AF65-F5344CB8AC3E}">
        <p14:creationId xmlns:p14="http://schemas.microsoft.com/office/powerpoint/2010/main" val="129664894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2303</TotalTime>
  <Words>1206</Words>
  <Application>Microsoft Office PowerPoint</Application>
  <PresentationFormat>Экран (4:3)</PresentationFormat>
  <Paragraphs>91</Paragraphs>
  <Slides>6</Slides>
  <Notes>3</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6</vt:i4>
      </vt:variant>
    </vt:vector>
  </HeadingPairs>
  <TitlesOfParts>
    <vt:vector size="10" baseType="lpstr">
      <vt:lpstr>Arial</vt:lpstr>
      <vt:lpstr>Calibri</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Garipova</dc:creator>
  <cp:lastModifiedBy>User</cp:lastModifiedBy>
  <cp:revision>132</cp:revision>
  <dcterms:created xsi:type="dcterms:W3CDTF">2016-03-07T19:16:32Z</dcterms:created>
  <dcterms:modified xsi:type="dcterms:W3CDTF">2022-01-11T16:52:21Z</dcterms:modified>
</cp:coreProperties>
</file>