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85" r:id="rId13"/>
    <p:sldId id="287" r:id="rId14"/>
    <p:sldId id="268" r:id="rId15"/>
    <p:sldId id="269" r:id="rId16"/>
    <p:sldId id="270" r:id="rId17"/>
    <p:sldId id="271" r:id="rId18"/>
    <p:sldId id="273" r:id="rId19"/>
    <p:sldId id="274" r:id="rId20"/>
    <p:sldId id="275" r:id="rId21"/>
    <p:sldId id="289" r:id="rId22"/>
    <p:sldId id="290" r:id="rId23"/>
    <p:sldId id="276" r:id="rId24"/>
    <p:sldId id="277" r:id="rId25"/>
    <p:sldId id="288" r:id="rId26"/>
    <p:sldId id="278" r:id="rId27"/>
    <p:sldId id="280" r:id="rId28"/>
    <p:sldId id="281" r:id="rId29"/>
    <p:sldId id="282" r:id="rId30"/>
    <p:sldId id="284" r:id="rId31"/>
    <p:sldId id="283" r:id="rId32"/>
    <p:sldId id="286" r:id="rId33"/>
    <p:sldId id="291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056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10829-6237-4FE3-BD0F-312B1DF52B8B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EA188-1F64-4B66-B998-8CDF4A2EAC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9105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10829-6237-4FE3-BD0F-312B1DF52B8B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EA188-1F64-4B66-B998-8CDF4A2EAC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055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10829-6237-4FE3-BD0F-312B1DF52B8B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EA188-1F64-4B66-B998-8CDF4A2EAC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1426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10829-6237-4FE3-BD0F-312B1DF52B8B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EA188-1F64-4B66-B998-8CDF4A2EAC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754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10829-6237-4FE3-BD0F-312B1DF52B8B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EA188-1F64-4B66-B998-8CDF4A2EAC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1643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10829-6237-4FE3-BD0F-312B1DF52B8B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EA188-1F64-4B66-B998-8CDF4A2EAC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467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10829-6237-4FE3-BD0F-312B1DF52B8B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EA188-1F64-4B66-B998-8CDF4A2EAC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024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10829-6237-4FE3-BD0F-312B1DF52B8B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EA188-1F64-4B66-B998-8CDF4A2EAC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12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10829-6237-4FE3-BD0F-312B1DF52B8B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EA188-1F64-4B66-B998-8CDF4A2EAC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8298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10829-6237-4FE3-BD0F-312B1DF52B8B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EA188-1F64-4B66-B998-8CDF4A2EAC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705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10829-6237-4FE3-BD0F-312B1DF52B8B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1EA188-1F64-4B66-B998-8CDF4A2EAC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686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10829-6237-4FE3-BD0F-312B1DF52B8B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1EA188-1F64-4B66-B998-8CDF4A2EAC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2852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4005064"/>
            <a:ext cx="7344816" cy="2376263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 smtClean="0">
                <a:solidFill>
                  <a:schemeClr val="tx2"/>
                </a:solidFill>
              </a:rPr>
              <a:t>«</a:t>
            </a:r>
            <a:r>
              <a:rPr lang="ru-RU" dirty="0" smtClean="0">
                <a:solidFill>
                  <a:srgbClr val="FF0000"/>
                </a:solidFill>
              </a:rPr>
              <a:t>Музей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tx2"/>
                </a:solidFill>
              </a:rPr>
              <a:t>– это грандиозная памятная книга человечества»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chemeClr val="tx2"/>
                </a:solidFill>
              </a:rPr>
              <a:t>/А. В.  Луначарский/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4581128"/>
            <a:ext cx="7416824" cy="1944216"/>
          </a:xfrm>
        </p:spPr>
        <p:txBody>
          <a:bodyPr>
            <a:normAutofit/>
          </a:bodyPr>
          <a:lstStyle/>
          <a:p>
            <a:endParaRPr lang="ru-RU" sz="2000" dirty="0" smtClean="0">
              <a:solidFill>
                <a:schemeClr val="tx2"/>
              </a:solidFill>
            </a:endParaRPr>
          </a:p>
          <a:p>
            <a:endParaRPr lang="ru-RU" sz="2000" dirty="0" smtClean="0">
              <a:solidFill>
                <a:schemeClr val="tx2"/>
              </a:solidFill>
            </a:endParaRPr>
          </a:p>
          <a:p>
            <a:endParaRPr lang="ru-RU" sz="2000" dirty="0">
              <a:solidFill>
                <a:schemeClr val="tx2"/>
              </a:solidFill>
            </a:endParaRPr>
          </a:p>
          <a:p>
            <a:endParaRPr lang="ru-RU" sz="2000" dirty="0" smtClean="0">
              <a:solidFill>
                <a:schemeClr val="tx2"/>
              </a:solidFill>
            </a:endParaRPr>
          </a:p>
          <a:p>
            <a:endParaRPr lang="ru-RU" sz="2000" dirty="0">
              <a:solidFill>
                <a:schemeClr val="tx2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74258"/>
            <a:ext cx="7416824" cy="4218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322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0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388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8583"/>
            <a:ext cx="8568952" cy="6320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279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32656"/>
            <a:ext cx="7056784" cy="46805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67544" y="5373216"/>
            <a:ext cx="82809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err="1" smtClean="0">
                <a:solidFill>
                  <a:schemeClr val="tx2"/>
                </a:solidFill>
              </a:rPr>
              <a:t>Алаев</a:t>
            </a:r>
            <a:r>
              <a:rPr lang="ru-RU" sz="2800" dirty="0" smtClean="0">
                <a:solidFill>
                  <a:schemeClr val="tx2"/>
                </a:solidFill>
              </a:rPr>
              <a:t> Михаил Константинович - </a:t>
            </a:r>
          </a:p>
          <a:p>
            <a:pPr algn="ctr"/>
            <a:r>
              <a:rPr lang="ru-RU" sz="2800" dirty="0" smtClean="0">
                <a:solidFill>
                  <a:schemeClr val="tx2"/>
                </a:solidFill>
              </a:rPr>
              <a:t>Солдатский  </a:t>
            </a:r>
            <a:r>
              <a:rPr lang="ru-RU" sz="2800" dirty="0" smtClean="0">
                <a:solidFill>
                  <a:schemeClr val="tx2"/>
                </a:solidFill>
              </a:rPr>
              <a:t>Герой   Советского </a:t>
            </a:r>
            <a:r>
              <a:rPr lang="ru-RU" sz="2800" dirty="0" smtClean="0">
                <a:solidFill>
                  <a:schemeClr val="tx2"/>
                </a:solidFill>
              </a:rPr>
              <a:t> Союза</a:t>
            </a:r>
            <a:endParaRPr lang="ru-RU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788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81000"/>
            <a:ext cx="8424936" cy="535225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7544" y="5805264"/>
            <a:ext cx="82809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tx2"/>
                </a:solidFill>
              </a:rPr>
              <a:t>           Экскурсоводы нашего музея – внучатые племянники </a:t>
            </a:r>
          </a:p>
          <a:p>
            <a:pPr algn="ctr"/>
            <a:r>
              <a:rPr lang="ru-RU" sz="2400" dirty="0" smtClean="0">
                <a:solidFill>
                  <a:schemeClr val="tx2"/>
                </a:solidFill>
              </a:rPr>
              <a:t>Солдатского Героя </a:t>
            </a:r>
            <a:r>
              <a:rPr lang="ru-RU" sz="2400" dirty="0" err="1" smtClean="0">
                <a:solidFill>
                  <a:schemeClr val="tx2"/>
                </a:solidFill>
              </a:rPr>
              <a:t>Алаева</a:t>
            </a:r>
            <a:r>
              <a:rPr lang="ru-RU" sz="2400" dirty="0" smtClean="0">
                <a:solidFill>
                  <a:schemeClr val="tx2"/>
                </a:solidFill>
              </a:rPr>
              <a:t> Михаила Константиновича…</a:t>
            </a:r>
            <a:endParaRPr lang="ru-RU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841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404664"/>
            <a:ext cx="6912768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805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81000"/>
            <a:ext cx="8352928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195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3" y="476672"/>
            <a:ext cx="8712968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</a:rPr>
              <a:t>Выдержки  из фронтовых писем </a:t>
            </a:r>
          </a:p>
          <a:p>
            <a:pPr algn="ctr"/>
            <a:r>
              <a:rPr lang="ru-RU" sz="2400" b="1" dirty="0" smtClean="0">
                <a:solidFill>
                  <a:schemeClr val="tx2"/>
                </a:solidFill>
              </a:rPr>
              <a:t>участника Великой Отечественной войны </a:t>
            </a:r>
          </a:p>
          <a:p>
            <a:pPr algn="ctr"/>
            <a:r>
              <a:rPr lang="ru-RU" sz="2400" b="1" dirty="0" smtClean="0">
                <a:solidFill>
                  <a:schemeClr val="tx2"/>
                </a:solidFill>
              </a:rPr>
              <a:t>Осипова М. В. 1923 г.р.  с. Васильевка.</a:t>
            </a:r>
          </a:p>
          <a:p>
            <a:pPr algn="ctr"/>
            <a:endParaRPr lang="ru-RU" sz="2400" b="1" dirty="0" smtClean="0">
              <a:solidFill>
                <a:schemeClr val="tx2"/>
              </a:solidFill>
            </a:endParaRPr>
          </a:p>
          <a:p>
            <a:pPr algn="r"/>
            <a:r>
              <a:rPr lang="ru-RU" sz="2400" dirty="0" smtClean="0">
                <a:solidFill>
                  <a:schemeClr val="tx2"/>
                </a:solidFill>
              </a:rPr>
              <a:t>                  Мобилизован Ново - </a:t>
            </a:r>
            <a:r>
              <a:rPr lang="ru-RU" sz="2400" dirty="0" err="1">
                <a:solidFill>
                  <a:schemeClr val="tx2"/>
                </a:solidFill>
              </a:rPr>
              <a:t>П</a:t>
            </a:r>
            <a:r>
              <a:rPr lang="ru-RU" sz="2400" dirty="0" err="1" smtClean="0">
                <a:solidFill>
                  <a:schemeClr val="tx2"/>
                </a:solidFill>
              </a:rPr>
              <a:t>исьмянским</a:t>
            </a:r>
            <a:r>
              <a:rPr lang="ru-RU" sz="2400" dirty="0" smtClean="0">
                <a:solidFill>
                  <a:schemeClr val="tx2"/>
                </a:solidFill>
              </a:rPr>
              <a:t> РВК.</a:t>
            </a:r>
          </a:p>
          <a:p>
            <a:pPr algn="r"/>
            <a:r>
              <a:rPr lang="ru-RU" sz="2400" dirty="0" smtClean="0">
                <a:solidFill>
                  <a:schemeClr val="tx2"/>
                </a:solidFill>
              </a:rPr>
              <a:t>Гвардии сержант,226 гвардии стрелковый полк,</a:t>
            </a:r>
          </a:p>
          <a:p>
            <a:pPr algn="r"/>
            <a:r>
              <a:rPr lang="ru-RU" sz="2400" dirty="0" smtClean="0">
                <a:solidFill>
                  <a:schemeClr val="tx2"/>
                </a:solidFill>
              </a:rPr>
              <a:t>Погиб 26.08.1943 год.</a:t>
            </a:r>
          </a:p>
          <a:p>
            <a:pPr algn="r"/>
            <a:endParaRPr lang="ru-RU" sz="2400" dirty="0" smtClean="0">
              <a:solidFill>
                <a:schemeClr val="tx2"/>
              </a:solidFill>
            </a:endParaRPr>
          </a:p>
          <a:p>
            <a:pPr algn="r"/>
            <a:r>
              <a:rPr lang="ru-RU" sz="2400" dirty="0" smtClean="0"/>
              <a:t>Похоронен: Харьковская область</a:t>
            </a:r>
          </a:p>
          <a:p>
            <a:pPr algn="r"/>
            <a:r>
              <a:rPr lang="ru-RU" sz="2400" dirty="0" err="1" smtClean="0"/>
              <a:t>Изюмский</a:t>
            </a:r>
            <a:r>
              <a:rPr lang="ru-RU" sz="2400" dirty="0" smtClean="0"/>
              <a:t> район</a:t>
            </a:r>
          </a:p>
          <a:p>
            <a:pPr algn="r"/>
            <a:r>
              <a:rPr lang="ru-RU" sz="2400" dirty="0" smtClean="0"/>
              <a:t>Деревня </a:t>
            </a:r>
            <a:r>
              <a:rPr lang="ru-RU" sz="2400" dirty="0" err="1" smtClean="0"/>
              <a:t>Долгенькое</a:t>
            </a:r>
            <a:endParaRPr lang="ru-RU" sz="24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0915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404665"/>
            <a:ext cx="8496944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   «Шлю я вам отцовское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благовение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,  может быть, последнее…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Вспомните меня в морозные дни, когда не будет дров и куска хлеба…»</a:t>
            </a:r>
          </a:p>
          <a:p>
            <a:pPr algn="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3.07.1942 год</a:t>
            </a:r>
          </a:p>
          <a:p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« Я 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еще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вернусь  домой ,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я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никогда  не 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думаю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о  гибели… »</a:t>
            </a: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11.08.1942год</a:t>
            </a:r>
          </a:p>
          <a:p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« Каждое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утро я чувствую запах маминого пирога и мне,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кажется ,</a:t>
            </a: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что в этот момент я нахожусь в родном доме вместе с вами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… »</a:t>
            </a: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31.08.1942год</a:t>
            </a:r>
          </a:p>
          <a:p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« Я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понимаю, что вам нелегко живется. Причиной всему – Война. 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Она виновата в том, что вы остались без отца, без кормильца…»</a:t>
            </a:r>
          </a:p>
          <a:p>
            <a:pPr algn="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14.09. 1942 год</a:t>
            </a:r>
          </a:p>
          <a:p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    «Нужно бить немецкое зверье, бить немедля и беспощадно.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Мы их бьем и бьем крепко…»</a:t>
            </a:r>
          </a:p>
          <a:p>
            <a:pPr algn="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1.01. 1943 год</a:t>
            </a:r>
          </a:p>
          <a:p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    «Стремление одно – скорее бы выгнать этих гадов с нашей Земли.</a:t>
            </a:r>
          </a:p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Хватит топтать им наши Земли. Срок вышел. Терпеть дальше невозможно!»</a:t>
            </a:r>
          </a:p>
          <a:p>
            <a:pPr algn="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12.06. 1943год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9706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60648"/>
            <a:ext cx="4824536" cy="525658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331640" y="5949280"/>
            <a:ext cx="715227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tx2"/>
                </a:solidFill>
              </a:rPr>
              <a:t>Классный час на тему: «Дороги огненных лет…»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/посвященный 35 </a:t>
            </a:r>
            <a:r>
              <a:rPr lang="ru-RU" dirty="0" err="1" smtClean="0">
                <a:solidFill>
                  <a:schemeClr val="tx2"/>
                </a:solidFill>
              </a:rPr>
              <a:t>летию</a:t>
            </a:r>
            <a:r>
              <a:rPr lang="ru-RU" dirty="0" smtClean="0">
                <a:solidFill>
                  <a:schemeClr val="tx2"/>
                </a:solidFill>
              </a:rPr>
              <a:t> ввода солдат Советской Армии в Афганистан/</a:t>
            </a: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587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69273"/>
            <a:ext cx="7344816" cy="55919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99592" y="5877272"/>
            <a:ext cx="73448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2"/>
                </a:solidFill>
              </a:rPr>
              <a:t>        Внук афганца Андреева Виктора Николаевича   с комсомольским билетом  дедушки…</a:t>
            </a:r>
            <a:endParaRPr lang="ru-RU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677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052736"/>
            <a:ext cx="878497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chemeClr val="tx2"/>
                </a:solidFill>
              </a:rPr>
              <a:t>	« Воспитание любви к родному краю, к родному селу или городу, </a:t>
            </a:r>
          </a:p>
          <a:p>
            <a:r>
              <a:rPr lang="ru-RU" sz="4000" dirty="0" smtClean="0">
                <a:solidFill>
                  <a:schemeClr val="tx2"/>
                </a:solidFill>
              </a:rPr>
              <a:t>к родной реке – </a:t>
            </a:r>
            <a:r>
              <a:rPr lang="ru-RU" sz="4000" dirty="0" smtClean="0">
                <a:solidFill>
                  <a:srgbClr val="FF0000"/>
                </a:solidFill>
              </a:rPr>
              <a:t>задача первостепенной важности</a:t>
            </a:r>
            <a:r>
              <a:rPr lang="ru-RU" sz="4000" dirty="0" smtClean="0">
                <a:solidFill>
                  <a:schemeClr val="tx2"/>
                </a:solidFill>
              </a:rPr>
              <a:t>…»</a:t>
            </a:r>
          </a:p>
          <a:p>
            <a:pPr algn="r"/>
            <a:r>
              <a:rPr lang="ru-RU" sz="4000" dirty="0" smtClean="0">
                <a:solidFill>
                  <a:schemeClr val="tx2"/>
                </a:solidFill>
              </a:rPr>
              <a:t>/Д.С. Лихачев/</a:t>
            </a:r>
            <a:endParaRPr lang="ru-RU" sz="4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4774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04664"/>
            <a:ext cx="8568952" cy="612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215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2656"/>
            <a:ext cx="8568952" cy="619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019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88640"/>
            <a:ext cx="8280920" cy="561662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9552" y="5805264"/>
            <a:ext cx="81369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tx2"/>
                </a:solidFill>
              </a:rPr>
              <a:t>	Стелла в центре села Васильевка, открытие которого состоится в дни юбилея…</a:t>
            </a:r>
            <a:endParaRPr lang="ru-RU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85002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60648"/>
            <a:ext cx="6480720" cy="626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01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5" y="188640"/>
            <a:ext cx="3888432" cy="648072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0"/>
            <a:ext cx="4752528" cy="566124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355976" y="5805264"/>
            <a:ext cx="425334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       «Живой свидетель войны – патефон</a:t>
            </a:r>
          </a:p>
          <a:p>
            <a:r>
              <a:rPr lang="ru-RU" b="1" dirty="0" smtClean="0">
                <a:solidFill>
                  <a:schemeClr val="tx2"/>
                </a:solidFill>
              </a:rPr>
              <a:t> с техническим паспортом ,подаренный </a:t>
            </a:r>
          </a:p>
          <a:p>
            <a:r>
              <a:rPr lang="ru-RU" b="1" dirty="0" err="1" smtClean="0">
                <a:solidFill>
                  <a:schemeClr val="tx2"/>
                </a:solidFill>
              </a:rPr>
              <a:t>Чебаревым</a:t>
            </a:r>
            <a:r>
              <a:rPr lang="ru-RU" b="1" dirty="0" smtClean="0">
                <a:solidFill>
                  <a:schemeClr val="tx2"/>
                </a:solidFill>
              </a:rPr>
              <a:t> П.Я…»</a:t>
            </a:r>
            <a:endParaRPr lang="ru-RU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766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476672"/>
            <a:ext cx="6696744" cy="597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558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873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60648"/>
            <a:ext cx="3960439" cy="561662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260648"/>
            <a:ext cx="4608512" cy="561662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5536" y="6021288"/>
            <a:ext cx="7848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2"/>
                </a:solidFill>
              </a:rPr>
              <a:t>« Так жили наши предки…»</a:t>
            </a:r>
            <a:endParaRPr lang="ru-RU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486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202641"/>
            <a:ext cx="3888432" cy="58326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02642"/>
            <a:ext cx="4680520" cy="583264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9512" y="6237312"/>
            <a:ext cx="87129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2"/>
                </a:solidFill>
              </a:rPr>
              <a:t>«Рабочая комната крестьянина…»</a:t>
            </a:r>
            <a:endParaRPr lang="ru-RU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1193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836712"/>
            <a:ext cx="3816424" cy="583264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3528" y="332656"/>
            <a:ext cx="8424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2"/>
                </a:solidFill>
              </a:rPr>
              <a:t>«Васильевка – родина девяти родников…»</a:t>
            </a:r>
            <a:endParaRPr lang="ru-RU" sz="2800" dirty="0">
              <a:solidFill>
                <a:schemeClr val="tx2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836712"/>
            <a:ext cx="4896544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197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1988840"/>
            <a:ext cx="835292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i="1" dirty="0" smtClean="0">
                <a:solidFill>
                  <a:srgbClr val="FF0000"/>
                </a:solidFill>
              </a:rPr>
              <a:t>Задачи школьного музея:</a:t>
            </a:r>
          </a:p>
          <a:p>
            <a:pPr marL="285750" indent="-285750">
              <a:buFontTx/>
              <a:buChar char="-"/>
            </a:pPr>
            <a:r>
              <a:rPr lang="ru-RU" sz="2400" dirty="0" smtClean="0">
                <a:solidFill>
                  <a:schemeClr val="tx2"/>
                </a:solidFill>
              </a:rPr>
              <a:t>развитие патриотического сознания, чувства любви к Родине;</a:t>
            </a:r>
          </a:p>
          <a:p>
            <a:pPr marL="285750" indent="-285750">
              <a:buFontTx/>
              <a:buChar char="-"/>
            </a:pPr>
            <a:r>
              <a:rPr lang="ru-RU" sz="2400" dirty="0" smtClean="0">
                <a:solidFill>
                  <a:schemeClr val="tx2"/>
                </a:solidFill>
              </a:rPr>
              <a:t>формирование гражданственности, чувства гордости за свою Родину, стремление внести свой вклад в возрождение Малой Родины;</a:t>
            </a:r>
          </a:p>
          <a:p>
            <a:pPr marL="285750" indent="-285750">
              <a:buFontTx/>
              <a:buChar char="-"/>
            </a:pPr>
            <a:r>
              <a:rPr lang="ru-RU" sz="2400" dirty="0" smtClean="0">
                <a:solidFill>
                  <a:schemeClr val="tx2"/>
                </a:solidFill>
              </a:rPr>
              <a:t>формирование патриотичности в общении с местным населением;</a:t>
            </a:r>
          </a:p>
          <a:p>
            <a:pPr marL="285750" indent="-285750">
              <a:buFontTx/>
              <a:buChar char="-"/>
            </a:pPr>
            <a:r>
              <a:rPr lang="ru-RU" sz="2400" dirty="0" smtClean="0">
                <a:solidFill>
                  <a:schemeClr val="tx2"/>
                </a:solidFill>
              </a:rPr>
              <a:t>воспитание на примере жизни и деятельности своих героев-участников ВОВ, Афганской и Чеченской войн;</a:t>
            </a:r>
          </a:p>
          <a:p>
            <a:pPr marL="285750" indent="-285750">
              <a:buFontTx/>
              <a:buChar char="-"/>
            </a:pPr>
            <a:r>
              <a:rPr lang="ru-RU" sz="2400" dirty="0" smtClean="0">
                <a:solidFill>
                  <a:schemeClr val="tx2"/>
                </a:solidFill>
              </a:rPr>
              <a:t>продолжение поисковой работы в честь </a:t>
            </a:r>
            <a:r>
              <a:rPr lang="ru-RU" sz="2400" dirty="0" smtClean="0">
                <a:solidFill>
                  <a:schemeClr val="tx2"/>
                </a:solidFill>
              </a:rPr>
              <a:t>75-летия </a:t>
            </a:r>
            <a:r>
              <a:rPr lang="ru-RU" sz="2400" dirty="0" smtClean="0">
                <a:solidFill>
                  <a:schemeClr val="tx2"/>
                </a:solidFill>
              </a:rPr>
              <a:t>Великой Победы и </a:t>
            </a:r>
            <a:r>
              <a:rPr lang="ru-RU" sz="2400" dirty="0" smtClean="0">
                <a:solidFill>
                  <a:schemeClr val="tx2"/>
                </a:solidFill>
              </a:rPr>
              <a:t>90-летия </a:t>
            </a:r>
            <a:r>
              <a:rPr lang="ru-RU" sz="2400" dirty="0" err="1" smtClean="0">
                <a:solidFill>
                  <a:schemeClr val="tx2"/>
                </a:solidFill>
              </a:rPr>
              <a:t>Альметьевского</a:t>
            </a:r>
            <a:r>
              <a:rPr lang="ru-RU" sz="2400" dirty="0" smtClean="0">
                <a:solidFill>
                  <a:schemeClr val="tx2"/>
                </a:solidFill>
              </a:rPr>
              <a:t> района.</a:t>
            </a:r>
            <a:endParaRPr lang="ru-RU" sz="2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3761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548680"/>
            <a:ext cx="8352928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«Пусть на веки служит детям, внукам, правнукам – школа, </a:t>
            </a:r>
          </a:p>
          <a:p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созданная душевной теплотой. Успехов и радости во имя дружбы </a:t>
            </a:r>
          </a:p>
          <a:p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всех наших наций Республики Татарстан!»</a:t>
            </a:r>
          </a:p>
          <a:p>
            <a:pPr algn="r"/>
            <a:r>
              <a:rPr lang="ru-RU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Министр энергетики РТ:  И. </a:t>
            </a:r>
            <a:r>
              <a:rPr lang="ru-RU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Фардиев</a:t>
            </a:r>
            <a:endParaRPr lang="ru-RU" b="1" i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«Как ученые можем констатировать, что экспонаты музея послужат подспорьем </a:t>
            </a:r>
          </a:p>
          <a:p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для исследования по культуре региона…»</a:t>
            </a:r>
          </a:p>
          <a:p>
            <a:pPr algn="r"/>
            <a:r>
              <a:rPr lang="ru-RU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тарший научный сотрудник Института языка, </a:t>
            </a:r>
          </a:p>
          <a:p>
            <a:pPr algn="r"/>
            <a:r>
              <a:rPr lang="ru-RU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литературы и истории АН РТ Гузель Валеева, </a:t>
            </a:r>
          </a:p>
          <a:p>
            <a:pPr algn="r"/>
            <a:r>
              <a:rPr lang="ru-RU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ст. научный сотрудник </a:t>
            </a:r>
            <a:r>
              <a:rPr lang="ru-RU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Г.М.Макаров</a:t>
            </a:r>
            <a:r>
              <a:rPr lang="ru-RU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r"/>
            <a:r>
              <a:rPr lang="ru-RU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член союза архитекторов Г.Г. </a:t>
            </a:r>
            <a:r>
              <a:rPr lang="ru-RU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Нугманова</a:t>
            </a:r>
            <a:r>
              <a:rPr lang="ru-RU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«Желаю коллективу учителей и учащихся больших успехов в этой благородной и ответственной работе…» </a:t>
            </a:r>
          </a:p>
          <a:p>
            <a:pPr algn="r"/>
            <a:r>
              <a:rPr lang="ru-RU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 уважением Анатолий </a:t>
            </a:r>
            <a:r>
              <a:rPr lang="ru-RU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Никифоркин</a:t>
            </a:r>
            <a:endParaRPr lang="ru-RU" b="1" i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«С огромным удовольствием познакомились с замечательным музеем. </a:t>
            </a:r>
          </a:p>
          <a:p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Мы искренне благодарны за сохранение традиций, 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ациональной культуры и преемственности поколений…»</a:t>
            </a:r>
          </a:p>
          <a:p>
            <a:pPr algn="r"/>
            <a:r>
              <a:rPr lang="ru-RU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Артисты Мордовского Государственного Ансамбля</a:t>
            </a:r>
          </a:p>
          <a:p>
            <a:pPr algn="r"/>
            <a:r>
              <a:rPr lang="ru-RU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песни и танца «</a:t>
            </a:r>
            <a:r>
              <a:rPr lang="ru-RU" b="1" i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Умарина</a:t>
            </a:r>
            <a:r>
              <a:rPr lang="ru-RU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»:</a:t>
            </a:r>
          </a:p>
          <a:p>
            <a:pPr algn="r"/>
            <a:r>
              <a:rPr lang="ru-RU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аслуженные артисты Мордовии</a:t>
            </a:r>
          </a:p>
          <a:p>
            <a:pPr algn="r"/>
            <a:r>
              <a:rPr lang="ru-RU" b="1" i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В.И. Четыркин, М. Сыч, М. Грачев</a:t>
            </a:r>
            <a:endParaRPr lang="ru-RU" b="1" i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9958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16632"/>
            <a:ext cx="8280920" cy="424847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1520" y="4509120"/>
            <a:ext cx="849694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2"/>
                </a:solidFill>
              </a:rPr>
              <a:t>« Разве можно забыть подвиг наших солдат?</a:t>
            </a:r>
          </a:p>
          <a:p>
            <a:r>
              <a:rPr lang="ru-RU" sz="2400" dirty="0" smtClean="0">
                <a:solidFill>
                  <a:schemeClr val="tx2"/>
                </a:solidFill>
              </a:rPr>
              <a:t>Нет, Никто и Ничто не забыто!</a:t>
            </a:r>
          </a:p>
          <a:p>
            <a:r>
              <a:rPr lang="ru-RU" sz="2400" dirty="0" smtClean="0">
                <a:solidFill>
                  <a:schemeClr val="tx2"/>
                </a:solidFill>
              </a:rPr>
              <a:t>А на братской могиле две гвоздики лежат,</a:t>
            </a:r>
          </a:p>
          <a:p>
            <a:r>
              <a:rPr lang="ru-RU" sz="2400" dirty="0" smtClean="0">
                <a:solidFill>
                  <a:schemeClr val="tx2"/>
                </a:solidFill>
              </a:rPr>
              <a:t>Греют сердце солдат из гранита.»</a:t>
            </a:r>
          </a:p>
          <a:p>
            <a:pPr algn="ctr"/>
            <a:r>
              <a:rPr lang="ru-RU" dirty="0" smtClean="0">
                <a:solidFill>
                  <a:schemeClr val="tx2"/>
                </a:solidFill>
              </a:rPr>
              <a:t>                                                            П. Боровицкий. </a:t>
            </a:r>
          </a:p>
          <a:p>
            <a:pPr algn="ctr"/>
            <a:r>
              <a:rPr lang="ru-RU" dirty="0" smtClean="0">
                <a:solidFill>
                  <a:schemeClr val="tx2"/>
                </a:solidFill>
              </a:rPr>
              <a:t>                                                                           житель г. Альметьевска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0930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778816"/>
            <a:ext cx="8352929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tx2"/>
                </a:solidFill>
              </a:rPr>
              <a:t>     </a:t>
            </a:r>
          </a:p>
          <a:p>
            <a:r>
              <a:rPr lang="ru-RU" sz="2800" dirty="0">
                <a:solidFill>
                  <a:schemeClr val="tx2"/>
                </a:solidFill>
              </a:rPr>
              <a:t> </a:t>
            </a:r>
            <a:r>
              <a:rPr lang="ru-RU" sz="2800" dirty="0" smtClean="0">
                <a:solidFill>
                  <a:schemeClr val="tx2"/>
                </a:solidFill>
              </a:rPr>
              <a:t>     Вашему вниманию предлагаем посмотреть фильм </a:t>
            </a:r>
          </a:p>
          <a:p>
            <a:endParaRPr lang="ru-RU" sz="2800" dirty="0" smtClean="0">
              <a:solidFill>
                <a:schemeClr val="tx2"/>
              </a:solidFill>
            </a:endParaRPr>
          </a:p>
          <a:p>
            <a:r>
              <a:rPr lang="ru-RU" sz="2800" dirty="0" smtClean="0">
                <a:solidFill>
                  <a:schemeClr val="tx2"/>
                </a:solidFill>
              </a:rPr>
              <a:t>       о </a:t>
            </a:r>
            <a:r>
              <a:rPr lang="ru-RU" sz="2800" smtClean="0">
                <a:solidFill>
                  <a:schemeClr val="tx2"/>
                </a:solidFill>
              </a:rPr>
              <a:t>полном кавалере </a:t>
            </a:r>
            <a:r>
              <a:rPr lang="ru-RU" sz="2800" dirty="0">
                <a:solidFill>
                  <a:schemeClr val="tx2"/>
                </a:solidFill>
              </a:rPr>
              <a:t>о</a:t>
            </a:r>
            <a:r>
              <a:rPr lang="ru-RU" sz="2800" smtClean="0">
                <a:solidFill>
                  <a:schemeClr val="tx2"/>
                </a:solidFill>
              </a:rPr>
              <a:t>рденов </a:t>
            </a:r>
            <a:r>
              <a:rPr lang="ru-RU" sz="2800" dirty="0" smtClean="0">
                <a:solidFill>
                  <a:schemeClr val="tx2"/>
                </a:solidFill>
              </a:rPr>
              <a:t>Славы </a:t>
            </a:r>
          </a:p>
          <a:p>
            <a:endParaRPr lang="ru-RU" sz="2800" dirty="0" smtClean="0">
              <a:solidFill>
                <a:schemeClr val="tx2"/>
              </a:solidFill>
            </a:endParaRPr>
          </a:p>
          <a:p>
            <a:r>
              <a:rPr lang="ru-RU" sz="2800" dirty="0">
                <a:solidFill>
                  <a:schemeClr val="tx2"/>
                </a:solidFill>
              </a:rPr>
              <a:t> </a:t>
            </a:r>
            <a:r>
              <a:rPr lang="ru-RU" sz="2800" dirty="0" smtClean="0">
                <a:solidFill>
                  <a:schemeClr val="tx2"/>
                </a:solidFill>
              </a:rPr>
              <a:t>       </a:t>
            </a:r>
            <a:r>
              <a:rPr lang="ru-RU" sz="2800" dirty="0" err="1" smtClean="0">
                <a:solidFill>
                  <a:schemeClr val="tx2"/>
                </a:solidFill>
              </a:rPr>
              <a:t>Алаеве</a:t>
            </a:r>
            <a:r>
              <a:rPr lang="ru-RU" sz="2800" dirty="0" smtClean="0">
                <a:solidFill>
                  <a:schemeClr val="tx2"/>
                </a:solidFill>
              </a:rPr>
              <a:t> Михаиле Константиновиче </a:t>
            </a:r>
          </a:p>
          <a:p>
            <a:endParaRPr lang="ru-RU" sz="2800" dirty="0" smtClean="0"/>
          </a:p>
          <a:p>
            <a:r>
              <a:rPr lang="ru-RU" sz="5400" dirty="0" smtClean="0">
                <a:solidFill>
                  <a:schemeClr val="tx2"/>
                </a:solidFill>
              </a:rPr>
              <a:t>«Умирая, не умрет герой…»</a:t>
            </a:r>
            <a:endParaRPr lang="ru-RU" sz="54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582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0648" y="1267303"/>
            <a:ext cx="820891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Спасибо </a:t>
            </a:r>
          </a:p>
          <a:p>
            <a:pPr algn="ctr"/>
            <a:r>
              <a:rPr lang="ru-RU" sz="8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2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за внимание</a:t>
            </a:r>
            <a:endParaRPr lang="ru-RU" sz="88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2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33942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0904082"/>
              </p:ext>
            </p:extLst>
          </p:nvPr>
        </p:nvGraphicFramePr>
        <p:xfrm>
          <a:off x="539552" y="692695"/>
          <a:ext cx="8208912" cy="54187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52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2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2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28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26048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600" b="1" dirty="0">
                          <a:solidFill>
                            <a:srgbClr val="FF0000"/>
                          </a:solidFill>
                          <a:effectLst/>
                        </a:rPr>
                        <a:t>АЛЛЕЯ ВЕТЕРАНОВ</a:t>
                      </a:r>
                      <a:endParaRPr lang="ru-RU" sz="36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0236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2"/>
                          </a:solidFill>
                          <a:effectLst/>
                        </a:rPr>
                        <a:t>«Мы, ветераны Великой Отечественной войны и труда,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2"/>
                          </a:solidFill>
                          <a:effectLst/>
                        </a:rPr>
                        <a:t>бывшие выпускники этой школы,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2"/>
                          </a:solidFill>
                          <a:effectLst/>
                        </a:rPr>
                        <a:t>в честь Дня Победы и открытия школы в нашем родном селе, посадили саженцы яблонь на память подрастающему поколению» </a:t>
                      </a:r>
                      <a:endParaRPr lang="ru-RU" sz="24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048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2"/>
                          </a:solidFill>
                          <a:effectLst/>
                        </a:rPr>
                        <a:t>9 МАЯ 1998 ГОДА</a:t>
                      </a:r>
                      <a:endParaRPr lang="ru-RU" sz="24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0419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2"/>
                          </a:solidFill>
                          <a:effectLst/>
                        </a:rPr>
                        <a:t>Киселев Д. Е.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2"/>
                          </a:solidFill>
                          <a:effectLst/>
                        </a:rPr>
                        <a:t>Алаев Ф. Н.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2"/>
                          </a:solidFill>
                          <a:effectLst/>
                        </a:rPr>
                        <a:t>Григорьев К. И.</a:t>
                      </a:r>
                      <a:endParaRPr lang="ru-RU" sz="24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2"/>
                          </a:solidFill>
                          <a:effectLst/>
                        </a:rPr>
                        <a:t>Киселев Н. К.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2"/>
                          </a:solidFill>
                          <a:effectLst/>
                        </a:rPr>
                        <a:t>Киселев И. А.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2"/>
                          </a:solidFill>
                          <a:effectLst/>
                        </a:rPr>
                        <a:t>Наумов А. Л.</a:t>
                      </a:r>
                      <a:endParaRPr lang="ru-RU" sz="24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2"/>
                          </a:solidFill>
                          <a:effectLst/>
                        </a:rPr>
                        <a:t>Чебарев В. И.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2"/>
                          </a:solidFill>
                          <a:effectLst/>
                        </a:rPr>
                        <a:t>Чебарев П. Я.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chemeClr val="tx2"/>
                          </a:solidFill>
                          <a:effectLst/>
                        </a:rPr>
                        <a:t>Манин В. Д.</a:t>
                      </a:r>
                      <a:endParaRPr lang="ru-RU" sz="240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2"/>
                          </a:solidFill>
                          <a:effectLst/>
                        </a:rPr>
                        <a:t>Осипов Е. К.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2"/>
                          </a:solidFill>
                          <a:effectLst/>
                        </a:rPr>
                        <a:t>Фомина А. П.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2"/>
                          </a:solidFill>
                          <a:effectLst/>
                        </a:rPr>
                        <a:t>Фадеев </a:t>
                      </a:r>
                      <a:r>
                        <a:rPr lang="ru-RU" sz="2400" cap="small" dirty="0">
                          <a:solidFill>
                            <a:schemeClr val="tx2"/>
                          </a:solidFill>
                          <a:effectLst/>
                        </a:rPr>
                        <a:t>Л. А.</a:t>
                      </a:r>
                      <a:endParaRPr lang="ru-RU" sz="2400" dirty="0">
                        <a:solidFill>
                          <a:schemeClr val="tx2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6048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4000" b="1" dirty="0" smtClean="0">
                          <a:solidFill>
                            <a:srgbClr val="FF0000"/>
                          </a:solidFill>
                          <a:effectLst/>
                        </a:rPr>
                        <a:t>С л а в а   В е т е р а н а м !</a:t>
                      </a:r>
                      <a:endParaRPr lang="ru-RU" sz="4000" b="1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6573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588" y="260648"/>
            <a:ext cx="8424936" cy="55446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9552" y="6309320"/>
            <a:ext cx="8496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2"/>
                </a:solidFill>
              </a:rPr>
              <a:t>«Колокола памяти…»</a:t>
            </a:r>
            <a:endParaRPr lang="ru-RU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6170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81000"/>
            <a:ext cx="8496944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47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206" y="476672"/>
            <a:ext cx="8366242" cy="453701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987824" y="5093421"/>
            <a:ext cx="50405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«Не грусти, старина,</a:t>
            </a:r>
          </a:p>
          <a:p>
            <a:r>
              <a:rPr lang="ru-RU" b="1" dirty="0" smtClean="0">
                <a:solidFill>
                  <a:schemeClr val="tx2"/>
                </a:solidFill>
              </a:rPr>
              <a:t>Трудный век вам </a:t>
            </a:r>
            <a:r>
              <a:rPr lang="ru-RU" b="1" dirty="0" err="1" smtClean="0">
                <a:solidFill>
                  <a:schemeClr val="tx2"/>
                </a:solidFill>
              </a:rPr>
              <a:t>судьбою</a:t>
            </a:r>
            <a:r>
              <a:rPr lang="ru-RU" b="1" dirty="0" smtClean="0">
                <a:solidFill>
                  <a:schemeClr val="tx2"/>
                </a:solidFill>
              </a:rPr>
              <a:t> положен.</a:t>
            </a:r>
          </a:p>
          <a:p>
            <a:r>
              <a:rPr lang="ru-RU" b="1" dirty="0" smtClean="0">
                <a:solidFill>
                  <a:schemeClr val="tx2"/>
                </a:solidFill>
              </a:rPr>
              <a:t>Ваша нам седина,</a:t>
            </a:r>
          </a:p>
          <a:p>
            <a:r>
              <a:rPr lang="ru-RU" b="1" dirty="0" smtClean="0">
                <a:solidFill>
                  <a:schemeClr val="tx2"/>
                </a:solidFill>
              </a:rPr>
              <a:t>Ваши нам ордена</a:t>
            </a:r>
          </a:p>
          <a:p>
            <a:r>
              <a:rPr lang="ru-RU" b="1" dirty="0" smtClean="0">
                <a:solidFill>
                  <a:schemeClr val="tx2"/>
                </a:solidFill>
              </a:rPr>
              <a:t>С каждым годом родней и дороже!»</a:t>
            </a:r>
            <a:endParaRPr lang="ru-RU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429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81000"/>
            <a:ext cx="864096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636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81000"/>
            <a:ext cx="8424936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38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405</TotalTime>
  <Words>677</Words>
  <Application>Microsoft Office PowerPoint</Application>
  <PresentationFormat>Экран (4:3)</PresentationFormat>
  <Paragraphs>119</Paragraphs>
  <Slides>33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8" baseType="lpstr">
      <vt:lpstr>Arial</vt:lpstr>
      <vt:lpstr>Calibri</vt:lpstr>
      <vt:lpstr>Monotype Corsiva</vt:lpstr>
      <vt:lpstr>Times New Roman</vt:lpstr>
      <vt:lpstr>Тема Office</vt:lpstr>
      <vt:lpstr>«Музей – это грандиозная памятная книга человечества» /А. В.  Луначарский/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«Музей – это грандиозная памятная книга человечества» /А. В.  Луначарский/</dc:title>
  <dc:creator>Миннегель</dc:creator>
  <cp:lastModifiedBy>User</cp:lastModifiedBy>
  <cp:revision>34</cp:revision>
  <dcterms:created xsi:type="dcterms:W3CDTF">2015-03-23T07:41:42Z</dcterms:created>
  <dcterms:modified xsi:type="dcterms:W3CDTF">2021-02-19T06:24:54Z</dcterms:modified>
</cp:coreProperties>
</file>