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6.xml" ContentType="application/vnd.openxmlformats-officedocument.theme+xml"/>
  <Override PartName="/ppt/theme/theme15.xml" ContentType="application/vnd.openxmlformats-officedocument.theme+xml"/>
  <Override PartName="/ppt/theme/theme5.xml" ContentType="application/vnd.openxmlformats-officedocument.theme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_rels/slideLayout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84" r:id="rId17"/>
    <p:sldMasterId id="2147483686" r:id="rId18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" Target="slides/slide1.xml"/><Relationship Id="rId20" Type="http://schemas.openxmlformats.org/officeDocument/2006/relationships/slide" Target="slides/slide2.xml"/><Relationship Id="rId21" Type="http://schemas.openxmlformats.org/officeDocument/2006/relationships/slide" Target="slides/slide3.xml"/><Relationship Id="rId22" Type="http://schemas.openxmlformats.org/officeDocument/2006/relationships/slide" Target="slides/slide4.xml"/><Relationship Id="rId23" Type="http://schemas.openxmlformats.org/officeDocument/2006/relationships/slide" Target="slides/slide5.xml"/><Relationship Id="rId24" Type="http://schemas.openxmlformats.org/officeDocument/2006/relationships/slide" Target="slides/slide6.xml"/><Relationship Id="rId25" Type="http://schemas.openxmlformats.org/officeDocument/2006/relationships/slide" Target="slides/slide7.xml"/><Relationship Id="rId26" Type="http://schemas.openxmlformats.org/officeDocument/2006/relationships/slide" Target="slides/slide8.xml"/><Relationship Id="rId27" Type="http://schemas.openxmlformats.org/officeDocument/2006/relationships/slide" Target="slides/slide9.xml"/><Relationship Id="rId28" Type="http://schemas.openxmlformats.org/officeDocument/2006/relationships/slide" Target="slides/slide10.xml"/><Relationship Id="rId29" Type="http://schemas.openxmlformats.org/officeDocument/2006/relationships/slide" Target="slides/slide11.xml"/><Relationship Id="rId30" Type="http://schemas.openxmlformats.org/officeDocument/2006/relationships/slide" Target="slides/slide12.xml"/><Relationship Id="rId31" Type="http://schemas.openxmlformats.org/officeDocument/2006/relationships/slide" Target="slides/slide13.xml"/><Relationship Id="rId32" Type="http://schemas.openxmlformats.org/officeDocument/2006/relationships/slide" Target="slides/slide14.xml"/><Relationship Id="rId3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42E087-168D-470D-8E88-3A04A3B74B1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BDD9C935-0454-4C00-8C94-AD724F1AB08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42A245F8-0B0A-4DB9-9500-9B830EB69E1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888C407D-2F6B-42E7-85DA-8E67774BA38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316FCB30-2618-47F8-A494-A9321FD9584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B0E205F5-3CDD-4E1F-8F6B-E7EA7BD6457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F38E5AD2-93CB-4378-B054-16227ED27D9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5402C2FF-250E-419F-AED2-BF5F1477758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56F6941C-6BED-4531-B86A-F0E2A408343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4E22AD60-A826-46FB-AA1C-3163F64541E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3887CF40-9A0F-4A89-9BFF-439E63BE1D8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7E81A73-0544-479D-9236-8A9B3C90A20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09EF8720-FB04-417F-9420-11A4067C724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4C15F24E-0973-4891-9AE4-3AD61780545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84E16915-E629-4102-ACD1-2C377AAA53F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0"/>
          </p:nvPr>
        </p:nvSpPr>
        <p:spPr/>
        <p:txBody>
          <a:bodyPr/>
          <a:p>
            <a:fld id="{4987EF9D-E1FF-4E24-BF47-705131B0446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7CC4E86-1303-4D34-BF44-76256CDFFEF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1D68D7C-B4C8-4AE6-8CA9-D3B0C6DA4F0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BC058371-4AAA-441E-B305-B0C45CAB09F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2DD0E20B-D224-4C36-992A-9C15F9B1B75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DFD8DDA5-1C8B-4780-BEF3-F9B60A680DB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599DA9FB-2EE3-4344-A137-19ECF202B16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3BDF74B1-BF96-456D-B0FC-9B722D7AF88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22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23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B817DE3-67B9-4087-A225-1CE80285B9E8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28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29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F03981E-2A41-4532-9F13-0CEBB31FEE2E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dt" idx="30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ftr" idx="3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sldNum" idx="3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503049E-C7B2-4D8E-A300-7D4CD81567A9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dt" idx="3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ftr" idx="3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sldNum" idx="3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9D87165-976E-4429-A0A1-E45E5DAFA4B1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dt" idx="3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ftr" idx="3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sldNum" idx="3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99EC4AF-0ADE-4D82-9D04-A3A54BFF0991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dt" idx="3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ftr" idx="4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sldNum" idx="4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647C593-9473-4055-95CB-EA3DF6469B9E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dt" idx="4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ftr" idx="4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sldNum" idx="4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FBE32B2-C82B-49E2-93E6-B420AAEB7160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dt" idx="4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ftr" idx="4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ldNum" idx="4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DAD9869-331D-4021-8FFF-E9D8EA2C2BA4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 idx="4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ftr" idx="4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ldNum" idx="5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D808D1C-F274-4278-904F-24365FCEDA4A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dt" idx="5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BDCC945-ED5D-452C-82D5-4D04F88F698B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ftr" idx="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160228F-7990-4BAE-9C08-679ADDC01DC5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1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C21BDC9-4A61-4D6D-BC89-4BDA74DB18BC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dt" idx="1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94600EF-B7BA-4D64-9CAA-7B30CD9C795A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8FF7B7A-CA2A-4AA0-AF79-2CBCCC0C895B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dt" idx="1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ftr" idx="1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2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241ABC2-3D18-40C8-A752-4487FA47FAA5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2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ftr" idx="2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2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50E5E61-B8E5-4E0D-A0C4-32A1335FDB76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2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ftr" idx="2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 idx="2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F42F5D3-FEF6-4A7C-B13F-E76EFA026677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dt" idx="27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http://www.consultant.ru/document/cons_doc_LAW_370380/3f605cf58a2f05128265efe40de0bfec7c6b3009/#dst490" TargetMode="External"/><Relationship Id="rId2" Type="http://schemas.openxmlformats.org/officeDocument/2006/relationships/hyperlink" Target="http://www.consultant.ru/document/cons_doc_LAW_344851/6e451053677f6478d97eeb4281e3c950dc6d67d9/#dst37" TargetMode="External"/><Relationship Id="rId3" Type="http://schemas.openxmlformats.org/officeDocument/2006/relationships/hyperlink" Target="http://www.consultant.ru/document/cons_doc_LAW_358881/14a56919f89597ecc5381b38cebb9cd0df376dec/#dst3" TargetMode="External"/><Relationship Id="rId4" Type="http://schemas.openxmlformats.org/officeDocument/2006/relationships/slideLayout" Target="../slideLayouts/slideLayout2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Box 1"/>
          <p:cNvSpPr/>
          <p:nvPr/>
        </p:nvSpPr>
        <p:spPr>
          <a:xfrm>
            <a:off x="1403640" y="1124640"/>
            <a:ext cx="7133040" cy="49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4000" strike="noStrike" u="none">
                <a:solidFill>
                  <a:schemeClr val="dk1"/>
                </a:solidFill>
                <a:uFillTx/>
                <a:latin typeface="Times New Roman"/>
              </a:rPr>
              <a:t>Алгоритм  действий при подаче документов  в 1 класс</a:t>
            </a: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4000" strike="noStrike" u="none">
                <a:solidFill>
                  <a:schemeClr val="dk1"/>
                </a:solidFill>
                <a:uFillTx/>
                <a:latin typeface="Times New Roman"/>
              </a:rPr>
              <a:t>2026 год</a:t>
            </a: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угольник 1"/>
          <p:cNvSpPr/>
          <p:nvPr/>
        </p:nvSpPr>
        <p:spPr>
          <a:xfrm>
            <a:off x="499320" y="0"/>
            <a:ext cx="820872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</a:rPr>
              <a:t>Перечень документов для иностранных граждан или лиц без гражданства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8" name="Прямоугольник 2"/>
          <p:cNvSpPr/>
          <p:nvPr/>
        </p:nvSpPr>
        <p:spPr>
          <a:xfrm>
            <a:off x="459720" y="692640"/>
            <a:ext cx="8675640" cy="671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 копии документов, подтверждающих родство заявителя;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 копии документов, подтверждающих законность нахождения ребенка и его законного представителя на территории России 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законом или международным договором России документы, подтверждающие право иностранного гражданина или лица без гражданства на пребывание (проживание) в России);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 копии документов, подтверждающих прохождение государственной дактилоскопической регистрации ребенка;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  копии документов, удостоверяющих личность ребенка;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  копии документов, подтверждающих присвоение родителю ИНН;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-медицинское заключение об отсутствии у ребенка инфекционных заболеваний, представляющих опасность для окружающих; все документы  предоставляются на русском языке или вместе с установленным переводом на русский язык.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 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Box 1"/>
          <p:cNvSpPr/>
          <p:nvPr/>
        </p:nvSpPr>
        <p:spPr>
          <a:xfrm>
            <a:off x="251640" y="620640"/>
            <a:ext cx="8891640" cy="204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2 шаг 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3200" strike="noStrike" u="sng">
                <a:solidFill>
                  <a:srgbClr val="ff0000"/>
                </a:solidFill>
                <a:uFillTx/>
                <a:latin typeface="Times New Roman"/>
              </a:rPr>
              <a:t>При необходимости  </a:t>
            </a: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с предварительной записью  посещение школы для  завершения подачи документов.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"/>
          <p:cNvSpPr/>
          <p:nvPr/>
        </p:nvSpPr>
        <p:spPr>
          <a:xfrm>
            <a:off x="169200" y="1196640"/>
            <a:ext cx="900036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Приказ о зачислении в 1 класс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 </a:t>
            </a: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в течение трех рабочих дней 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после 30 июня 2026 г.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Приказ формируется  в электронном виде 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в системе электронного документоборота.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Box 1"/>
          <p:cNvSpPr/>
          <p:nvPr/>
        </p:nvSpPr>
        <p:spPr>
          <a:xfrm>
            <a:off x="395640" y="260640"/>
            <a:ext cx="8280360" cy="329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Родительское собрание для родителей зачисленных первоклассников 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7 июля 2026 года.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Медкарта к 25 августа 2026 г. 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1"/>
          <p:cNvSpPr/>
          <p:nvPr/>
        </p:nvSpPr>
        <p:spPr>
          <a:xfrm>
            <a:off x="2220840" y="188640"/>
            <a:ext cx="49431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Адаптационные курсы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3" name="TextBox 2"/>
          <p:cNvSpPr/>
          <p:nvPr/>
        </p:nvSpPr>
        <p:spPr>
          <a:xfrm>
            <a:off x="251640" y="1124640"/>
            <a:ext cx="8640360" cy="393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Для будущих первоклассников, проживающих/зарегистрированных 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по микрорайону лицея, НЕ посещавших  подготовительные курсы 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в школе развития «Гармония». 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С 20 по 31 мая 2026 г. 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Вся дополнительная информация 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будет на сайте лицея.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1"/>
          <p:cNvSpPr/>
          <p:nvPr/>
        </p:nvSpPr>
        <p:spPr>
          <a:xfrm>
            <a:off x="180000" y="-120600"/>
            <a:ext cx="8819640" cy="697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800" strike="noStrike" u="sng">
                <a:solidFill>
                  <a:schemeClr val="dk1"/>
                </a:solidFill>
                <a:uFillTx/>
                <a:latin typeface="Times New Roman"/>
              </a:rPr>
              <a:t>Родителям необходимо ознакомиться с нормативными документами: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-   </a:t>
            </a: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ФЗ РФ «Об образовании в РФ» №</a:t>
            </a:r>
            <a:r>
              <a:rPr b="1" lang="en-US" sz="2400" strike="noStrike" u="none">
                <a:solidFill>
                  <a:schemeClr val="dk1"/>
                </a:solidFill>
                <a:uFillTx/>
                <a:latin typeface="Times New Roman"/>
              </a:rPr>
              <a:t>273 </a:t>
            </a: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от 29.12.2012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приказ Министерства образования и науки Российской Федерации от 02.09.2020 №458 «Об утверждении Порядка приема на обучение по образовательным программам начального общего, основного общего и среднего общего образования» ( с изменениями)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i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-   для иностранных граждан и лиц без гражданства</a:t>
            </a: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: приказ Министерства просвещения Российской Федерации от 4 марта 2025 г. N 170 «Об утверждении Порядка проведения в государственной или муниципальной общеобразовательной организации тестирования на знание русского языка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- Положение  «О приеме в 1 класс» и Устав МАОУ «Лицей №121»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1"/>
          <p:cNvSpPr/>
          <p:nvPr/>
        </p:nvSpPr>
        <p:spPr>
          <a:xfrm>
            <a:off x="395640" y="476640"/>
            <a:ext cx="8352360" cy="191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4000" strike="noStrike" u="none">
                <a:solidFill>
                  <a:schemeClr val="dk1"/>
                </a:solidFill>
                <a:uFillTx/>
                <a:latin typeface="Times New Roman"/>
              </a:rPr>
              <a:t>1 шаг </a:t>
            </a: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4000" strike="noStrike" u="none">
                <a:solidFill>
                  <a:schemeClr val="dk1"/>
                </a:solidFill>
                <a:uFillTx/>
                <a:latin typeface="Times New Roman"/>
              </a:rPr>
              <a:t>Подача заявления в электронном виде через портал Госуслуг РФ</a:t>
            </a: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1"/>
          <p:cNvSpPr/>
          <p:nvPr/>
        </p:nvSpPr>
        <p:spPr>
          <a:xfrm>
            <a:off x="395640" y="463680"/>
            <a:ext cx="856836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Первая волна с 1 апреля по 30 июня 2026 года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Первоочередное право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Преимущественное право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ru-RU" sz="3600" strike="noStrike" u="none">
                <a:solidFill>
                  <a:schemeClr val="dk1"/>
                </a:solidFill>
                <a:uFillTx/>
                <a:latin typeface="Times New Roman"/>
              </a:rPr>
              <a:t>Микрорайон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1"/>
          <p:cNvSpPr/>
          <p:nvPr/>
        </p:nvSpPr>
        <p:spPr>
          <a:xfrm>
            <a:off x="251640" y="116640"/>
            <a:ext cx="8496360" cy="64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В </a:t>
            </a:r>
            <a:r>
              <a:rPr b="1" lang="ru-RU" sz="2800" strike="noStrike" u="sng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первоочередном порядке </a:t>
            </a: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по месту жительства предоставляются места в Лицее: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 детям, указанным в </a:t>
            </a:r>
            <a:r>
              <a:rPr b="1" lang="ru-RU" sz="2400" strike="noStrike" u="sng">
                <a:solidFill>
                  <a:srgbClr val="0000ff"/>
                </a:solidFill>
                <a:uFillTx/>
                <a:latin typeface="Times New Roman"/>
                <a:ea typeface="Times New Roman"/>
                <a:hlinkClick r:id="rId1"/>
              </a:rPr>
              <a:t>абзаце втором части 6 статьи 19</a:t>
            </a: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 Федерального закона от 27.05.1998 №76-ФЗ «О статусе военнослужащих»;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 детям, указанным в </a:t>
            </a:r>
            <a:r>
              <a:rPr b="1" lang="ru-RU" sz="2400" strike="noStrike" u="sng">
                <a:solidFill>
                  <a:srgbClr val="0000ff"/>
                </a:solidFill>
                <a:uFillTx/>
                <a:latin typeface="Times New Roman"/>
                <a:ea typeface="Times New Roman"/>
                <a:hlinkClick r:id="rId2"/>
              </a:rPr>
              <a:t>части 6 статьи 46</a:t>
            </a: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 Федерального закона от 07.02.2011 №3-ФЗ «О полиции»;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 </a:t>
            </a: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- детям сотрудников органов внутренних дел, не являющихся сотрудниками полиции;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just" defTabSz="914400">
              <a:lnSpc>
                <a:spcPct val="115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детям, указанным в </a:t>
            </a:r>
            <a:r>
              <a:rPr b="1" lang="ru-RU" sz="2400" strike="noStrike" u="sng">
                <a:solidFill>
                  <a:srgbClr val="0000ff"/>
                </a:solidFill>
                <a:uFillTx/>
                <a:latin typeface="Times New Roman"/>
                <a:ea typeface="Times New Roman"/>
                <a:hlinkClick r:id="rId3"/>
              </a:rPr>
              <a:t>части 14 статьи 3</a:t>
            </a: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 Федерального закона от 30.12.2012 №283-ФЗ «О социальных гарантиях сотрудникам некоторых федеральных органов исполнительной власти и внесении изменений в законодательные акты Российской Федерации»;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Прямоугольник 1"/>
          <p:cNvSpPr/>
          <p:nvPr/>
        </p:nvSpPr>
        <p:spPr>
          <a:xfrm>
            <a:off x="179640" y="332640"/>
            <a:ext cx="8784360" cy="352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15000"/>
              </a:lnSpc>
              <a:tabLst>
                <a:tab algn="l" pos="0"/>
              </a:tabLst>
            </a:pPr>
            <a:r>
              <a:rPr b="1" lang="ru-RU" sz="2800" strike="noStrike" u="sng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Преимущественное право </a:t>
            </a: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приема на обучение в Лицей по образовательным программам начального общего образования имеют дети, проживающие в одной семье, если в нем обучаются их полнородные и неполнородные братья и/или сестры, усыновленные (удочеренные) или находящиеся под опекой или попечительством в семье, включая приемные семьи.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1"/>
          <p:cNvSpPr/>
          <p:nvPr/>
        </p:nvSpPr>
        <p:spPr>
          <a:xfrm>
            <a:off x="1076760" y="142560"/>
            <a:ext cx="683568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Микрорайон МАОУ «Лицей №121» 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8" name="TextBox 2"/>
          <p:cNvSpPr/>
          <p:nvPr/>
        </p:nvSpPr>
        <p:spPr>
          <a:xfrm>
            <a:off x="2078640" y="4728240"/>
            <a:ext cx="4683240" cy="85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Здание на Камалеева,22 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TextBox 3"/>
          <p:cNvSpPr/>
          <p:nvPr/>
        </p:nvSpPr>
        <p:spPr>
          <a:xfrm>
            <a:off x="2092320" y="681120"/>
            <a:ext cx="4983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Здание на Космонавтов,19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0" name="Прямоугольник 4"/>
          <p:cNvSpPr/>
          <p:nvPr/>
        </p:nvSpPr>
        <p:spPr>
          <a:xfrm>
            <a:off x="323640" y="1265760"/>
            <a:ext cx="8819640" cy="365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Ул.Академика Губкина 2, 4, 6, 8, 10, 12, 18, 18б, 18в, 20, 24, 25 (корп. 2), 28а, 30а, 30б, 30в, 30г, 40, 40а, 42, 44, 48, 52а,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ул.Патриса Лумумбы, 47, 54, 56, 58, 62, 62а, 64,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ул.Космонавтов, 1, 3, 5, 7, 9, 11, 11а, 11б, 13, 15, 17, 21, 23, 25, 26, 27, 28, 29, 29а, 29б, 29в, 30, 32, 33, 34, 35, 36, 38, 39, 39б, 40, 41, 41а, 42, 42а, 42б, 43, 44, 47, 49, 49а, 51, 53, 55,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Жилой комплекс «Комос на Губкина»: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ул.Академика Губкина, 12б.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Жилой комплекс «Ракета»: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ул.Космонавтов, 61е.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Жилой комплекс «Созвездие»: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ул.Космонавтов, 61б, 61в, 61г.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СНТ «Аэропорт».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1" name="Прямоугольник 5"/>
          <p:cNvSpPr/>
          <p:nvPr/>
        </p:nvSpPr>
        <p:spPr>
          <a:xfrm>
            <a:off x="360000" y="5292360"/>
            <a:ext cx="91443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пр.Альберта Камалеева, 1, 6, 8, 12, 14, 16, 20,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ул.Габдуллы Кариева, 4, 4а, 4а (корп.2), 5, 6, 7, 8, 10,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ул.Курская, 11, 11а, 13, 13а, 15, 17, 18, 19, 20, 23, 25, 27,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Times New Roman"/>
              </a:rPr>
              <a:t>ул.Седова, 20а, 20б, 20в.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1"/>
          <p:cNvSpPr/>
          <p:nvPr/>
        </p:nvSpPr>
        <p:spPr>
          <a:xfrm>
            <a:off x="1507680" y="476640"/>
            <a:ext cx="655380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Вторая волна: 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на вакантные места с 06.07.2026 г. 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1"/>
          <p:cNvSpPr/>
          <p:nvPr/>
        </p:nvSpPr>
        <p:spPr>
          <a:xfrm>
            <a:off x="711360" y="332640"/>
            <a:ext cx="54954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Перечень документов для граждан РФ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4" name="TextBox 2"/>
          <p:cNvSpPr/>
          <p:nvPr/>
        </p:nvSpPr>
        <p:spPr>
          <a:xfrm>
            <a:off x="467640" y="838440"/>
            <a:ext cx="8208360" cy="19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Паспорт одного из родителей/законного представителя  - заявителя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Свидетельство о рождении ребенка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Свидетельство о регистрации по месту жительство/пребывания (Форма 8 или Форма 3)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TextBox 3"/>
          <p:cNvSpPr/>
          <p:nvPr/>
        </p:nvSpPr>
        <p:spPr>
          <a:xfrm>
            <a:off x="216000" y="2997000"/>
            <a:ext cx="8459640" cy="94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600" strike="noStrike" u="none">
                <a:solidFill>
                  <a:srgbClr val="ff0000"/>
                </a:solidFill>
                <a:uFillTx/>
                <a:latin typeface="Times New Roman"/>
              </a:rPr>
              <a:t>+</a:t>
            </a:r>
            <a:r>
              <a:rPr b="1" lang="ru-RU" sz="3600" strike="noStrike" u="none">
                <a:solidFill>
                  <a:srgbClr val="ff0000"/>
                </a:solidFill>
                <a:uFillTx/>
                <a:latin typeface="Calibri"/>
              </a:rPr>
              <a:t> </a:t>
            </a: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 </a:t>
            </a:r>
            <a:r>
              <a:rPr b="1" lang="ru-RU" sz="2000" strike="noStrike" u="none">
                <a:solidFill>
                  <a:schemeClr val="dk1"/>
                </a:solidFill>
                <a:uFillTx/>
                <a:latin typeface="Times New Roman"/>
              </a:rPr>
              <a:t>при реализации первоочередного права  - справка с места работы, 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000" strike="noStrike" u="none">
                <a:solidFill>
                  <a:schemeClr val="dk1"/>
                </a:solidFill>
                <a:uFillTx/>
                <a:latin typeface="Times New Roman"/>
              </a:rPr>
              <a:t>                                               </a:t>
            </a:r>
            <a:r>
              <a:rPr b="1" lang="ru-RU" sz="2000" strike="noStrike" u="none">
                <a:solidFill>
                  <a:schemeClr val="dk1"/>
                </a:solidFill>
                <a:uFillTx/>
                <a:latin typeface="Times New Roman"/>
              </a:rPr>
              <a:t>для участников СВО справка о мобилизации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TextBox 4"/>
          <p:cNvSpPr/>
          <p:nvPr/>
        </p:nvSpPr>
        <p:spPr>
          <a:xfrm>
            <a:off x="286200" y="4170600"/>
            <a:ext cx="8362440" cy="124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600" strike="noStrike" u="none">
                <a:solidFill>
                  <a:srgbClr val="ff0000"/>
                </a:solidFill>
                <a:uFillTx/>
                <a:latin typeface="Times New Roman"/>
              </a:rPr>
              <a:t>+</a:t>
            </a:r>
            <a:r>
              <a:rPr b="0" lang="ru-RU" sz="1800" strike="noStrike" u="none">
                <a:solidFill>
                  <a:schemeClr val="dk1"/>
                </a:solidFill>
                <a:uFillTx/>
                <a:latin typeface="Times New Roman"/>
              </a:rPr>
              <a:t> </a:t>
            </a: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 </a:t>
            </a:r>
            <a:r>
              <a:rPr b="1" lang="ru-RU" sz="2000" strike="noStrike" u="none">
                <a:solidFill>
                  <a:schemeClr val="dk1"/>
                </a:solidFill>
                <a:uFillTx/>
                <a:latin typeface="Times New Roman"/>
              </a:rPr>
              <a:t>при реализации преимущественного права – свидетельства о рождении/ паспорт старшего ребенка, обучающегося в лицее на момент 30 июня 2026 года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Application>LibreOffice/24.8.4.2$Linux_X86_64 LibreOffice_project/480$Build-2</Application>
  <AppVersion>15.0000</AppVersion>
  <Words>891</Words>
  <Paragraphs>80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2023-03-09T19:02:02Z</dcterms:created>
  <dc:creator>пк</dc:creator>
  <dc:description/>
  <dc:language>ru-RU</dc:language>
  <cp:lastModifiedBy/>
  <cp:lastPrinted>2026-03-23T12:23:17Z</cp:lastPrinted>
  <dcterms:modified xsi:type="dcterms:W3CDTF">2026-03-23T14:36:04Z</dcterms:modified>
  <cp:revision>15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14</vt:i4>
  </property>
</Properties>
</file>