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14" r:id="rId2"/>
  </p:sldMasterIdLst>
  <p:notesMasterIdLst>
    <p:notesMasterId r:id="rId34"/>
  </p:notesMasterIdLst>
  <p:sldIdLst>
    <p:sldId id="264" r:id="rId3"/>
    <p:sldId id="272" r:id="rId4"/>
    <p:sldId id="273" r:id="rId5"/>
    <p:sldId id="314" r:id="rId6"/>
    <p:sldId id="262" r:id="rId7"/>
    <p:sldId id="271" r:id="rId8"/>
    <p:sldId id="354" r:id="rId9"/>
    <p:sldId id="340" r:id="rId10"/>
    <p:sldId id="279" r:id="rId11"/>
    <p:sldId id="299" r:id="rId12"/>
    <p:sldId id="302" r:id="rId13"/>
    <p:sldId id="312" r:id="rId14"/>
    <p:sldId id="313" r:id="rId15"/>
    <p:sldId id="338" r:id="rId16"/>
    <p:sldId id="335" r:id="rId17"/>
    <p:sldId id="351" r:id="rId18"/>
    <p:sldId id="350" r:id="rId19"/>
    <p:sldId id="265" r:id="rId20"/>
    <p:sldId id="316" r:id="rId21"/>
    <p:sldId id="317" r:id="rId22"/>
    <p:sldId id="290" r:id="rId23"/>
    <p:sldId id="352" r:id="rId24"/>
    <p:sldId id="327" r:id="rId25"/>
    <p:sldId id="320" r:id="rId26"/>
    <p:sldId id="328" r:id="rId27"/>
    <p:sldId id="330" r:id="rId28"/>
    <p:sldId id="332" r:id="rId29"/>
    <p:sldId id="353" r:id="rId30"/>
    <p:sldId id="349" r:id="rId31"/>
    <p:sldId id="355" r:id="rId32"/>
    <p:sldId id="270" r:id="rId33"/>
  </p:sldIdLst>
  <p:sldSz cx="20104100" cy="11309350"/>
  <p:notesSz cx="9942513" cy="6761163"/>
  <p:embeddedFontLst>
    <p:embeddedFont>
      <p:font typeface="Monotype Corsiva" panose="03010101010201010101" pitchFamily="66" charset="0"/>
      <p: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Druk Cyr" charset="-52"/>
      <p:regular r:id="rId40"/>
    </p:embeddedFont>
    <p:embeddedFont>
      <p:font typeface="Neue Machina" panose="020B0604020202020204" charset="-52"/>
      <p:regular r:id="rId41"/>
      <p:bold r:id="rId42"/>
    </p:embeddedFont>
    <p:embeddedFont>
      <p:font typeface="NeueMachina-Medium" panose="020B0604020202020204" charset="-52"/>
      <p:regular r:id="rId43"/>
    </p:embeddedFont>
    <p:embeddedFont>
      <p:font typeface="Calibri Light" panose="020F0302020204030204" pitchFamily="34" charset="0"/>
      <p:regular r:id="rId44"/>
      <p:italic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3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3968" autoAdjust="0"/>
  </p:normalViewPr>
  <p:slideViewPr>
    <p:cSldViewPr>
      <p:cViewPr varScale="1">
        <p:scale>
          <a:sx n="68" d="100"/>
          <a:sy n="68" d="100"/>
        </p:scale>
        <p:origin x="28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26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r">
              <a:defRPr sz="600"/>
            </a:lvl1pPr>
          </a:lstStyle>
          <a:p>
            <a:fld id="{4FB41E33-8355-4FE5-96A2-94EF44A0DF28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46138"/>
            <a:ext cx="4052887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19" tIns="24309" rIns="48619" bIns="243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8" y="3253407"/>
            <a:ext cx="7954638" cy="2663086"/>
          </a:xfrm>
          <a:prstGeom prst="rect">
            <a:avLst/>
          </a:prstGeom>
        </p:spPr>
        <p:txBody>
          <a:bodyPr vert="horz" lIns="48619" tIns="24309" rIns="48619" bIns="243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26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r">
              <a:defRPr sz="600"/>
            </a:lvl1pPr>
          </a:lstStyle>
          <a:p>
            <a:fld id="{D21BA76F-95BB-457F-91E2-62770FE7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7" y="602117"/>
            <a:ext cx="17339786" cy="218595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4776" y="2772368"/>
            <a:ext cx="8504976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84776" y="4131057"/>
            <a:ext cx="8504976" cy="60761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177702" y="2772368"/>
            <a:ext cx="8546861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177702" y="4131057"/>
            <a:ext cx="8546861" cy="60761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7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00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>
              <a:defRPr sz="5277"/>
            </a:lvl1pPr>
            <a:lvl2pPr>
              <a:defRPr sz="4619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9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 marL="0" indent="0">
              <a:buNone/>
              <a:defRPr sz="5277"/>
            </a:lvl1pPr>
            <a:lvl2pPr marL="753954" indent="0">
              <a:buNone/>
              <a:defRPr sz="4619"/>
            </a:lvl2pPr>
            <a:lvl3pPr marL="1507912" indent="0">
              <a:buNone/>
              <a:defRPr sz="3958"/>
            </a:lvl3pPr>
            <a:lvl4pPr marL="2261866" indent="0">
              <a:buNone/>
              <a:defRPr sz="3298"/>
            </a:lvl4pPr>
            <a:lvl5pPr marL="3015821" indent="0">
              <a:buNone/>
              <a:defRPr sz="3298"/>
            </a:lvl5pPr>
            <a:lvl6pPr marL="3769777" indent="0">
              <a:buNone/>
              <a:defRPr sz="3298"/>
            </a:lvl6pPr>
            <a:lvl7pPr marL="4523731" indent="0">
              <a:buNone/>
              <a:defRPr sz="3298"/>
            </a:lvl7pPr>
            <a:lvl8pPr marL="5277687" indent="0">
              <a:buNone/>
              <a:defRPr sz="3298"/>
            </a:lvl8pPr>
            <a:lvl9pPr marL="6031641" indent="0">
              <a:buNone/>
              <a:defRPr sz="329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3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96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4386996" y="602115"/>
            <a:ext cx="4334947" cy="95841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82157" y="602115"/>
            <a:ext cx="12753538" cy="95841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2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3014" y="1850864"/>
            <a:ext cx="15078075" cy="3937334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3014" y="5940031"/>
            <a:ext cx="15078075" cy="2730471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54" indent="0" algn="ctr">
              <a:buNone/>
              <a:defRPr sz="3298"/>
            </a:lvl2pPr>
            <a:lvl3pPr marL="1507912" indent="0" algn="ctr">
              <a:buNone/>
              <a:defRPr sz="2970"/>
            </a:lvl3pPr>
            <a:lvl4pPr marL="2261866" indent="0" algn="ctr">
              <a:buNone/>
              <a:defRPr sz="2638"/>
            </a:lvl4pPr>
            <a:lvl5pPr marL="3015821" indent="0" algn="ctr">
              <a:buNone/>
              <a:defRPr sz="2638"/>
            </a:lvl5pPr>
            <a:lvl6pPr marL="3769777" indent="0" algn="ctr">
              <a:buNone/>
              <a:defRPr sz="2638"/>
            </a:lvl6pPr>
            <a:lvl7pPr marL="4523731" indent="0" algn="ctr">
              <a:buNone/>
              <a:defRPr sz="2638"/>
            </a:lvl7pPr>
            <a:lvl8pPr marL="5277687" indent="0" algn="ctr">
              <a:buNone/>
              <a:defRPr sz="2638"/>
            </a:lvl8pPr>
            <a:lvl9pPr marL="6031641" indent="0" algn="ctr">
              <a:buNone/>
              <a:defRPr sz="263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86" y="2819490"/>
            <a:ext cx="17339786" cy="4704376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86" y="7568368"/>
            <a:ext cx="17339786" cy="2473921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54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912" indent="0">
              <a:buNone/>
              <a:defRPr sz="2970">
                <a:solidFill>
                  <a:schemeClr val="tx1">
                    <a:tint val="75000"/>
                  </a:schemeClr>
                </a:solidFill>
              </a:defRPr>
            </a:lvl3pPr>
            <a:lvl4pPr marL="2261866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82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77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73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68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64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5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82158" y="3010596"/>
            <a:ext cx="8544244" cy="71756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177702" y="3010596"/>
            <a:ext cx="8544244" cy="71756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3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159" y="602117"/>
            <a:ext cx="17339786" cy="2185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2159" y="3010596"/>
            <a:ext cx="17339786" cy="7175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82157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15.03.2023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659485" y="10482109"/>
            <a:ext cx="6785134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4198520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9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1507912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78" indent="-376978" algn="l" defTabSz="1507912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9" kern="1200">
          <a:solidFill>
            <a:schemeClr val="tx1"/>
          </a:solidFill>
          <a:latin typeface="+mn-lt"/>
          <a:ea typeface="+mn-ea"/>
          <a:cs typeface="+mn-cs"/>
        </a:defRPr>
      </a:lvl1pPr>
      <a:lvl2pPr marL="113093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88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4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39279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4146753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900711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654665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40861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1pPr>
      <a:lvl2pPr marL="753954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2pPr>
      <a:lvl3pPr marL="1507912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3pPr>
      <a:lvl4pPr marL="2261866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01582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376977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52373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27768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03164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9.jpe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hyperlink" Target="https://forms.yandex.ru/u/63d37d133e9d084f240563a2/" TargetMode="External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9.jpe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d/v-Kh1XyOx7IouQ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1326" y="1539875"/>
            <a:ext cx="8244324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6213" algn="ctr">
              <a:lnSpc>
                <a:spcPct val="100000"/>
              </a:lnSpc>
              <a:spcBef>
                <a:spcPts val="95"/>
              </a:spcBef>
            </a:pPr>
            <a:r>
              <a:rPr lang="ru-RU" sz="7200" spc="-5" dirty="0" smtClean="0"/>
              <a:t>О проведении </a:t>
            </a:r>
            <a:br>
              <a:rPr lang="ru-RU" sz="7200" spc="-5" dirty="0" smtClean="0"/>
            </a:br>
            <a:r>
              <a:rPr lang="ru-RU" sz="7200" kern="1200" spc="-5" dirty="0" smtClean="0"/>
              <a:t>Года </a:t>
            </a:r>
            <a:r>
              <a:rPr lang="ru-RU" sz="7200" spc="-5" dirty="0"/>
              <a:t>педагога</a:t>
            </a:r>
            <a:r>
              <a:rPr lang="ru-RU" sz="7200" kern="1200" spc="-5" dirty="0"/>
              <a:t> </a:t>
            </a:r>
            <a:r>
              <a:rPr lang="ru-RU" sz="7200" spc="-5" dirty="0"/>
              <a:t>и наставника </a:t>
            </a:r>
            <a:r>
              <a:rPr lang="ru-RU" sz="7200" spc="-5" dirty="0" smtClean="0"/>
              <a:t/>
            </a:r>
            <a:br>
              <a:rPr lang="ru-RU" sz="7200" spc="-5" dirty="0" smtClean="0"/>
            </a:br>
            <a:r>
              <a:rPr lang="ru-RU" sz="7200" spc="-5" dirty="0" smtClean="0"/>
              <a:t>в </a:t>
            </a:r>
            <a:r>
              <a:rPr lang="ru-RU" sz="7200" spc="-5" dirty="0"/>
              <a:t>Республике Татарстан</a:t>
            </a:r>
            <a:endParaRPr sz="7200"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289050" y="6270329"/>
            <a:ext cx="62484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Шаяхметова Р.И.,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развития ДПО МОиН РТ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12033250" y="1844676"/>
            <a:ext cx="7558524" cy="30591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ea typeface="+mj-ea"/>
                <a:cs typeface="Druk Cyr"/>
              </a:defRPr>
            </a:lvl1pPr>
          </a:lstStyle>
          <a:p>
            <a:pPr marL="176213" algn="ctr">
              <a:spcBef>
                <a:spcPts val="95"/>
              </a:spcBef>
            </a:pPr>
            <a:r>
              <a:rPr lang="ru-RU" sz="6600" kern="0" spc="-5" dirty="0" smtClean="0"/>
              <a:t>Татарстан </a:t>
            </a:r>
            <a:r>
              <a:rPr lang="ru-RU" sz="6600" kern="0" spc="-5" dirty="0"/>
              <a:t>Р</a:t>
            </a:r>
            <a:r>
              <a:rPr lang="ru-RU" sz="6600" kern="0" spc="-5" dirty="0" smtClean="0"/>
              <a:t>еспубликасында Укытучылар һәм остазлар </a:t>
            </a:r>
            <a:r>
              <a:rPr lang="ru-RU" sz="6600" kern="0" spc="-5" dirty="0" err="1" smtClean="0"/>
              <a:t>елын</a:t>
            </a:r>
            <a:r>
              <a:rPr lang="ru-RU" sz="6600" kern="0" spc="-5" dirty="0" smtClean="0"/>
              <a:t> </a:t>
            </a:r>
            <a:r>
              <a:rPr lang="ru-RU" sz="6600" kern="0" spc="-5" dirty="0" err="1"/>
              <a:t>ү</a:t>
            </a:r>
            <a:r>
              <a:rPr lang="ru-RU" sz="6600" kern="0" spc="-5" dirty="0" err="1" smtClean="0"/>
              <a:t>тк</a:t>
            </a:r>
            <a:r>
              <a:rPr lang="tt-RU" sz="6600" kern="0" spc="-5" dirty="0" smtClean="0"/>
              <a:t>ә</a:t>
            </a:r>
            <a:r>
              <a:rPr lang="ru-RU" sz="6600" kern="0" spc="-5" dirty="0" err="1" smtClean="0"/>
              <a:t>рү</a:t>
            </a:r>
            <a:r>
              <a:rPr lang="ru-RU" sz="6600" kern="0" spc="-5" dirty="0" smtClean="0"/>
              <a:t> турында</a:t>
            </a:r>
            <a:endParaRPr lang="ru-RU" sz="6600" kern="0" spc="-5" dirty="0"/>
          </a:p>
        </p:txBody>
      </p:sp>
      <p:sp>
        <p:nvSpPr>
          <p:cNvPr id="10" name="object 6"/>
          <p:cNvSpPr txBox="1"/>
          <p:nvPr/>
        </p:nvSpPr>
        <p:spPr>
          <a:xfrm>
            <a:off x="12947650" y="6270329"/>
            <a:ext cx="68580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Өстәмә һөнәри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бирүне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бүлеге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җитәкчесе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Шәяхмәтова 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Р.И</a:t>
            </a:r>
            <a:r>
              <a:rPr lang="ru-RU" sz="4000" spc="-30" dirty="0" smtClean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spc="-30" dirty="0">
              <a:solidFill>
                <a:srgbClr val="52464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3902075"/>
            <a:ext cx="5765477" cy="28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65" t="32275" r="50663" b="21598"/>
          <a:stretch/>
        </p:blipFill>
        <p:spPr>
          <a:xfrm>
            <a:off x="6851650" y="2257129"/>
            <a:ext cx="5791200" cy="81789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5241" t="33430" r="17758" b="23183"/>
          <a:stretch/>
        </p:blipFill>
        <p:spPr>
          <a:xfrm>
            <a:off x="12947650" y="2257129"/>
            <a:ext cx="5943600" cy="8531943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2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211" t="17407" r="24584" b="19630"/>
          <a:stretch/>
        </p:blipFill>
        <p:spPr>
          <a:xfrm>
            <a:off x="7308850" y="2301875"/>
            <a:ext cx="12496800" cy="8815622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44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167" t="27037" r="11667" b="18889"/>
          <a:stretch/>
        </p:blipFill>
        <p:spPr>
          <a:xfrm>
            <a:off x="3956050" y="3063875"/>
            <a:ext cx="15110564" cy="7162800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2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250" t="30000" r="12083" b="8518"/>
          <a:stretch/>
        </p:blipFill>
        <p:spPr>
          <a:xfrm>
            <a:off x="4032250" y="2835275"/>
            <a:ext cx="15011400" cy="8418555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19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463"/>
            <a:ext cx="7696200" cy="11308556"/>
          </a:xfrm>
          <a:prstGeom prst="rect">
            <a:avLst/>
          </a:prstGeom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3863974"/>
            <a:ext cx="9296400" cy="4610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5416" t="27778" r="30000" b="21111"/>
          <a:stretch/>
        </p:blipFill>
        <p:spPr>
          <a:xfrm>
            <a:off x="12566650" y="2301875"/>
            <a:ext cx="6553200" cy="766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45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65692" y="1004261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Папка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30955" y="10106068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Пакет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42514" y="9202271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Блокнот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15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object 2"/>
          <p:cNvGrpSpPr/>
          <p:nvPr/>
        </p:nvGrpSpPr>
        <p:grpSpPr>
          <a:xfrm>
            <a:off x="2508250" y="3110449"/>
            <a:ext cx="8858385" cy="7086681"/>
            <a:chOff x="-575603" y="564690"/>
            <a:chExt cx="8858385" cy="7086681"/>
          </a:xfrm>
        </p:grpSpPr>
        <p:pic>
          <p:nvPicPr>
            <p:cNvPr id="16" name="object 3"/>
            <p:cNvPicPr/>
            <p:nvPr/>
          </p:nvPicPr>
          <p:blipFill rotWithShape="1">
            <a:blip r:embed="rId4" cstate="print"/>
            <a:srcRect l="19561" t="20965" r="18437" b="417"/>
            <a:stretch/>
          </p:blipFill>
          <p:spPr>
            <a:xfrm>
              <a:off x="-575603" y="1707771"/>
              <a:ext cx="6629400" cy="5943600"/>
            </a:xfrm>
            <a:prstGeom prst="rect">
              <a:avLst/>
            </a:prstGeom>
          </p:spPr>
        </p:pic>
        <p:sp>
          <p:nvSpPr>
            <p:cNvPr id="18" name="object 5"/>
            <p:cNvSpPr/>
            <p:nvPr/>
          </p:nvSpPr>
          <p:spPr>
            <a:xfrm>
              <a:off x="8282782" y="564690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5">
                  <a:moveTo>
                    <a:pt x="0" y="0"/>
                  </a:moveTo>
                  <a:lnTo>
                    <a:pt x="0" y="54154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3"/>
          <p:cNvPicPr/>
          <p:nvPr/>
        </p:nvPicPr>
        <p:blipFill rotWithShape="1">
          <a:blip r:embed="rId5" cstate="print"/>
          <a:srcRect l="18293" t="17275" r="21129" b="1390"/>
          <a:stretch/>
        </p:blipFill>
        <p:spPr>
          <a:xfrm>
            <a:off x="13404850" y="4022814"/>
            <a:ext cx="6477001" cy="6019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48717" t="32679" r="32755" b="16078"/>
          <a:stretch/>
        </p:blipFill>
        <p:spPr>
          <a:xfrm>
            <a:off x="9137650" y="1622936"/>
            <a:ext cx="4724400" cy="734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1250" t="37491" r="14167" b="23573"/>
          <a:stretch/>
        </p:blipFill>
        <p:spPr>
          <a:xfrm>
            <a:off x="7851775" y="1643344"/>
            <a:ext cx="8991600" cy="36078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9093" t="38488" r="29926" b="17407"/>
          <a:stretch/>
        </p:blipFill>
        <p:spPr>
          <a:xfrm>
            <a:off x="2698750" y="4295049"/>
            <a:ext cx="5257800" cy="6217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7500" t="30741" r="18750" b="12963"/>
          <a:stretch/>
        </p:blipFill>
        <p:spPr>
          <a:xfrm>
            <a:off x="10740878" y="5342842"/>
            <a:ext cx="8001000" cy="57912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765048" y="954087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Бэйдж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14850" y="2389783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Значок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4650" y="7240558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Флажок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347740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667" t="31111" r="15416" b="13333"/>
          <a:stretch/>
        </p:blipFill>
        <p:spPr>
          <a:xfrm>
            <a:off x="4337050" y="2835275"/>
            <a:ext cx="13411200" cy="7920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23250" y="164346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372200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85050" y="229171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26" name="Picture 2" descr="https://downloader.disk.yandex.ru/preview/7a1b7be2ee999066443af4733a4e0ed3a7ebba10cf5d40a0fcb7d73ae43432fb/63ef8884/1C_eG_CRaDcpLQF9wQTYr_BLTqU0REc9TLSFqfy8qzVKqLKJKmfiFY40knVWRKaedWOIfo22_4wlFaQ25NJ_Lg%3D%3D?uid=0&amp;filename=MU9A39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8756" r="6250" b="6214"/>
          <a:stretch/>
        </p:blipFill>
        <p:spPr bwMode="auto">
          <a:xfrm>
            <a:off x="10878903" y="1678051"/>
            <a:ext cx="8707220" cy="473862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86fe6527eb2dcee6658bae267cb1c0eeef6a222f87f8c82055e4ff550f69aa8d/63ef8884/Gvr4pk1H6sUpkuCxyJBbS_BLTqU0REc9TLSFqfy8qzVTu9Kck0RiwpAc69tqpAgDUYHmBqJd01X5cgLAzRvBDA%3D%3D?uid=0&amp;filename=MU9A400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 r="1953"/>
          <a:stretch/>
        </p:blipFill>
        <p:spPr bwMode="auto">
          <a:xfrm>
            <a:off x="1756820" y="6197874"/>
            <a:ext cx="8600029" cy="495101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ownloader.disk.yandex.ru/preview/8f528350b8e46a447fe36e015f64705cc3517d0942b2c89a9305281b61de68bb/63ef8885/YTyS1cvvzJYkkLTG6JcSF7O-ClJ7hjZzCMuMADc2jKXfvp7LD_hUJxc034LlDVPnbRQbk0sEd77rlwR87mstwg%3D%3D?uid=0&amp;filename=MU9A4091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13130" r="-350" b="586"/>
          <a:stretch/>
        </p:blipFill>
        <p:spPr bwMode="auto">
          <a:xfrm>
            <a:off x="10009168" y="5487288"/>
            <a:ext cx="9415481" cy="5661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ownloader.disk.yandex.ru/preview/0fe93d3e8fa2ae02c927de7e6b037af5d43e8f3206425337c32f355d251b32fd/63ef906c/sIeIoq4TEnD4SOV9QzS_kx6Bx8YN4oYMsVvEBFZNle09fJArlGaUYijSS4C_iLeEze420GgdDY8nnzB6Ya_vuw%3D%3D?uid=0&amp;filename=MU9A4399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20" y="737002"/>
            <a:ext cx="9125215" cy="6081102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5" y="17807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ownloader.disk.yandex.ru/preview/40dd0f97caccd48798bdf288eb6aec07d436d09f44ddc0eaa1143f79e41f48ee/63ef8885/Js7qDJ1WUMzaeRL_6GuhRQU_EUeXI9jNyCiQqWvpZS2Mk_I0qGYJlmVRgXPIshf3mU5rCrYZck1F39J8lYAcrw%3D%3D?uid=0&amp;filename=MU9A419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0" y="1274763"/>
            <a:ext cx="9220200" cy="614439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2054" name="Picture 6" descr="https://downloader.disk.yandex.ru/preview/546062429265541d04c6ad631cdaea473f49c841490c8dbb95d21b520568d65a/63ef8885/dnVM6v2mG5U6pnpglYGqw3MSlyIrSGppArJ9m6cpoo7oVLPrQ0mvv-4LAPjvhwslHX1eHOpr0XIj82W1Wrnb6g%3D%3D?uid=0&amp;filename=MU9A42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58875"/>
            <a:ext cx="8458200" cy="5636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ownloader.disk.yandex.ru/preview/ceaa447b3b006eefa731a779354d7227ac954884306c876eb0a63e756de197e2/63ef8b48/ga9UribMRd7KQo5TziGCZNoPG646kUMecbm1eYJQLOV_1nQkBq86E16vgb8TL7Cp7mGybBdj-XMFTobw3N6SdQ%3D%3D?uid=0&amp;filename=MU9A425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850" y="5639593"/>
            <a:ext cx="8507959" cy="566975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downloader.disk.yandex.ru/preview/71feb4d459642020d04fe05a41ed309b6ee44aaf6d6cb0faa3e1fd591ae5e221/63ef8b48/9IyGGmiZpr8VpyCUs8OjCwI85TTe6qLoDjwwM-W86aycfUKT4eoaGPQQMCrSQI3umg9eA72IB6bKOcrJ-F7u_w%3D%3D?uid=0&amp;filename=MU9A426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2"/>
          <a:stretch/>
        </p:blipFill>
        <p:spPr bwMode="auto">
          <a:xfrm>
            <a:off x="222250" y="5639593"/>
            <a:ext cx="11484117" cy="542586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31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476" r="8913"/>
          <a:stretch/>
        </p:blipFill>
        <p:spPr>
          <a:xfrm>
            <a:off x="1746250" y="2620205"/>
            <a:ext cx="4495800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42811" t="15393" r="25441" b="26394"/>
          <a:stretch/>
        </p:blipFill>
        <p:spPr bwMode="auto">
          <a:xfrm>
            <a:off x="7255608" y="2589188"/>
            <a:ext cx="4802034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9050" y="9617075"/>
            <a:ext cx="51054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Указ Президента РФ от 27.06.2022 № 401  «О проведении в Российской Федерации Года педагога и наставника»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46850" y="961707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algn="ctr" defTabSz="914378">
              <a:defRPr/>
            </a:pP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27.09.2022 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№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2806-р «Об утверждении состава организационного комитета по проведению в Российской Федерации Года педагога и наставника»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43030" t="18328" r="29025" b="13469"/>
          <a:stretch/>
        </p:blipFill>
        <p:spPr>
          <a:xfrm>
            <a:off x="13252450" y="2589188"/>
            <a:ext cx="4648200" cy="6381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2871450" y="959480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algn="ctr" defTabSz="914378">
              <a:defRPr/>
            </a:pP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18.02.2022  № 399-р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«Об утверждении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плана основных мероприятий по проведению в Российской Федерации Года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педагога 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наставника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pic>
        <p:nvPicPr>
          <p:cNvPr id="11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" y="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downloader.disk.yandex.ru/preview/21f3a650e42718ac5b1af478662a1b74e03b1c4cb64d6a6443c1709ff7ea6c24/63ef8884/uSoQoLB3YT6Y7cO4DLSFvIh0dx0X2sg9CiOJIcfvkSQQNdIVDMfOp0Jy8RsMKucop53Ox1VPnYhtCFYz8kDfbg%3D%3D?uid=0&amp;filename=MU9A40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-547" b="-645"/>
          <a:stretch/>
        </p:blipFill>
        <p:spPr bwMode="auto">
          <a:xfrm>
            <a:off x="831850" y="902527"/>
            <a:ext cx="9895579" cy="617655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3076" name="Picture 4" descr="https://downloader.disk.yandex.ru/preview/ecac154a621421761bfd3d8095fedc12d4b6b1d0a520e78469060a2154cc94ed/63ef906c/kR19rYmwSzeV0KQR9W3Aj-eHV3XjQEJseLMHe-dzL8g3ontis1VG4WfeMtcKxhORSY1aY11SddThvhACAwI4mg%3D%3D?uid=0&amp;filename=MU9A45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1" t="-1432" r="-41" b="1432"/>
          <a:stretch/>
        </p:blipFill>
        <p:spPr bwMode="auto">
          <a:xfrm>
            <a:off x="10509250" y="459580"/>
            <a:ext cx="8991600" cy="671909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ownloader.disk.yandex.ru/preview/371fc9df559ea961dbf72c0d37e1808c1f4dcffb32995b046476fe9d7eb1acbd/63ef8885/xT9qpkScVPy2Tn2xR73QbxfEsDfhxPGscsCeZgIaBAeq9lFu-p-HJtyuUD7RT97gG91pETjWAunmAc974HWc0Q%3D%3D?uid=0&amp;filename=MU9A41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" t="19213" b="15137"/>
          <a:stretch/>
        </p:blipFill>
        <p:spPr bwMode="auto">
          <a:xfrm>
            <a:off x="811759" y="5320259"/>
            <a:ext cx="13603792" cy="5989091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ownloader.disk.yandex.ru/preview/4c0eaf7d972ff797aa89e4950d6435d7023178d21542e79c5fe4bada1e072d95/63ef906c/v6HnDDPXxlPNC0--suyPyupVz_WmjswpQoSVjwZZ1UQjmH2xM0DwC38EUlvpAxhxSY4O4fT781BE-KLkXI9lzA%3D%3D?uid=0&amp;filename=MU9A44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r="1328" b="8734"/>
          <a:stretch/>
        </p:blipFill>
        <p:spPr bwMode="auto">
          <a:xfrm>
            <a:off x="12942816" y="6492875"/>
            <a:ext cx="6929940" cy="4495799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4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167" t="18148" r="10001" b="24074"/>
          <a:stretch/>
        </p:blipFill>
        <p:spPr>
          <a:xfrm>
            <a:off x="3028950" y="2606675"/>
            <a:ext cx="16515861" cy="81534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550" y="-6248"/>
            <a:ext cx="6553200" cy="11308556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3" y="168275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5416" t="15185" r="16666" b="5557"/>
          <a:stretch/>
        </p:blipFill>
        <p:spPr>
          <a:xfrm>
            <a:off x="2127250" y="1919089"/>
            <a:ext cx="10448290" cy="6858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" y="2994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 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2917" t="17408" r="13333" b="15925"/>
          <a:stretch/>
        </p:blipFill>
        <p:spPr>
          <a:xfrm>
            <a:off x="7577992" y="5358708"/>
            <a:ext cx="11689080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46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804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000" t="15185" r="16250" b="4074"/>
          <a:stretch/>
        </p:blipFill>
        <p:spPr>
          <a:xfrm>
            <a:off x="2889250" y="1997075"/>
            <a:ext cx="9982200" cy="6594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5240" t="10000" r="30444" b="49259"/>
          <a:stretch/>
        </p:blipFill>
        <p:spPr>
          <a:xfrm>
            <a:off x="10611579" y="6797675"/>
            <a:ext cx="8783382" cy="3705828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9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270028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54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833" t="17407" r="30000" b="40370"/>
          <a:stretch/>
        </p:blipFill>
        <p:spPr>
          <a:xfrm>
            <a:off x="8147050" y="2378075"/>
            <a:ext cx="9906000" cy="4343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5000" t="21851" r="30417" b="36667"/>
          <a:stretch/>
        </p:blipFill>
        <p:spPr>
          <a:xfrm>
            <a:off x="2965450" y="6492875"/>
            <a:ext cx="10674350" cy="4563081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9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195" t="10000" r="23286" b="10000"/>
          <a:stretch/>
        </p:blipFill>
        <p:spPr>
          <a:xfrm>
            <a:off x="2203450" y="4435475"/>
            <a:ext cx="8229600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853" t="15185" r="35509" b="32222"/>
          <a:stretch/>
        </p:blipFill>
        <p:spPr>
          <a:xfrm>
            <a:off x="10737850" y="5648030"/>
            <a:ext cx="9055740" cy="550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14583" t="17408" r="15833" b="32221"/>
          <a:stretch/>
        </p:blipFill>
        <p:spPr>
          <a:xfrm>
            <a:off x="9137650" y="1695762"/>
            <a:ext cx="9296400" cy="3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6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803651" y="126749"/>
            <a:ext cx="122642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АЛГОРИТМ РАЗМЕЩЕНИЯ ИНФОРМАЦИИ О ВЫСТАВКАХ И АКЦИЯХ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34" y="3370822"/>
            <a:ext cx="4089420" cy="7198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283247" y="1485864"/>
            <a:ext cx="4549003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за информационную кампанию размещают </a:t>
            </a:r>
            <a:r>
              <a:rPr lang="ru-RU" sz="1814" b="1" u="sng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свою новость 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Яндекс-форме: </a:t>
            </a:r>
            <a:r>
              <a:rPr lang="en-US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https://forms.yandex.ru/u/63d37d133e9d084f240563a2/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127" y="1485865"/>
            <a:ext cx="4457403" cy="344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Информация о выставках и акциях размещается на сайте или в социальной сети обр. организации с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хештегами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1814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ГодПедагогаНаставника</a:t>
            </a:r>
            <a:endParaRPr lang="ru-RU" sz="1814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#ГодПедагога2023 </a:t>
            </a: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#ГодНаставника2023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указываются только в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соц.сетях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21" y="4837435"/>
            <a:ext cx="4115140" cy="5027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9839697" y="1345869"/>
            <a:ext cx="4587090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ЦОПМКП размещает представленные в Яндекс–форме ссылки на новости на онлайн-доске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акции», находящуюся в открытом доступе в ГИС ЭО РТ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18435"/>
          <a:stretch/>
        </p:blipFill>
        <p:spPr>
          <a:xfrm>
            <a:off x="10363049" y="5449149"/>
            <a:ext cx="3458520" cy="4972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215" t="403" r="1209" b="30611"/>
          <a:stretch/>
        </p:blipFill>
        <p:spPr>
          <a:xfrm>
            <a:off x="10018930" y="3342129"/>
            <a:ext cx="4228620" cy="165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>
            <a:off x="13088579" y="4762163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758725" y="4978028"/>
            <a:ext cx="5223639" cy="275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ссылку на новость, размещенную в своей социальной сети, путем ее прикрепления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</a:t>
            </a:r>
          </a:p>
          <a:p>
            <a:pPr algn="just"/>
            <a:endParaRPr lang="ru-RU" sz="1731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Приветствуется распространение новостей, ссылки на которые размещены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«Выставки и акции», в своих социальных сетях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50915">
            <a:off x="13718620" y="6290431"/>
            <a:ext cx="794783" cy="22225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797582" y="1345870"/>
            <a:ext cx="4940988" cy="148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Наиболее интересные новости размещаются на стенах групп в социальных сетях всех образовательных организаций, отмеченных: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0024"/>
          <a:stretch/>
        </p:blipFill>
        <p:spPr>
          <a:xfrm>
            <a:off x="16535364" y="2507585"/>
            <a:ext cx="2172986" cy="3861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78009" y="7794714"/>
            <a:ext cx="3533353" cy="325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3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126" r="4780"/>
          <a:stretch/>
        </p:blipFill>
        <p:spPr>
          <a:xfrm>
            <a:off x="868112" y="2409725"/>
            <a:ext cx="11397729" cy="71611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олилиния 7"/>
          <p:cNvSpPr/>
          <p:nvPr/>
        </p:nvSpPr>
        <p:spPr>
          <a:xfrm>
            <a:off x="6324981" y="1767601"/>
            <a:ext cx="7432442" cy="1148854"/>
          </a:xfrm>
          <a:custGeom>
            <a:avLst/>
            <a:gdLst>
              <a:gd name="connsiteX0" fmla="*/ 0 w 3988526"/>
              <a:gd name="connsiteY0" fmla="*/ 742992 h 1256863"/>
              <a:gd name="connsiteX1" fmla="*/ 2020389 w 3988526"/>
              <a:gd name="connsiteY1" fmla="*/ 11472 h 1256863"/>
              <a:gd name="connsiteX2" fmla="*/ 3988526 w 3988526"/>
              <a:gd name="connsiteY2" fmla="*/ 1256798 h 1256863"/>
              <a:gd name="connsiteX0" fmla="*/ 0 w 3988526"/>
              <a:gd name="connsiteY0" fmla="*/ 940937 h 1454819"/>
              <a:gd name="connsiteX1" fmla="*/ 400594 w 3988526"/>
              <a:gd name="connsiteY1" fmla="*/ 70444 h 1454819"/>
              <a:gd name="connsiteX2" fmla="*/ 2020389 w 3988526"/>
              <a:gd name="connsiteY2" fmla="*/ 209417 h 1454819"/>
              <a:gd name="connsiteX3" fmla="*/ 3988526 w 3988526"/>
              <a:gd name="connsiteY3" fmla="*/ 1454743 h 1454819"/>
              <a:gd name="connsiteX0" fmla="*/ 0 w 4059374"/>
              <a:gd name="connsiteY0" fmla="*/ 912692 h 1426497"/>
              <a:gd name="connsiteX1" fmla="*/ 400594 w 4059374"/>
              <a:gd name="connsiteY1" fmla="*/ 42199 h 1426497"/>
              <a:gd name="connsiteX2" fmla="*/ 2020389 w 4059374"/>
              <a:gd name="connsiteY2" fmla="*/ 181172 h 1426497"/>
              <a:gd name="connsiteX3" fmla="*/ 3936274 w 4059374"/>
              <a:gd name="connsiteY3" fmla="*/ 69522 h 1426497"/>
              <a:gd name="connsiteX4" fmla="*/ 3988526 w 4059374"/>
              <a:gd name="connsiteY4" fmla="*/ 1426498 h 1426497"/>
              <a:gd name="connsiteX0" fmla="*/ 0 w 4059374"/>
              <a:gd name="connsiteY0" fmla="*/ 988039 h 1501845"/>
              <a:gd name="connsiteX1" fmla="*/ 400594 w 4059374"/>
              <a:gd name="connsiteY1" fmla="*/ 117546 h 1501845"/>
              <a:gd name="connsiteX2" fmla="*/ 2098766 w 4059374"/>
              <a:gd name="connsiteY2" fmla="*/ 10625 h 1501845"/>
              <a:gd name="connsiteX3" fmla="*/ 3936274 w 4059374"/>
              <a:gd name="connsiteY3" fmla="*/ 144869 h 1501845"/>
              <a:gd name="connsiteX4" fmla="*/ 3988526 w 4059374"/>
              <a:gd name="connsiteY4" fmla="*/ 1501845 h 1501845"/>
              <a:gd name="connsiteX0" fmla="*/ 0 w 4074692"/>
              <a:gd name="connsiteY0" fmla="*/ 988039 h 1520059"/>
              <a:gd name="connsiteX1" fmla="*/ 400594 w 4074692"/>
              <a:gd name="connsiteY1" fmla="*/ 117546 h 1520059"/>
              <a:gd name="connsiteX2" fmla="*/ 2098766 w 4074692"/>
              <a:gd name="connsiteY2" fmla="*/ 10625 h 1520059"/>
              <a:gd name="connsiteX3" fmla="*/ 3936274 w 4074692"/>
              <a:gd name="connsiteY3" fmla="*/ 144869 h 1520059"/>
              <a:gd name="connsiteX4" fmla="*/ 4058194 w 4074692"/>
              <a:gd name="connsiteY4" fmla="*/ 1520059 h 1520059"/>
              <a:gd name="connsiteX0" fmla="*/ 0 w 4124503"/>
              <a:gd name="connsiteY0" fmla="*/ 988039 h 1520059"/>
              <a:gd name="connsiteX1" fmla="*/ 400594 w 4124503"/>
              <a:gd name="connsiteY1" fmla="*/ 117546 h 1520059"/>
              <a:gd name="connsiteX2" fmla="*/ 2098766 w 4124503"/>
              <a:gd name="connsiteY2" fmla="*/ 10625 h 1520059"/>
              <a:gd name="connsiteX3" fmla="*/ 3936274 w 4124503"/>
              <a:gd name="connsiteY3" fmla="*/ 144869 h 1520059"/>
              <a:gd name="connsiteX4" fmla="*/ 4058194 w 4124503"/>
              <a:gd name="connsiteY4" fmla="*/ 1520059 h 1520059"/>
              <a:gd name="connsiteX0" fmla="*/ 23707 w 4148210"/>
              <a:gd name="connsiteY0" fmla="*/ 1019237 h 1551257"/>
              <a:gd name="connsiteX1" fmla="*/ 154336 w 4148210"/>
              <a:gd name="connsiteY1" fmla="*/ 66779 h 1551257"/>
              <a:gd name="connsiteX2" fmla="*/ 2122473 w 4148210"/>
              <a:gd name="connsiteY2" fmla="*/ 41823 h 1551257"/>
              <a:gd name="connsiteX3" fmla="*/ 3959981 w 4148210"/>
              <a:gd name="connsiteY3" fmla="*/ 176067 h 1551257"/>
              <a:gd name="connsiteX4" fmla="*/ 4081901 w 4148210"/>
              <a:gd name="connsiteY4" fmla="*/ 1551257 h 1551257"/>
              <a:gd name="connsiteX0" fmla="*/ 0 w 4220297"/>
              <a:gd name="connsiteY0" fmla="*/ 1028344 h 1551257"/>
              <a:gd name="connsiteX1" fmla="*/ 226423 w 4220297"/>
              <a:gd name="connsiteY1" fmla="*/ 66779 h 1551257"/>
              <a:gd name="connsiteX2" fmla="*/ 2194560 w 4220297"/>
              <a:gd name="connsiteY2" fmla="*/ 41823 h 1551257"/>
              <a:gd name="connsiteX3" fmla="*/ 4032068 w 4220297"/>
              <a:gd name="connsiteY3" fmla="*/ 176067 h 1551257"/>
              <a:gd name="connsiteX4" fmla="*/ 4153988 w 4220297"/>
              <a:gd name="connsiteY4" fmla="*/ 1551257 h 1551257"/>
              <a:gd name="connsiteX0" fmla="*/ 8516 w 4228813"/>
              <a:gd name="connsiteY0" fmla="*/ 1028344 h 1551257"/>
              <a:gd name="connsiteX1" fmla="*/ 234939 w 4228813"/>
              <a:gd name="connsiteY1" fmla="*/ 66779 h 1551257"/>
              <a:gd name="connsiteX2" fmla="*/ 2203076 w 4228813"/>
              <a:gd name="connsiteY2" fmla="*/ 41823 h 1551257"/>
              <a:gd name="connsiteX3" fmla="*/ 4040584 w 4228813"/>
              <a:gd name="connsiteY3" fmla="*/ 176067 h 1551257"/>
              <a:gd name="connsiteX4" fmla="*/ 4162504 w 4228813"/>
              <a:gd name="connsiteY4" fmla="*/ 1551257 h 1551257"/>
              <a:gd name="connsiteX0" fmla="*/ 8516 w 4266155"/>
              <a:gd name="connsiteY0" fmla="*/ 1028344 h 1740081"/>
              <a:gd name="connsiteX1" fmla="*/ 234939 w 4266155"/>
              <a:gd name="connsiteY1" fmla="*/ 66779 h 1740081"/>
              <a:gd name="connsiteX2" fmla="*/ 2203076 w 4266155"/>
              <a:gd name="connsiteY2" fmla="*/ 41823 h 1740081"/>
              <a:gd name="connsiteX3" fmla="*/ 4040584 w 4266155"/>
              <a:gd name="connsiteY3" fmla="*/ 176067 h 1740081"/>
              <a:gd name="connsiteX4" fmla="*/ 4237133 w 4266155"/>
              <a:gd name="connsiteY4" fmla="*/ 1740081 h 1740081"/>
              <a:gd name="connsiteX0" fmla="*/ 14991 w 4272630"/>
              <a:gd name="connsiteY0" fmla="*/ 1000153 h 1711890"/>
              <a:gd name="connsiteX1" fmla="*/ 224829 w 4272630"/>
              <a:gd name="connsiteY1" fmla="*/ 162879 h 1711890"/>
              <a:gd name="connsiteX2" fmla="*/ 2209551 w 4272630"/>
              <a:gd name="connsiteY2" fmla="*/ 13632 h 1711890"/>
              <a:gd name="connsiteX3" fmla="*/ 4047059 w 4272630"/>
              <a:gd name="connsiteY3" fmla="*/ 147876 h 1711890"/>
              <a:gd name="connsiteX4" fmla="*/ 4243608 w 4272630"/>
              <a:gd name="connsiteY4" fmla="*/ 1711890 h 1711890"/>
              <a:gd name="connsiteX0" fmla="*/ 14991 w 4269323"/>
              <a:gd name="connsiteY0" fmla="*/ 999422 h 1711159"/>
              <a:gd name="connsiteX1" fmla="*/ 224829 w 4269323"/>
              <a:gd name="connsiteY1" fmla="*/ 162148 h 1711159"/>
              <a:gd name="connsiteX2" fmla="*/ 2209551 w 4269323"/>
              <a:gd name="connsiteY2" fmla="*/ 12901 h 1711159"/>
              <a:gd name="connsiteX3" fmla="*/ 4038766 w 4269323"/>
              <a:gd name="connsiteY3" fmla="*/ 423348 h 1711159"/>
              <a:gd name="connsiteX4" fmla="*/ 4243608 w 4269323"/>
              <a:gd name="connsiteY4" fmla="*/ 1711159 h 1711159"/>
              <a:gd name="connsiteX0" fmla="*/ 14991 w 4291825"/>
              <a:gd name="connsiteY0" fmla="*/ 989021 h 1700758"/>
              <a:gd name="connsiteX1" fmla="*/ 224829 w 4291825"/>
              <a:gd name="connsiteY1" fmla="*/ 151747 h 1700758"/>
              <a:gd name="connsiteX2" fmla="*/ 2209551 w 4291825"/>
              <a:gd name="connsiteY2" fmla="*/ 2500 h 1700758"/>
              <a:gd name="connsiteX3" fmla="*/ 4088520 w 4291825"/>
              <a:gd name="connsiteY3" fmla="*/ 233415 h 1700758"/>
              <a:gd name="connsiteX4" fmla="*/ 4243608 w 4291825"/>
              <a:gd name="connsiteY4" fmla="*/ 1700758 h 1700758"/>
              <a:gd name="connsiteX0" fmla="*/ 14991 w 4291825"/>
              <a:gd name="connsiteY0" fmla="*/ 963186 h 1674923"/>
              <a:gd name="connsiteX1" fmla="*/ 224829 w 4291825"/>
              <a:gd name="connsiteY1" fmla="*/ 125912 h 1674923"/>
              <a:gd name="connsiteX2" fmla="*/ 2217843 w 4291825"/>
              <a:gd name="connsiteY2" fmla="*/ 4286 h 1674923"/>
              <a:gd name="connsiteX3" fmla="*/ 4088520 w 4291825"/>
              <a:gd name="connsiteY3" fmla="*/ 207580 h 1674923"/>
              <a:gd name="connsiteX4" fmla="*/ 4243608 w 4291825"/>
              <a:gd name="connsiteY4" fmla="*/ 1674923 h 167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825" h="1674923">
                <a:moveTo>
                  <a:pt x="14991" y="963186"/>
                </a:moveTo>
                <a:cubicBezTo>
                  <a:pt x="35311" y="969891"/>
                  <a:pt x="-111902" y="247832"/>
                  <a:pt x="224829" y="125912"/>
                </a:cubicBezTo>
                <a:cubicBezTo>
                  <a:pt x="561561" y="3992"/>
                  <a:pt x="1573895" y="-9325"/>
                  <a:pt x="2217843" y="4286"/>
                </a:cubicBezTo>
                <a:cubicBezTo>
                  <a:pt x="2861791" y="17897"/>
                  <a:pt x="3760497" y="26"/>
                  <a:pt x="4088520" y="207580"/>
                </a:cubicBezTo>
                <a:cubicBezTo>
                  <a:pt x="4416543" y="415134"/>
                  <a:pt x="4250865" y="1664298"/>
                  <a:pt x="4243608" y="1674923"/>
                </a:cubicBezTo>
              </a:path>
            </a:pathLst>
          </a:custGeom>
          <a:ln w="38100" cap="flat" cmpd="sng" algn="ctr">
            <a:solidFill>
              <a:schemeClr val="accent2">
                <a:lumMod val="50000"/>
              </a:schemeClr>
            </a:solidFill>
            <a:prstDash val="lg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507837">
              <a:defRPr/>
            </a:pPr>
            <a:endParaRPr lang="ru-RU" sz="2970">
              <a:ln>
                <a:solidFill>
                  <a:srgbClr val="4F1418"/>
                </a:solidFill>
              </a:ln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7096" y="221176"/>
            <a:ext cx="15369909" cy="1430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БАННЕР В ГИС «ЭЛЕКТРОННОЕ ОБРАЗОВАНИЕ РЕСПУБЛИКИ ТАТАРСТАН»</a:t>
            </a:r>
          </a:p>
          <a:p>
            <a:pPr algn="ctr"/>
            <a:r>
              <a:rPr lang="ru-RU" sz="3298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</a:t>
            </a:r>
            <a:r>
              <a:rPr lang="ru-RU" sz="329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АКЦИИ (февраль-декабрь 2023 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0" y="2409717"/>
            <a:ext cx="8351860" cy="85049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12265842" y="9040527"/>
            <a:ext cx="73258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Онлайн-доска заполняется ЦОПМКП. </a:t>
            </a:r>
          </a:p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</a:t>
            </a:r>
            <a:r>
              <a:rPr lang="ru-RU" sz="2638" b="1" u="sng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новость</a:t>
            </a: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размещенную в своей социальной сети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92316" y="1767601"/>
            <a:ext cx="4971195" cy="1006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ведет на онлайн-доску </a:t>
            </a:r>
            <a:r>
              <a:rPr lang="en-US" sz="1979" b="1" dirty="0" err="1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endParaRPr lang="ru-RU" sz="1979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«Год педагога и наставника 2023. ВЫСТАВКИ И АКЦИИ»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r="25155"/>
          <a:stretch/>
        </p:blipFill>
        <p:spPr>
          <a:xfrm>
            <a:off x="10477408" y="2916455"/>
            <a:ext cx="8013794" cy="569613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Прямая со стрелкой 13"/>
          <p:cNvCxnSpPr/>
          <p:nvPr/>
        </p:nvCxnSpPr>
        <p:spPr>
          <a:xfrm>
            <a:off x="17997737" y="8067840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95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391249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78700" y="312469"/>
            <a:ext cx="10521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ПРИМЕНЕНИЕ ЛОГОТИПА, УТВЕРЖДЕННОГО ДИРЕКЦИЕЙ </a:t>
            </a:r>
            <a:endParaRPr lang="en-US" sz="54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 smtClean="0">
                <a:solidFill>
                  <a:srgbClr val="524641"/>
                </a:solidFill>
                <a:latin typeface="Druk Cyr"/>
                <a:cs typeface="Druk Cyr"/>
              </a:rPr>
              <a:t>ПРОВЕДЕНИЯ </a:t>
            </a:r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</a:t>
            </a:r>
          </a:p>
        </p:txBody>
      </p:sp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3140075"/>
            <a:ext cx="9680549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imdou4.crimea-school.ru/sites/default/files/styles/1024x768/public/images/1eac9f7588_1.jpg?itok=LamVJqp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3390" r="13559" b="8475"/>
          <a:stretch/>
        </p:blipFill>
        <p:spPr bwMode="auto">
          <a:xfrm>
            <a:off x="14157972" y="3140075"/>
            <a:ext cx="44196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ulturaufa.ru/wp-content/uploads/2023/01/pedagog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3" b="30982"/>
          <a:stretch/>
        </p:blipFill>
        <p:spPr bwMode="auto">
          <a:xfrm>
            <a:off x="14157972" y="7712075"/>
            <a:ext cx="5586118" cy="252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13394397" y="4930775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13398799" y="8669324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https://hmao.control-nadzor.ru/wp-content/uploads/2020/04/%D0%B3%D0%B0%D0%BB%D0%BE%D1%87%D0%BA%D0%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210" y="4685812"/>
            <a:ext cx="1275233" cy="12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515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7696200" cy="11308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7084" t="46296" r="22083" b="13704"/>
          <a:stretch/>
        </p:blipFill>
        <p:spPr>
          <a:xfrm>
            <a:off x="4946650" y="2987675"/>
            <a:ext cx="13563600" cy="74738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61227" y="570905"/>
            <a:ext cx="1013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О ПОДПИСКЕ И ПОПУЛЯРИЗАЦИИ ОФИЦИАЛЬНЫХ АККАУНТОВ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</p:spTree>
    <p:extLst>
      <p:ext uri="{BB962C8B-B14F-4D97-AF65-F5344CB8AC3E}">
        <p14:creationId xmlns:p14="http://schemas.microsoft.com/office/powerpoint/2010/main" val="17555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65550" y="3444875"/>
            <a:ext cx="15620999" cy="7948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Раздел. Общесистемные мероприятия 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(56 мероприятий)</a:t>
            </a:r>
          </a:p>
          <a:p>
            <a:endParaRPr lang="ru-RU" sz="2400" b="1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400" spc="-10" dirty="0" smtClean="0">
                <a:latin typeface="Neue Machina"/>
                <a:cs typeface="Neue Machina"/>
              </a:rPr>
              <a:t> </a:t>
            </a:r>
            <a:r>
              <a:rPr lang="ru-RU" sz="2400" i="1" spc="-10" dirty="0" smtClean="0">
                <a:latin typeface="Neue Machina"/>
                <a:cs typeface="Neue Machina"/>
              </a:rPr>
              <a:t>форумы</a:t>
            </a:r>
            <a:r>
              <a:rPr lang="ru-RU" sz="2400" i="1" spc="-10" dirty="0">
                <a:latin typeface="Neue Machina"/>
                <a:cs typeface="Neue Machina"/>
              </a:rPr>
              <a:t>, марафоны, телемосты, </a:t>
            </a:r>
            <a:r>
              <a:rPr lang="ru-RU" sz="2400" i="1" spc="-10" dirty="0" smtClean="0">
                <a:latin typeface="Neue Machina"/>
                <a:cs typeface="Neue Machina"/>
              </a:rPr>
              <a:t>встречи</a:t>
            </a:r>
            <a:r>
              <a:rPr lang="ru-RU" sz="2400" i="1" spc="-10" dirty="0">
                <a:latin typeface="Neue Machina"/>
                <a:cs typeface="Neue Machina"/>
              </a:rPr>
              <a:t>, награждения, </a:t>
            </a:r>
            <a:r>
              <a:rPr lang="ru-RU" sz="2400" i="1" spc="-10" dirty="0" smtClean="0">
                <a:latin typeface="Neue Machina"/>
                <a:cs typeface="Neue Machina"/>
              </a:rPr>
              <a:t>съезды, профессиональные </a:t>
            </a:r>
            <a:r>
              <a:rPr lang="ru-RU" sz="2400" i="1" spc="-10" dirty="0">
                <a:latin typeface="Neue Machina"/>
                <a:cs typeface="Neue Machina"/>
              </a:rPr>
              <a:t>конкурсы, </a:t>
            </a:r>
            <a:r>
              <a:rPr lang="ru-RU" sz="2400" i="1" spc="-10" dirty="0" smtClean="0">
                <a:latin typeface="Neue Machina"/>
                <a:cs typeface="Neue Machina"/>
              </a:rPr>
              <a:t>цикл телепередач, кинопроекты, акции и т.д.</a:t>
            </a:r>
            <a:endParaRPr lang="ru-RU" sz="2400" i="1" spc="-10" dirty="0" smtClean="0">
              <a:solidFill>
                <a:srgbClr val="0070C0"/>
              </a:solidFill>
              <a:latin typeface="Neue Machina"/>
              <a:cs typeface="Neue Machina"/>
            </a:endParaRPr>
          </a:p>
          <a:p>
            <a:endParaRPr lang="ru-RU" sz="2400" b="1" i="1" spc="-10" dirty="0">
              <a:solidFill>
                <a:srgbClr val="0070C0"/>
              </a:solidFill>
              <a:latin typeface="Neue Machina"/>
              <a:cs typeface="Neue Machina"/>
            </a:endParaRPr>
          </a:p>
          <a:p>
            <a:r>
              <a:rPr lang="ru-RU" sz="285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 2. </a:t>
            </a:r>
            <a:r>
              <a:rPr lang="ru-RU" sz="2850" b="1" spc="-10" dirty="0">
                <a:solidFill>
                  <a:srgbClr val="524641"/>
                </a:solidFill>
                <a:latin typeface="Neue Machina"/>
                <a:cs typeface="Neue Machina"/>
              </a:rPr>
              <a:t>Основные мероприятия по празднованию в Российской Федерации 200-летия со дня рождения К.Д. Ушинского 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(16 </a:t>
            </a:r>
            <a:r>
              <a:rPr lang="ru-RU" sz="2400" b="1" spc="-10" dirty="0">
                <a:solidFill>
                  <a:srgbClr val="524641"/>
                </a:solidFill>
                <a:latin typeface="Neue Machina"/>
                <a:cs typeface="Neue Machina"/>
              </a:rPr>
              <a:t>мероприятий</a:t>
            </a:r>
            <a:r>
              <a:rPr lang="ru-RU" sz="24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)</a:t>
            </a:r>
          </a:p>
          <a:p>
            <a:endParaRPr lang="ru-RU" sz="2850" b="1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85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Раздел 3. Показатели эффективности реализации мероприятий плана: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увеличено </a:t>
            </a:r>
            <a:r>
              <a:rPr lang="ru-RU" sz="2400" i="1" dirty="0"/>
              <a:t>количество позитивных публикаций в средствах массовой информации и социальных сетях о педагогах и </a:t>
            </a:r>
            <a:r>
              <a:rPr lang="ru-RU" sz="2400" i="1" dirty="0" smtClean="0"/>
              <a:t>наставниках;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увеличено </a:t>
            </a:r>
            <a:r>
              <a:rPr lang="ru-RU" sz="2400" i="1" dirty="0"/>
              <a:t>количество поданных абитуриентами заявлений на педагогические </a:t>
            </a:r>
            <a:r>
              <a:rPr lang="ru-RU" sz="2400" i="1" dirty="0" smtClean="0"/>
              <a:t>специальности;</a:t>
            </a:r>
            <a:r>
              <a:rPr lang="ru-RU" i="1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повышен </a:t>
            </a:r>
            <a:r>
              <a:rPr lang="ru-RU" sz="2400" i="1" dirty="0"/>
              <a:t>уровень удовлетворенности педагогических работников образовательных организаций, реализующих основные общеобразовательные программы, мерами по снижению бюрократической </a:t>
            </a:r>
            <a:r>
              <a:rPr lang="ru-RU" sz="2400" i="1" dirty="0" smtClean="0"/>
              <a:t>нагрузки;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/>
              <a:t>сформирована </a:t>
            </a:r>
            <a:r>
              <a:rPr lang="ru-RU" sz="2400" i="1" dirty="0"/>
              <a:t>поддержка в обществе развития системы наставничества по итогам Года </a:t>
            </a:r>
            <a:r>
              <a:rPr lang="ru-RU" sz="2400" dirty="0"/>
              <a:t>педагога и наставника 	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	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	</a:t>
            </a:r>
          </a:p>
          <a:p>
            <a:endParaRPr lang="ru-RU" sz="2850" b="1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6848" y="337314"/>
            <a:ext cx="11802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Федеральный план основных мероприятий </a:t>
            </a: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по проведению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2023 году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Российской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Федерации </a:t>
            </a:r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(№ 399-р  от 18.02.2023)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64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696200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51140" y="266212"/>
            <a:ext cx="115061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О</a:t>
            </a:r>
            <a:r>
              <a:rPr lang="en-US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r>
              <a:rPr lang="ru-RU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РЕСПУБЛИКАНСКОМ СЛЁТЕ ПСИХОЛОГО-ПЕДАГОГИЧЕСКИХ КЛАССОВ «УЧИТЕЛЕМ БЫТЬ - КРУТО!»</a:t>
            </a:r>
            <a:r>
              <a:rPr lang="en-US" sz="48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9850" y="4500116"/>
            <a:ext cx="8001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Участники Слёта: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у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чащиеся - классные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руководители психолого-педагогических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классов (2 чел.)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з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аместитель руководителя отдела (управления)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образованием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РТ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руководители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общеобразовательных организаций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РТ</a:t>
            </a:r>
            <a:endParaRPr lang="ru-RU" sz="40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руководители </a:t>
            </a: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организаций высшего и профессионального образования  </a:t>
            </a:r>
            <a:r>
              <a:rPr lang="ru-RU" sz="4000" spc="-5" dirty="0" smtClean="0">
                <a:solidFill>
                  <a:srgbClr val="524641"/>
                </a:solidFill>
                <a:latin typeface="Druk Cyr"/>
                <a:cs typeface="Druk Cyr"/>
              </a:rPr>
              <a:t>педагогического профилей</a:t>
            </a:r>
            <a:endParaRPr lang="ru-RU" sz="40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85821" y="2301875"/>
            <a:ext cx="7805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-10" dirty="0" smtClean="0">
                <a:solidFill>
                  <a:srgbClr val="C00000"/>
                </a:solidFill>
                <a:latin typeface="Neue Machina"/>
                <a:cs typeface="Neue Machina"/>
              </a:rPr>
              <a:t>28.03.2023 в 9.00 часов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1140" y="3020195"/>
            <a:ext cx="103543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Институт филологии и межкультурной коммуникации </a:t>
            </a:r>
          </a:p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ФГАОУ ВО «Казанский (Приволжский) федеральный университет»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4" t="19200" r="974" b="12201"/>
          <a:stretch/>
        </p:blipFill>
        <p:spPr>
          <a:xfrm>
            <a:off x="1746250" y="4892674"/>
            <a:ext cx="9525000" cy="46099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40295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91102" y="4359275"/>
            <a:ext cx="140237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БЛАГОДАРЮ ЗА ВНИМАНИЕ!</a:t>
            </a:r>
          </a:p>
          <a:p>
            <a:pPr algn="ctr"/>
            <a:endParaRPr lang="ru-RU" sz="5400" dirty="0">
              <a:latin typeface="NeueMachina-Medium" panose="020B0604020202020204" charset="-52"/>
              <a:cs typeface="Arial" panose="020B0604020202020204" pitchFamily="34" charset="0"/>
            </a:endParaRPr>
          </a:p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ИГЪТИБАРЫГЫЗ ӨЧЕН РӘХМӘТ!</a:t>
            </a:r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47050" y="15627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ВСЕРОССИЙСКИЕ 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АКЦИИ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в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рамках Года педагога и наставника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84650" y="3216275"/>
            <a:ext cx="15240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 «#</a:t>
            </a:r>
            <a:r>
              <a:rPr lang="ru-RU" sz="2000" b="1" spc="-10" dirty="0" err="1">
                <a:solidFill>
                  <a:srgbClr val="524641"/>
                </a:solidFill>
                <a:latin typeface="Neue Machina"/>
                <a:cs typeface="Neue Machina"/>
              </a:rPr>
              <a:t>УчитьВдохновлятьРазвивать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».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развивает идею о том, что достижения каждого человека во многом стали возможным благодаря учителям, педагогам, тренерам и наставникам. </a:t>
            </a:r>
            <a:r>
              <a:rPr lang="ru-RU" sz="2000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Привлечь к акции образовательные организации  региона (школы, колледжи, вузы)</a:t>
            </a:r>
          </a:p>
          <a:p>
            <a:endParaRPr lang="ru-RU" sz="20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i="1" u="sng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  <a:r>
              <a:rPr lang="ru-RU" sz="2000" i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«Мой учитель родного языка»</a:t>
            </a:r>
            <a:endParaRPr lang="ru-RU" sz="2000" i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i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«Спасибо педагогу и наставнику»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завершится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5 октября в Международный День Учителя , это – возможность для любого желающего выразить благодарность и создать поздравительную открытку для своего педагога и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наставника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****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«Открытый диалог с наставником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- серия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диалогов в педагогических вузах, школах,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учреждениях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среднего профессионального образования и участием известных педагогов и наставников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России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«Наставники в лицах»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- это </a:t>
            </a:r>
            <a:r>
              <a:rPr lang="ru-RU" sz="2000" spc="-10" dirty="0" err="1" smtClean="0">
                <a:solidFill>
                  <a:srgbClr val="524641"/>
                </a:solidFill>
                <a:latin typeface="Neue Machina"/>
                <a:cs typeface="Neue Machina"/>
              </a:rPr>
              <a:t>видеоистории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 наставниках, которые ведут за собой, вдохновляют, мотивируют, вызывают доверии  своих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учеников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«Высшая лига»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- это годовой цикл семинаров, уроков и мастер-классов для педагогов, которые проведут лучшие учителя и наставники страны, темой же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2023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года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«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Воспитание предметом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»</a:t>
            </a:r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«Педагогические династии России»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объединит педагогов, которые готовы поделиться педагогической историей своей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семьи,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по итогам которой в конце года будет выпущен электронный сборник «Педагогические </a:t>
            </a:r>
            <a:r>
              <a:rPr lang="ru-RU" sz="20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династии»</a:t>
            </a:r>
            <a:endParaRPr lang="ru-RU" dirty="0"/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9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0" y="2987675"/>
            <a:ext cx="5270295" cy="746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966450" y="3283768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КМ РТ </a:t>
            </a:r>
            <a:endParaRPr lang="ru-RU" sz="2800" spc="-10" dirty="0" smtClean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defTabSz="914378">
              <a:defRPr/>
            </a:pPr>
            <a:r>
              <a:rPr lang="ru-RU" sz="280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от </a:t>
            </a: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23.11.2022 № 2577-р </a:t>
            </a:r>
          </a:p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«Об образовании организационного комитета по проведению в 2023 году в Республике Татарстан Года педагога и наставника и утверждении его состава»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966450" y="6340475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10" dirty="0">
                <a:solidFill>
                  <a:schemeClr val="accent2">
                    <a:lumMod val="75000"/>
                  </a:schemeClr>
                </a:solidFill>
                <a:latin typeface="Neue Machina"/>
                <a:cs typeface="Neue Machina"/>
              </a:rPr>
              <a:t>В состав оргкомитета вошли учителя и директора школ, руководители вузов, СПО и районных органов управления образованием, общественность, представители других министерств и ведомств</a:t>
            </a: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950" y="23132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7050" y="2607687"/>
            <a:ext cx="15163800" cy="7440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1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Нормативно-правовая деятельность, связанная с повышением статуса педагогических работников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2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Торжественные мероприятия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3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Информационная открытость (5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4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Общесистемные мероприятия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(40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мероприятий)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5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Профессиональные конкурсы (18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6 раздел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Выставки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и акции (14 мероприятий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Machina-Medium"/>
            </a:endParaRPr>
          </a:p>
          <a:p>
            <a:r>
              <a:rPr lang="ru-RU" sz="3600" b="1" spc="-75" dirty="0" smtClean="0">
                <a:solidFill>
                  <a:srgbClr val="524641"/>
                </a:solidFill>
                <a:latin typeface="NeueMachina-Medium"/>
                <a:cs typeface="NeueMachina-Medium"/>
              </a:rPr>
              <a:t>7 раздел </a:t>
            </a:r>
            <a:r>
              <a:rPr lang="ru-RU" sz="2850" spc="-10" dirty="0" smtClean="0">
                <a:solidFill>
                  <a:srgbClr val="524641"/>
                </a:solidFill>
                <a:latin typeface="Neue Machina"/>
                <a:cs typeface="Neue Machina"/>
              </a:rPr>
              <a:t>Планируемые результаты</a:t>
            </a:r>
            <a:endParaRPr lang="ru-RU" sz="2850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80081" y="668695"/>
            <a:ext cx="123240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Проект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республиканского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плана основных мероприятий </a:t>
            </a:r>
            <a:endParaRPr lang="ru-RU" sz="6000" spc="-5" dirty="0" smtClean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по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проведению Года педагога и наставника в РТ </a:t>
            </a:r>
            <a:r>
              <a:rPr lang="ru-RU" sz="6000" spc="-5" dirty="0" smtClean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endParaRPr lang="ru-RU" sz="3600" spc="-5" dirty="0" smtClean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8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927850" cy="113085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26019" y="3978275"/>
            <a:ext cx="167510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1.</a:t>
            </a:r>
            <a:r>
              <a:rPr lang="ru-RU" sz="3200" spc="-6" dirty="0">
                <a:solidFill>
                  <a:srgbClr val="524641"/>
                </a:solidFill>
                <a:latin typeface="Monotype Corsiva" panose="03010101010201010101" pitchFamily="66" charset="0"/>
                <a:cs typeface="Neue Machina"/>
              </a:rPr>
              <a:t> 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Зарождение системы образования в ТАССР в 20-е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2. Становление и развитие системы образования в </a:t>
            </a: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ТАССР 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в послереволюционный период (20-30 - е годы)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3. Система образования в ТАССР в военные и послевоенные годы (40-60-е годы XX века)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4. Новые перспективы развития системы  образования в 70-80 - 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5. Система образования республики в 90-е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6. Современный период развития системы образования в Республике Татарстан (2000-е годы – по настоящее время</a:t>
            </a: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 smtClean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7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. Заключение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8. Министры образования Республики Татарстан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9. Список использованной литературы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28534" y="92075"/>
            <a:ext cx="126492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ПРИМЕРНАЯ СТРУКТУРА ИЗДАНИЯ КНИГИ </a:t>
            </a:r>
            <a:endParaRPr lang="en-US" sz="54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О СИСТЕМЕ ОБРАЗОВАНИЯ РЕСПУБЛИКИ ТАТАРСТАН</a:t>
            </a:r>
          </a:p>
          <a:p>
            <a:r>
              <a:rPr lang="ru-RU" sz="28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(РАБОЧЕЕ НАЗВАНИЕ «ОБРАЗОВАНИЕ ТАТАРСТАНА: 100 ЛЕТ ПУТИ»)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99250" y="236857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Вступительное слово 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-Раис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Минниханов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Р.Н. (на двух языках)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Минпросвещения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РФ Кравцов С.С.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Хадиуллин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И.Г. (на двух языках)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94050" y="10283231"/>
            <a:ext cx="12642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Информацию необходимо направить 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до 31 марта 2023 года. </a:t>
            </a:r>
          </a:p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Ссылка на папку на Яндекс Диск: </a:t>
            </a:r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  <a:hlinkClick r:id="rId4"/>
              </a:rPr>
              <a:t>https://disk.yandex.ru/d/v-Kh1XyOx7IouQ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84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53871"/>
              </p:ext>
            </p:extLst>
          </p:nvPr>
        </p:nvGraphicFramePr>
        <p:xfrm>
          <a:off x="3803650" y="3140075"/>
          <a:ext cx="15925800" cy="7745483"/>
        </p:xfrm>
        <a:graphic>
          <a:graphicData uri="http://schemas.openxmlformats.org/drawingml/2006/table">
            <a:tbl>
              <a:tblPr firstRow="1" firstCol="1" bandRow="1"/>
              <a:tblGrid>
                <a:gridCol w="692150">
                  <a:extLst>
                    <a:ext uri="{9D8B030D-6E8A-4147-A177-3AD203B41FA5}">
                      <a16:colId xmlns:a16="http://schemas.microsoft.com/office/drawing/2014/main" val="2213143194"/>
                    </a:ext>
                  </a:extLst>
                </a:gridCol>
                <a:gridCol w="13092881">
                  <a:extLst>
                    <a:ext uri="{9D8B030D-6E8A-4147-A177-3AD203B41FA5}">
                      <a16:colId xmlns:a16="http://schemas.microsoft.com/office/drawing/2014/main" val="3085458299"/>
                    </a:ext>
                  </a:extLst>
                </a:gridCol>
                <a:gridCol w="2140769">
                  <a:extLst>
                    <a:ext uri="{9D8B030D-6E8A-4147-A177-3AD203B41FA5}">
                      <a16:colId xmlns:a16="http://schemas.microsoft.com/office/drawing/2014/main" val="2073995762"/>
                    </a:ext>
                  </a:extLst>
                </a:gridCol>
              </a:tblGrid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Выставка-обзор новинок педагогической литературы «Новые книги в учительском кейсе»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раз в квартал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86910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Выставка-история «Как учились в старину» (о первых школах в стране, республике)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февраль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15096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Фотовыставки «Весёлые мгновенья школьных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перемен»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март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15604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Выставка-персоналия о выдающихся педагогах «Такая есть профессия -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апрель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2445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Акция-воспоминание «Школьные годы чудесные»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95445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Выставка-словарь «Откуда слово школьное пришло?» (значение самых известных слов, таких как педагог,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наставник, парта…)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25963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Популярные методики преподавания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7720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«Педагоги в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лицах»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август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75612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«Букет любимому </a:t>
                      </a:r>
                      <a:r>
                        <a:rPr lang="ru-RU" sz="2400" kern="1200" spc="-10" dirty="0" smtClean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учителю, педагогу, наставнику»</a:t>
                      </a:r>
                      <a:endParaRPr lang="ru-RU" sz="2400" kern="1200" spc="-10" dirty="0">
                        <a:solidFill>
                          <a:srgbClr val="524641"/>
                        </a:solidFill>
                        <a:latin typeface="Neue Machina"/>
                        <a:ea typeface="+mn-ea"/>
                        <a:cs typeface="Neue Machin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437800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</a:t>
                      </a:r>
                      <a:r>
                        <a:rPr lang="ru-RU" sz="2400" kern="1200" spc="-10" dirty="0" err="1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видеопривет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 «Здравствуй, школа!»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332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«День учителя - праздник прекрасный»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77191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7352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Выставка-путешествие «По самым старым учебным заведениям Татарстана»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ноябрь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90186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 smtClean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Создание фотоархива </a:t>
                      </a: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«Мой любимый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 течение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0198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89850" y="284550"/>
            <a:ext cx="114156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-5" normalizeH="0" baseline="0" noProof="0" dirty="0">
                <a:ln>
                  <a:noFill/>
                </a:ln>
                <a:solidFill>
                  <a:srgbClr val="524641"/>
                </a:solidFill>
                <a:effectLst/>
                <a:uLnTx/>
                <a:uFillTx/>
                <a:latin typeface="Druk Cyr"/>
                <a:ea typeface="+mn-ea"/>
                <a:cs typeface="Druk Cyr"/>
              </a:rPr>
              <a:t>ВЫСТАВКИ, АКЦИИ в рамках Года педагога и наставника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67050" y="1618671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Neue Machina"/>
                <a:ea typeface="+mn-ea"/>
                <a:cs typeface="Neue Machina"/>
              </a:rPr>
              <a:t>14 мероприятий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2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661" y="1"/>
            <a:ext cx="5710311" cy="113093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75750" y="3247747"/>
            <a:ext cx="10210800" cy="69137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Пеликан как символ наставничества, педагогики и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воспитания широко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использовался с екатерининских времен: на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пуговицах гимназистов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, на фасадах зданий, барельефах, по всей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стране до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сих пор пеликан в разных воплощениях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используется в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педагогических и наставнических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проектах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образе пеликана уже есть понятный педагогам смысл,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читаемый 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выверенный веками. Тем более, что пеликан олицетворяет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связь времен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, преемственность и глубочайшие традиции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отечественной педагогики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— настоящего сокровища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страны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решении фирменного стиля использование логотипа в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золотом цвете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символично: оно метафорически отражает ценность </a:t>
            </a:r>
            <a:r>
              <a:rPr lang="ru-RU" sz="2600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педагогов и </a:t>
            </a: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наставников для Российского государства: </a:t>
            </a:r>
            <a:r>
              <a:rPr lang="ru-RU" sz="2600" b="1" spc="-30" dirty="0">
                <a:solidFill>
                  <a:srgbClr val="524641"/>
                </a:solidFill>
                <a:latin typeface="Neue Machina"/>
                <a:cs typeface="Neue Machina"/>
              </a:rPr>
              <a:t>«учителя </a:t>
            </a:r>
            <a:r>
              <a:rPr lang="ru-RU" sz="2600" b="1" spc="-30" dirty="0" smtClean="0">
                <a:solidFill>
                  <a:srgbClr val="524641"/>
                </a:solidFill>
                <a:latin typeface="Neue Machina"/>
                <a:cs typeface="Neue Machina"/>
              </a:rPr>
              <a:t>– золото нации»</a:t>
            </a:r>
            <a:endParaRPr lang="ru-RU" sz="2600" b="1" spc="-3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18650" y="473075"/>
            <a:ext cx="952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ru-RU" sz="8000" spc="-5" dirty="0" smtClean="0">
                <a:solidFill>
                  <a:srgbClr val="524641"/>
                </a:solidFill>
                <a:latin typeface="Druk Cyr"/>
                <a:cs typeface="Druk Cyr"/>
              </a:rPr>
              <a:t>Логотип. Концепция </a:t>
            </a:r>
            <a:r>
              <a:rPr lang="ru-RU" sz="8000" spc="-5" dirty="0">
                <a:solidFill>
                  <a:srgbClr val="524641"/>
                </a:solidFill>
                <a:latin typeface="Druk Cyr"/>
                <a:cs typeface="Druk Cyr"/>
              </a:rPr>
              <a:t>и описание</a:t>
            </a:r>
          </a:p>
        </p:txBody>
      </p:sp>
      <p:pic>
        <p:nvPicPr>
          <p:cNvPr id="6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0250" y="3063875"/>
            <a:ext cx="52578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2083" t="51367" r="52500" b="25670"/>
          <a:stretch/>
        </p:blipFill>
        <p:spPr>
          <a:xfrm>
            <a:off x="2814319" y="6677123"/>
            <a:ext cx="6135479" cy="31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7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</TotalTime>
  <Words>1368</Words>
  <Application>Microsoft Office PowerPoint</Application>
  <PresentationFormat>Произвольный</PresentationFormat>
  <Paragraphs>189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Wingdings</vt:lpstr>
      <vt:lpstr>Monotype Corsiva</vt:lpstr>
      <vt:lpstr>Calibri</vt:lpstr>
      <vt:lpstr>Druk Cyr</vt:lpstr>
      <vt:lpstr>Arial</vt:lpstr>
      <vt:lpstr>Neue Machina</vt:lpstr>
      <vt:lpstr>NeueMachina-Medium</vt:lpstr>
      <vt:lpstr>Calibri Light</vt:lpstr>
      <vt:lpstr>Times New Roman</vt:lpstr>
      <vt:lpstr>Office Theme</vt:lpstr>
      <vt:lpstr>5_Тема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Гузель Гиниатуллина</dc:creator>
  <cp:lastModifiedBy>Гузель Гиниатуллина</cp:lastModifiedBy>
  <cp:revision>182</cp:revision>
  <cp:lastPrinted>2023-03-06T07:32:08Z</cp:lastPrinted>
  <dcterms:created xsi:type="dcterms:W3CDTF">2023-01-13T17:17:54Z</dcterms:created>
  <dcterms:modified xsi:type="dcterms:W3CDTF">2023-03-15T07:52:06Z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