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44" r:id="rId2"/>
    <p:sldId id="411" r:id="rId3"/>
    <p:sldId id="410" r:id="rId4"/>
    <p:sldId id="440" r:id="rId5"/>
    <p:sldId id="426" r:id="rId6"/>
    <p:sldId id="409" r:id="rId7"/>
    <p:sldId id="314" r:id="rId8"/>
    <p:sldId id="383" r:id="rId9"/>
    <p:sldId id="315" r:id="rId10"/>
    <p:sldId id="434" r:id="rId11"/>
    <p:sldId id="427" r:id="rId12"/>
    <p:sldId id="400" r:id="rId13"/>
    <p:sldId id="402" r:id="rId14"/>
    <p:sldId id="415" r:id="rId15"/>
    <p:sldId id="334" r:id="rId16"/>
    <p:sldId id="424" r:id="rId17"/>
    <p:sldId id="407" r:id="rId18"/>
    <p:sldId id="446" r:id="rId19"/>
    <p:sldId id="351" r:id="rId20"/>
  </p:sldIdLst>
  <p:sldSz cx="9144000" cy="6858000" type="screen4x3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1739" autoAdjust="0"/>
  </p:normalViewPr>
  <p:slideViewPr>
    <p:cSldViewPr>
      <p:cViewPr>
        <p:scale>
          <a:sx n="80" d="100"/>
          <a:sy n="80" d="100"/>
        </p:scale>
        <p:origin x="-99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28" y="-108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64986409513242493"/>
          <c:y val="3.3600453329523612E-2"/>
          <c:w val="0.19252690223837818"/>
          <c:h val="0.86718392604340788"/>
        </c:manualLayout>
      </c:layout>
      <c:barChart>
        <c:barDir val="bar"/>
        <c:grouping val="clustered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1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2.9416160232317048E-2"/>
                  <c:y val="4.0403757613085983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9</a:t>
                    </a:r>
                    <a:r>
                      <a:rPr lang="ru-RU" sz="1400" dirty="0" smtClean="0"/>
                      <a:t>%</a:t>
                    </a:r>
                    <a:endParaRPr lang="en-US" sz="1400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25</a:t>
                    </a:r>
                    <a:r>
                      <a:rPr lang="ru-RU" sz="1400" smtClean="0"/>
                      <a:t>%</a:t>
                    </a:r>
                    <a:endParaRPr lang="en-US" sz="1400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19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18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15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</a:t>
                    </a:r>
                    <a:r>
                      <a:rPr lang="ru-RU" sz="1400" smtClean="0"/>
                      <a:t>%</a:t>
                    </a:r>
                    <a:endParaRPr lang="en-US" sz="1400" dirty="0"/>
                  </a:p>
                </c:rich>
              </c:tx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</a:t>
                    </a:r>
                    <a:r>
                      <a:rPr lang="ru-RU" sz="1400" smtClean="0"/>
                      <a:t>%</a:t>
                    </a:r>
                    <a:endParaRPr lang="en-US" sz="1400" dirty="0"/>
                  </a:p>
                </c:rich>
              </c:tx>
              <c:showVal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Val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</a:t>
                    </a:r>
                    <a:r>
                      <a:rPr lang="ru-RU" sz="1400" smtClean="0"/>
                      <a:t>%</a:t>
                    </a:r>
                    <a:endParaRPr lang="en-US" sz="140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Лист1!$A$1:$A$9</c:f>
              <c:strCache>
                <c:ptCount val="9"/>
                <c:pt idx="0">
                  <c:v>Максимально ограничить использование интернета ребенком дома и в школе</c:v>
                </c:pt>
                <c:pt idx="1">
                  <c:v>Родители должны объяснять ребенку правила безопасного использования интернета</c:v>
                </c:pt>
                <c:pt idx="2">
                  <c:v>Безопасность детей в интернете должно регулировать законодательство</c:v>
                </c:pt>
                <c:pt idx="3">
                  <c:v>В школе должны быть специальные уроки безопасного использования интернета</c:v>
                </c:pt>
                <c:pt idx="4">
                  <c:v>Интернет-отрасль должна обеспечивать безопасность детей в интернете с помощью механизма саморегулирования</c:v>
                </c:pt>
                <c:pt idx="5">
                  <c:v>С помощью специализированных сайтов или служб (например, горячие линии, линии помощи, телефон доверия)</c:v>
                </c:pt>
                <c:pt idx="6">
                  <c:v>Ничего не надо делать, проблема преувеличена, дети могут справиться сами</c:v>
                </c:pt>
                <c:pt idx="7">
                  <c:v>Необходима поддержка социальной рекламы и кампаний широкого информирования населения государством</c:v>
                </c:pt>
                <c:pt idx="8">
                  <c:v>Затрудняюсь ответить</c:v>
                </c:pt>
              </c:strCache>
            </c:strRef>
          </c:cat>
          <c:val>
            <c:numRef>
              <c:f>Лист1!$B$1:$B$9</c:f>
              <c:numCache>
                <c:formatCode>General</c:formatCode>
                <c:ptCount val="9"/>
                <c:pt idx="0">
                  <c:v>9</c:v>
                </c:pt>
                <c:pt idx="1">
                  <c:v>25</c:v>
                </c:pt>
                <c:pt idx="2">
                  <c:v>19</c:v>
                </c:pt>
                <c:pt idx="3">
                  <c:v>18</c:v>
                </c:pt>
                <c:pt idx="4">
                  <c:v>15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3</c:v>
                </c:pt>
              </c:numCache>
            </c:numRef>
          </c:val>
        </c:ser>
        <c:axId val="42889600"/>
        <c:axId val="42891136"/>
      </c:barChart>
      <c:catAx>
        <c:axId val="42889600"/>
        <c:scaling>
          <c:orientation val="minMax"/>
        </c:scaling>
        <c:axPos val="l"/>
        <c:tickLblPos val="nextTo"/>
        <c:txPr>
          <a:bodyPr/>
          <a:lstStyle/>
          <a:p>
            <a:pPr algn="just">
              <a:defRPr/>
            </a:pPr>
            <a:endParaRPr lang="ru-RU"/>
          </a:p>
        </c:txPr>
        <c:crossAx val="42891136"/>
        <c:crosses val="autoZero"/>
        <c:auto val="1"/>
        <c:lblAlgn val="r"/>
        <c:lblOffset val="100"/>
      </c:catAx>
      <c:valAx>
        <c:axId val="42891136"/>
        <c:scaling>
          <c:orientation val="minMax"/>
        </c:scaling>
        <c:delete val="1"/>
        <c:axPos val="b"/>
        <c:majorGridlines/>
        <c:numFmt formatCode="General" sourceLinked="1"/>
        <c:tickLblPos val="none"/>
        <c:crossAx val="42889600"/>
        <c:crosses val="autoZero"/>
        <c:crossBetween val="between"/>
      </c:valAx>
    </c:plotArea>
    <c:plotVisOnly val="1"/>
  </c:chart>
  <c:txPr>
    <a:bodyPr/>
    <a:lstStyle/>
    <a:p>
      <a:pPr>
        <a:defRPr sz="1200" b="1">
          <a:latin typeface="Arial" pitchFamily="34" charset="0"/>
          <a:cs typeface="Arial" pitchFamily="34" charset="0"/>
        </a:defRPr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/>
          <a:lstStyle>
            <a:lvl1pPr algn="r">
              <a:defRPr sz="1200"/>
            </a:lvl1pPr>
          </a:lstStyle>
          <a:p>
            <a:fld id="{AFFBDD06-EF2A-42E4-8C24-E97ED8A71D1F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99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 anchor="b"/>
          <a:lstStyle>
            <a:lvl1pPr algn="r">
              <a:defRPr sz="1200"/>
            </a:lvl1pPr>
          </a:lstStyle>
          <a:p>
            <a:fld id="{603B4A71-F180-431B-9C91-DE679C890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756C5-8892-4123-8454-CE2DC72FCEAC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11175"/>
            <a:ext cx="3397250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965" y="3229442"/>
            <a:ext cx="7900322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2F633-A86A-4171-A105-B2D4A445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664E6-EC3E-4AFC-85B7-2354EBF68825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2F1CD-5E6E-4B60-857B-BE52EF751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EFC1C-E820-47A3-8936-600E5971D888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3B6DB-AFCA-4641-B32C-5C4843D08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095ED-23BF-41BB-92E8-63C07E5E21E0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1A637-7F04-4685-A129-2CC6CF8E0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ED067-3D1F-40F0-9CE9-6DF4AF256C4C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1F726-B425-44E2-A005-D0F333D3B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4C737-F3CD-4805-9241-24AD53D2F45B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6E483-0B2E-450B-A873-EEFAC2A43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33290-ACD1-4883-8F70-3018211E1F38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02F85-FEC1-4C39-A06B-CD4E1D7AA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CE324-4B0C-418B-9D8D-22326F6A0A29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000D1-C881-4A47-A999-CBAC1B2A5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DC097-F852-4CB9-AB7F-9B254A1F42DB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2CBBC-3809-4FC5-B4F0-D8F2040E3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36756-CBEA-4B7A-8A04-A42CA68D7168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B68F8-0506-4587-92CF-FF7E9143B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967CB-5E8E-4A2C-9D49-FA313CDEBAD0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4F21E-1A7F-419B-848B-0AFEF71E6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4020B-8E24-4B0C-AC32-88A3250F17EC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B9DE-8507-4FC9-956F-1A4294505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EA41CF-DA23-4FAB-AB2B-E93706B11BD6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44404E-60D7-4F82-8105-4D8D3044F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elpline@detionline.com" TargetMode="Externa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28596" y="1071546"/>
            <a:ext cx="8358246" cy="3000396"/>
          </a:xfrm>
        </p:spPr>
        <p:txBody>
          <a:bodyPr/>
          <a:lstStyle/>
          <a:p>
            <a:r>
              <a:rPr lang="ru-RU" sz="3600" b="1" dirty="0" smtClean="0"/>
              <a:t>О </a:t>
            </a:r>
            <a:r>
              <a:rPr lang="ru-RU" sz="3600" b="1" dirty="0" smtClean="0"/>
              <a:t>дополнительных мерах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 в области обеспечения информационной безопасности детей </a:t>
            </a:r>
            <a:br>
              <a:rPr lang="ru-RU" sz="3600" b="1" dirty="0" smtClean="0"/>
            </a:br>
            <a:r>
              <a:rPr lang="ru-RU" sz="3600" b="1" dirty="0" smtClean="0"/>
              <a:t>в сети Интернет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071934" y="4357694"/>
            <a:ext cx="4714908" cy="1281106"/>
          </a:xfrm>
        </p:spPr>
        <p:txBody>
          <a:bodyPr/>
          <a:lstStyle/>
          <a:p>
            <a:pPr algn="r"/>
            <a:r>
              <a:rPr lang="ru-RU" sz="1800" b="1" dirty="0" smtClean="0">
                <a:solidFill>
                  <a:schemeClr val="tx1"/>
                </a:solidFill>
              </a:rPr>
              <a:t>Сафина Э.Р., 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</a:rPr>
              <a:t>начальник отдела по защите прав 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</a:rPr>
              <a:t>и законных интересов детей 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</a:rPr>
              <a:t>Аппарата Уполномоченного по правам ребенка в Республике </a:t>
            </a:r>
            <a:r>
              <a:rPr lang="ru-RU" sz="1800" b="1" dirty="0" smtClean="0">
                <a:solidFill>
                  <a:schemeClr val="tx1"/>
                </a:solidFill>
              </a:rPr>
              <a:t>Т</a:t>
            </a:r>
            <a:r>
              <a:rPr lang="ru-RU" sz="1800" b="1" dirty="0" smtClean="0">
                <a:solidFill>
                  <a:schemeClr val="tx1"/>
                </a:solidFill>
              </a:rPr>
              <a:t>атарстан</a:t>
            </a:r>
            <a:endParaRPr lang="ru-RU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трелка вверх 36"/>
          <p:cNvSpPr/>
          <p:nvPr/>
        </p:nvSpPr>
        <p:spPr>
          <a:xfrm>
            <a:off x="7715272" y="2214554"/>
            <a:ext cx="214314" cy="1000132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0" name="Стрелка вверх 29"/>
          <p:cNvSpPr/>
          <p:nvPr/>
        </p:nvSpPr>
        <p:spPr>
          <a:xfrm flipH="1">
            <a:off x="6643702" y="5572140"/>
            <a:ext cx="214314" cy="1000132"/>
          </a:xfrm>
          <a:prstGeom prst="upArrow">
            <a:avLst>
              <a:gd name="adj1" fmla="val 50000"/>
              <a:gd name="adj2" fmla="val 52375"/>
            </a:avLst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9" name="Стрелка вверх 28"/>
          <p:cNvSpPr/>
          <p:nvPr/>
        </p:nvSpPr>
        <p:spPr>
          <a:xfrm flipH="1">
            <a:off x="3500430" y="5572140"/>
            <a:ext cx="214314" cy="1000132"/>
          </a:xfrm>
          <a:prstGeom prst="upArrow">
            <a:avLst>
              <a:gd name="adj1" fmla="val 50000"/>
              <a:gd name="adj2" fmla="val 52375"/>
            </a:avLst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6" name="Стрелка вверх 55"/>
          <p:cNvSpPr/>
          <p:nvPr/>
        </p:nvSpPr>
        <p:spPr>
          <a:xfrm>
            <a:off x="5143504" y="500042"/>
            <a:ext cx="285752" cy="642942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3" name="Стрелка вверх 52"/>
          <p:cNvSpPr/>
          <p:nvPr/>
        </p:nvSpPr>
        <p:spPr>
          <a:xfrm>
            <a:off x="4429124" y="2214554"/>
            <a:ext cx="214314" cy="107157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4" name="Стрелка вверх 53"/>
          <p:cNvSpPr/>
          <p:nvPr/>
        </p:nvSpPr>
        <p:spPr>
          <a:xfrm>
            <a:off x="6072198" y="2214554"/>
            <a:ext cx="214314" cy="107157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2" name="Стрелка вверх 51"/>
          <p:cNvSpPr/>
          <p:nvPr/>
        </p:nvSpPr>
        <p:spPr>
          <a:xfrm>
            <a:off x="2857488" y="2214554"/>
            <a:ext cx="214314" cy="107157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0530" y="6000769"/>
            <a:ext cx="4643470" cy="8572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/>
              <a:t>Уведомление о противоправном </a:t>
            </a:r>
            <a:r>
              <a:rPr lang="ru-RU" sz="1600" b="1" u="sng" dirty="0" err="1" smtClean="0"/>
              <a:t>контенте</a:t>
            </a:r>
            <a:r>
              <a:rPr lang="ru-RU" sz="1600" b="1" u="sng" dirty="0" smtClean="0"/>
              <a:t> </a:t>
            </a:r>
            <a:r>
              <a:rPr lang="ru-RU" sz="1600" b="1" dirty="0" smtClean="0"/>
              <a:t>государственные и муниципальные органы власти, организации, общественность, граждане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857356" y="18573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928794" y="3214686"/>
            <a:ext cx="1428760" cy="8925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tx2"/>
                </a:solidFill>
              </a:rPr>
              <a:t>МВД РФ</a:t>
            </a:r>
          </a:p>
          <a:p>
            <a:pPr algn="ctr"/>
            <a:r>
              <a:rPr lang="ru-RU" sz="1700" b="1" dirty="0" smtClean="0"/>
              <a:t>ПАВ, </a:t>
            </a:r>
          </a:p>
          <a:p>
            <a:pPr algn="ctr"/>
            <a:r>
              <a:rPr lang="ru-RU" sz="1700" b="1" dirty="0" smtClean="0"/>
              <a:t>наркотики</a:t>
            </a:r>
            <a:endParaRPr lang="ru-RU" sz="17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428992" y="3214686"/>
            <a:ext cx="2071702" cy="8771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chemeClr val="tx2"/>
                </a:solidFill>
              </a:rPr>
              <a:t>РОСПОТРЕБНАДЗОР</a:t>
            </a:r>
          </a:p>
          <a:p>
            <a:pPr algn="ctr"/>
            <a:r>
              <a:rPr lang="ru-RU" sz="1700" b="1" dirty="0" smtClean="0"/>
              <a:t> суицидальный </a:t>
            </a:r>
            <a:r>
              <a:rPr lang="ru-RU" sz="1700" b="1" dirty="0" err="1" smtClean="0"/>
              <a:t>контент</a:t>
            </a:r>
            <a:endParaRPr lang="ru-RU" sz="17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572132" y="3214686"/>
            <a:ext cx="1285884" cy="8771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chemeClr val="tx2"/>
                </a:solidFill>
              </a:rPr>
              <a:t>ФНС РФ</a:t>
            </a:r>
          </a:p>
          <a:p>
            <a:pPr algn="ctr"/>
            <a:r>
              <a:rPr lang="ru-RU" sz="1700" b="1" dirty="0" smtClean="0"/>
              <a:t>азартные </a:t>
            </a:r>
          </a:p>
          <a:p>
            <a:pPr algn="ctr"/>
            <a:r>
              <a:rPr lang="ru-RU" sz="1700" b="1" dirty="0" smtClean="0"/>
              <a:t>игры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00200" y="2643182"/>
            <a:ext cx="71438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Подтверждение противоправной информации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6072206"/>
            <a:ext cx="171451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Выявление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785918" y="5996226"/>
            <a:ext cx="2214578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 smtClean="0"/>
              <a:t>Мониторинг сайтов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 smtClean="0"/>
              <a:t>в сети Интернет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РОСКОМНАДЗОР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71736" y="1142984"/>
            <a:ext cx="578647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prstClr val="black"/>
                </a:solidFill>
                <a:latin typeface="Calibri"/>
                <a:cs typeface="+mn-cs"/>
              </a:rPr>
              <a:t>Включение в Единый реестр доменных имен, указателей страниц сайтов и сетевых адресов</a:t>
            </a:r>
            <a:endParaRPr lang="ru-RU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Плюс 42"/>
          <p:cNvSpPr/>
          <p:nvPr/>
        </p:nvSpPr>
        <p:spPr>
          <a:xfrm>
            <a:off x="4071934" y="6215082"/>
            <a:ext cx="357190" cy="35719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0" y="3000372"/>
            <a:ext cx="171448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Экспертиза на предмет </a:t>
            </a:r>
          </a:p>
          <a:p>
            <a:pPr algn="ctr"/>
            <a:r>
              <a:rPr lang="ru-RU" sz="1600" b="1" dirty="0" smtClean="0"/>
              <a:t>наличия противоправной </a:t>
            </a:r>
          </a:p>
          <a:p>
            <a:pPr algn="ctr"/>
            <a:r>
              <a:rPr lang="ru-RU" sz="1600" b="1" dirty="0" smtClean="0"/>
              <a:t>информации</a:t>
            </a:r>
          </a:p>
        </p:txBody>
      </p:sp>
      <p:sp>
        <p:nvSpPr>
          <p:cNvPr id="47" name="Стрелка вверх 46"/>
          <p:cNvSpPr/>
          <p:nvPr/>
        </p:nvSpPr>
        <p:spPr>
          <a:xfrm>
            <a:off x="2786050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0" name="Таблица 49"/>
          <p:cNvGraphicFramePr>
            <a:graphicFrameLocks noGrp="1"/>
          </p:cNvGraphicFramePr>
          <p:nvPr/>
        </p:nvGraphicFramePr>
        <p:xfrm>
          <a:off x="2643174" y="4857760"/>
          <a:ext cx="5500726" cy="74199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500726"/>
              </a:tblGrid>
              <a:tr h="741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РОСКОМНАДЗОР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http://eais.rkn.gov.ru/feedback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/>
        </p:nvGraphicFramePr>
        <p:xfrm>
          <a:off x="2571736" y="1714488"/>
          <a:ext cx="5786478" cy="50006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786478"/>
              </a:tblGrid>
              <a:tr h="500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РОСКОМНАДЗОР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4429124" y="142852"/>
            <a:ext cx="157286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БЛОКИРОВКА</a:t>
            </a:r>
            <a:endParaRPr lang="ru-RU" b="1" dirty="0"/>
          </a:p>
        </p:txBody>
      </p:sp>
      <p:sp>
        <p:nvSpPr>
          <p:cNvPr id="57" name="Стрелка вверх 56"/>
          <p:cNvSpPr/>
          <p:nvPr/>
        </p:nvSpPr>
        <p:spPr>
          <a:xfrm>
            <a:off x="4357686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8" name="Стрелка вверх 57"/>
          <p:cNvSpPr/>
          <p:nvPr/>
        </p:nvSpPr>
        <p:spPr>
          <a:xfrm>
            <a:off x="6215074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1071546"/>
            <a:ext cx="1714480" cy="11387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chemeClr val="bg1"/>
                </a:solidFill>
              </a:rPr>
              <a:t>Формирование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chemeClr val="bg1"/>
                </a:solidFill>
              </a:rPr>
              <a:t>и ведение Единого реестра</a:t>
            </a:r>
            <a:endParaRPr lang="ru-RU" sz="17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29454" y="3214686"/>
            <a:ext cx="2214546" cy="9079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chemeClr val="tx2"/>
                </a:solidFill>
              </a:rPr>
              <a:t>РОСКОМНАДЗОР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порнография, способы самоубийств, нарушение запрета на азартные игры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трелка вверх 35"/>
          <p:cNvSpPr/>
          <p:nvPr/>
        </p:nvSpPr>
        <p:spPr>
          <a:xfrm>
            <a:off x="7715272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трелка вверх 36"/>
          <p:cNvSpPr/>
          <p:nvPr/>
        </p:nvSpPr>
        <p:spPr>
          <a:xfrm>
            <a:off x="7715272" y="2214554"/>
            <a:ext cx="214314" cy="1000132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0" name="Стрелка вверх 29"/>
          <p:cNvSpPr/>
          <p:nvPr/>
        </p:nvSpPr>
        <p:spPr>
          <a:xfrm flipH="1">
            <a:off x="6643702" y="5572140"/>
            <a:ext cx="214314" cy="1000132"/>
          </a:xfrm>
          <a:prstGeom prst="upArrow">
            <a:avLst>
              <a:gd name="adj1" fmla="val 50000"/>
              <a:gd name="adj2" fmla="val 52375"/>
            </a:avLst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9" name="Стрелка вверх 28"/>
          <p:cNvSpPr/>
          <p:nvPr/>
        </p:nvSpPr>
        <p:spPr>
          <a:xfrm flipH="1">
            <a:off x="3500430" y="5572140"/>
            <a:ext cx="214314" cy="1000132"/>
          </a:xfrm>
          <a:prstGeom prst="upArrow">
            <a:avLst>
              <a:gd name="adj1" fmla="val 50000"/>
              <a:gd name="adj2" fmla="val 52375"/>
            </a:avLst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6" name="Стрелка вверх 55"/>
          <p:cNvSpPr/>
          <p:nvPr/>
        </p:nvSpPr>
        <p:spPr>
          <a:xfrm>
            <a:off x="5143504" y="500042"/>
            <a:ext cx="285752" cy="642942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3" name="Стрелка вверх 52"/>
          <p:cNvSpPr/>
          <p:nvPr/>
        </p:nvSpPr>
        <p:spPr>
          <a:xfrm>
            <a:off x="4429124" y="2214554"/>
            <a:ext cx="214314" cy="107157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4" name="Стрелка вверх 53"/>
          <p:cNvSpPr/>
          <p:nvPr/>
        </p:nvSpPr>
        <p:spPr>
          <a:xfrm>
            <a:off x="6072198" y="2214554"/>
            <a:ext cx="214314" cy="107157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2" name="Стрелка вверх 51"/>
          <p:cNvSpPr/>
          <p:nvPr/>
        </p:nvSpPr>
        <p:spPr>
          <a:xfrm>
            <a:off x="2857488" y="2214554"/>
            <a:ext cx="214314" cy="107157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0530" y="6000769"/>
            <a:ext cx="4643470" cy="8572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/>
              <a:t>Уведомление о противоправном </a:t>
            </a:r>
            <a:r>
              <a:rPr lang="ru-RU" sz="1600" b="1" u="sng" dirty="0" err="1" smtClean="0"/>
              <a:t>контенте</a:t>
            </a:r>
            <a:r>
              <a:rPr lang="ru-RU" sz="1600" b="1" u="sng" dirty="0" smtClean="0"/>
              <a:t> </a:t>
            </a:r>
            <a:r>
              <a:rPr lang="ru-RU" sz="1600" b="1" dirty="0" smtClean="0"/>
              <a:t>государственные и муниципальные органы власти, организации,  общественность, граждане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857356" y="18573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928794" y="3214686"/>
            <a:ext cx="1428760" cy="8925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tx2"/>
                </a:solidFill>
              </a:rPr>
              <a:t>МВД РФ</a:t>
            </a:r>
          </a:p>
          <a:p>
            <a:pPr algn="ctr"/>
            <a:r>
              <a:rPr lang="ru-RU" sz="1700" b="1" dirty="0" smtClean="0"/>
              <a:t>ПАВ, </a:t>
            </a:r>
          </a:p>
          <a:p>
            <a:pPr algn="ctr"/>
            <a:r>
              <a:rPr lang="ru-RU" sz="1700" b="1" dirty="0" smtClean="0"/>
              <a:t>наркотики</a:t>
            </a:r>
            <a:endParaRPr lang="ru-RU" sz="17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428992" y="3214686"/>
            <a:ext cx="2071702" cy="8771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chemeClr val="tx2"/>
                </a:solidFill>
              </a:rPr>
              <a:t>РОСПОТРЕБНАДЗОР</a:t>
            </a:r>
          </a:p>
          <a:p>
            <a:pPr algn="ctr"/>
            <a:r>
              <a:rPr lang="ru-RU" sz="1700" b="1" dirty="0" smtClean="0"/>
              <a:t> суицидальный </a:t>
            </a:r>
            <a:r>
              <a:rPr lang="ru-RU" sz="1700" b="1" dirty="0" err="1" smtClean="0"/>
              <a:t>контент</a:t>
            </a:r>
            <a:endParaRPr lang="ru-RU" sz="17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572132" y="3214686"/>
            <a:ext cx="1285884" cy="8771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chemeClr val="tx2"/>
                </a:solidFill>
              </a:rPr>
              <a:t>ФНС РФ</a:t>
            </a:r>
          </a:p>
          <a:p>
            <a:pPr algn="ctr"/>
            <a:r>
              <a:rPr lang="ru-RU" sz="1700" b="1" dirty="0" smtClean="0"/>
              <a:t>азартные </a:t>
            </a:r>
          </a:p>
          <a:p>
            <a:pPr algn="ctr"/>
            <a:r>
              <a:rPr lang="ru-RU" sz="1700" b="1" dirty="0" smtClean="0"/>
              <a:t>игры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00200" y="2643182"/>
            <a:ext cx="71438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Подтверждение противоправной информации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6072206"/>
            <a:ext cx="171451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Выявление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785918" y="5996226"/>
            <a:ext cx="2214578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 smtClean="0"/>
              <a:t>Мониторинг сайтов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 smtClean="0"/>
              <a:t>в сети Интернет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РОСКОМНАДЗОР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71736" y="1142984"/>
            <a:ext cx="578647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prstClr val="black"/>
                </a:solidFill>
                <a:latin typeface="Calibri"/>
                <a:cs typeface="+mn-cs"/>
              </a:rPr>
              <a:t>Включение в Единый реестр доменных имен, указателей страниц сайтов и сетевых адресов</a:t>
            </a:r>
            <a:endParaRPr lang="ru-RU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Плюс 42"/>
          <p:cNvSpPr/>
          <p:nvPr/>
        </p:nvSpPr>
        <p:spPr>
          <a:xfrm>
            <a:off x="4071934" y="6215082"/>
            <a:ext cx="357190" cy="35719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0" y="3000372"/>
            <a:ext cx="171448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Экспертиза на предмет </a:t>
            </a:r>
          </a:p>
          <a:p>
            <a:pPr algn="ctr"/>
            <a:r>
              <a:rPr lang="ru-RU" sz="1600" b="1" dirty="0" smtClean="0"/>
              <a:t>наличия противоправной </a:t>
            </a:r>
          </a:p>
          <a:p>
            <a:pPr algn="ctr"/>
            <a:r>
              <a:rPr lang="ru-RU" sz="1600" b="1" dirty="0" smtClean="0"/>
              <a:t>информации</a:t>
            </a:r>
          </a:p>
        </p:txBody>
      </p:sp>
      <p:sp>
        <p:nvSpPr>
          <p:cNvPr id="47" name="Стрелка вверх 46"/>
          <p:cNvSpPr/>
          <p:nvPr/>
        </p:nvSpPr>
        <p:spPr>
          <a:xfrm>
            <a:off x="2786050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0" name="Таблица 49"/>
          <p:cNvGraphicFramePr>
            <a:graphicFrameLocks noGrp="1"/>
          </p:cNvGraphicFramePr>
          <p:nvPr/>
        </p:nvGraphicFramePr>
        <p:xfrm>
          <a:off x="2643174" y="4857760"/>
          <a:ext cx="5500726" cy="74199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500726"/>
              </a:tblGrid>
              <a:tr h="741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РОСКОМНАДЗОР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http://eais.rkn.gov.ru/feedback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/>
        </p:nvGraphicFramePr>
        <p:xfrm>
          <a:off x="2571736" y="1714488"/>
          <a:ext cx="5786478" cy="50006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786478"/>
              </a:tblGrid>
              <a:tr h="500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РОСКОМНАДЗОР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4429124" y="142852"/>
            <a:ext cx="157286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БЛОКИРОВКА</a:t>
            </a:r>
            <a:endParaRPr lang="ru-RU" b="1" dirty="0"/>
          </a:p>
        </p:txBody>
      </p:sp>
      <p:sp>
        <p:nvSpPr>
          <p:cNvPr id="57" name="Стрелка вверх 56"/>
          <p:cNvSpPr/>
          <p:nvPr/>
        </p:nvSpPr>
        <p:spPr>
          <a:xfrm>
            <a:off x="4357686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8" name="Стрелка вверх 57"/>
          <p:cNvSpPr/>
          <p:nvPr/>
        </p:nvSpPr>
        <p:spPr>
          <a:xfrm>
            <a:off x="6215074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1071546"/>
            <a:ext cx="1714480" cy="11387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chemeClr val="bg1"/>
                </a:solidFill>
              </a:rPr>
              <a:t>Формирование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chemeClr val="bg1"/>
                </a:solidFill>
              </a:rPr>
              <a:t>и ведение Единого реестра</a:t>
            </a:r>
            <a:endParaRPr lang="ru-RU" sz="1700" b="1" dirty="0">
              <a:solidFill>
                <a:schemeClr val="bg1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6643702" y="0"/>
            <a:ext cx="2357422" cy="100010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Поиск и работа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 ребенком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0" y="0"/>
            <a:ext cx="3929058" cy="100010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Выявление лиц, распространяющих преступную информацию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7158" y="142852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40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715140" y="142852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?</a:t>
            </a:r>
            <a:endParaRPr lang="ru-RU" sz="40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929454" y="3214686"/>
            <a:ext cx="2214546" cy="9079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chemeClr val="tx2"/>
                </a:solidFill>
              </a:rPr>
              <a:t>РОСКОМНАДЗОР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порнография, способы самоубийств, нарушение запрета на азартные игры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трелка вверх 35"/>
          <p:cNvSpPr/>
          <p:nvPr/>
        </p:nvSpPr>
        <p:spPr>
          <a:xfrm>
            <a:off x="7715272" y="4143380"/>
            <a:ext cx="214314" cy="7143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Профилактика суицидального и иного деструктивного поведения несовершеннолетних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1428737"/>
            <a:ext cx="657229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Дети группы риска: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 smtClean="0"/>
              <a:t>дети, вовлеченные в противоправные группы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 smtClean="0"/>
              <a:t>дети, совершившие суицидальные попытки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1868" y="2857496"/>
            <a:ext cx="5214974" cy="34470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Порядок взаимодействия и обмена информацией между органами и учреждениями, входящими в систему профилактики безнадзорности и правонарушений несовершеннолетних,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по предупреждению несчастных случаев, суицидов среди несовершеннолетних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утвержден постановлением Республиканской комиссии по делам несовершеннолетних и защите их прав от 16.01.2015 №01-15</a:t>
            </a:r>
          </a:p>
          <a:p>
            <a:pPr algn="just"/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552700"/>
            <a:ext cx="31242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Работа с детьми и подростками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1285860"/>
            <a:ext cx="40005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Повышение уровня цифровой грамотности детей и подростков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28662" y="5715016"/>
            <a:ext cx="728667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ВАЖНО!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Развитие и расширение образовательных проектов </a:t>
            </a: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1285860"/>
            <a:ext cx="40005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Повышение уровня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стрессоустойчивости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детей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20" y="2285992"/>
            <a:ext cx="385765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Уроки полезного и безопасного Интернета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4876" y="2285992"/>
            <a:ext cx="421481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Уроки личностного развития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детей и подростков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3071810"/>
            <a:ext cx="25717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Единый урок безопасности в сети Интернет, </a:t>
            </a:r>
          </a:p>
          <a:p>
            <a:pPr algn="ctr"/>
            <a:r>
              <a:rPr lang="ru-RU" sz="1600" b="1" dirty="0" smtClean="0"/>
              <a:t>27 - 30 октября 2016 г.,</a:t>
            </a:r>
          </a:p>
          <a:p>
            <a:pPr algn="ctr"/>
            <a:r>
              <a:rPr lang="ru-RU" sz="1600" b="1" dirty="0" smtClean="0"/>
              <a:t> 1324 школ РТ, охвачено 72% школьников</a:t>
            </a:r>
          </a:p>
          <a:p>
            <a:pPr algn="ctr"/>
            <a:endParaRPr lang="ru-RU" b="1" dirty="0" smtClean="0"/>
          </a:p>
        </p:txBody>
      </p:sp>
      <p:sp>
        <p:nvSpPr>
          <p:cNvPr id="16" name="Прямоугольник 15"/>
          <p:cNvSpPr/>
          <p:nvPr/>
        </p:nvSpPr>
        <p:spPr>
          <a:xfrm>
            <a:off x="4786314" y="3286124"/>
            <a:ext cx="25651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«Основы лидерства», </a:t>
            </a:r>
          </a:p>
          <a:p>
            <a:pPr algn="ctr"/>
            <a:r>
              <a:rPr lang="ru-RU" sz="1600" b="1" dirty="0" smtClean="0"/>
              <a:t>Разработанная</a:t>
            </a:r>
          </a:p>
          <a:p>
            <a:pPr algn="ctr"/>
            <a:r>
              <a:rPr lang="ru-RU" sz="1600" b="1" dirty="0" smtClean="0"/>
              <a:t>и апробированная  МОиН РТ</a:t>
            </a:r>
            <a:endParaRPr lang="ru-RU" sz="1600" dirty="0"/>
          </a:p>
        </p:txBody>
      </p:sp>
      <p:pic>
        <p:nvPicPr>
          <p:cNvPr id="39938" name="Picture 2" descr="C:\Users\CHILDR\Documents\ЭР Сафина\СЭР\Основы лидерства\смена\ШАГ-1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3000372"/>
            <a:ext cx="1601946" cy="2264085"/>
          </a:xfrm>
          <a:prstGeom prst="rect">
            <a:avLst/>
          </a:prstGeom>
          <a:noFill/>
        </p:spPr>
      </p:pic>
      <p:pic>
        <p:nvPicPr>
          <p:cNvPr id="39942" name="Picture 6" descr="Картинки по запросу Единый урок безопасности в сети Интернет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214686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844" y="0"/>
            <a:ext cx="885831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Вызовы родителям: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индикаторы низкой цифровой компетентности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1071546"/>
            <a:ext cx="88583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90% родителей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знают о средствах технического контроля за безопасностью ребенка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2000240"/>
            <a:ext cx="88583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90% родителей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не интересуются, что за программное обеспечение стоит на компьютере ребенка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44" y="2857496"/>
            <a:ext cx="88583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92% родителей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могут помочь детям при решении всех проблем в Сети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844" y="3786190"/>
            <a:ext cx="8858312" cy="38472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900" b="1" dirty="0" smtClean="0">
                <a:latin typeface="Arial" pitchFamily="34" charset="0"/>
                <a:cs typeface="Arial" pitchFamily="34" charset="0"/>
              </a:rPr>
              <a:t>46% родителей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чувствуют себя неуверенными 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интернет-пользователями</a:t>
            </a:r>
            <a:endParaRPr lang="ru-RU" sz="1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44" y="4429132"/>
            <a:ext cx="885831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84% детей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не обращаются за помощью к родителям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2844" y="5000636"/>
            <a:ext cx="885831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Каждый третий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родитель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не знает о проблемах ребенка в Интернете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2844" y="5572140"/>
            <a:ext cx="885831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Каждого пятого  родителя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пользоваться Интернетом научили дети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2844" y="6215082"/>
            <a:ext cx="871543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Более половины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детей не считают полезной помощь родителей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/>
              <a:t>Ответы родителей на вопрос о способах наиболее эффективного обеспечения безопасности детей в Интернете, %</a:t>
            </a:r>
            <a:endParaRPr lang="ru-RU" sz="2400" b="1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-357222" y="1142984"/>
          <a:ext cx="9929882" cy="62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01122" cy="7254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Формы медиации родителей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214554"/>
            <a:ext cx="857256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  <a:latin typeface="+mn-lt"/>
                <a:cs typeface="+mn-cs"/>
              </a:rPr>
              <a:t>2. </a:t>
            </a:r>
            <a:r>
              <a:rPr lang="ru-RU" b="1" u="sng" dirty="0" smtClean="0">
                <a:solidFill>
                  <a:srgbClr val="C00000"/>
                </a:solidFill>
                <a:latin typeface="+mn-lt"/>
                <a:cs typeface="+mn-cs"/>
              </a:rPr>
              <a:t>Активная медиация безопасности ребенка в интернете </a:t>
            </a:r>
            <a:r>
              <a:rPr lang="ru-RU" b="1" dirty="0" smtClean="0">
                <a:solidFill>
                  <a:prstClr val="black"/>
                </a:solidFill>
                <a:latin typeface="+mn-lt"/>
                <a:cs typeface="+mn-cs"/>
              </a:rPr>
              <a:t>— родитель общается с ребенком о том, как безопасно вести себя в Интернете, дает советы и учит, как правильно себя вести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85720" y="1214422"/>
            <a:ext cx="864399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</a:rPr>
              <a:t>1. </a:t>
            </a:r>
            <a:r>
              <a:rPr lang="ru-RU" b="1" u="sng" dirty="0" smtClean="0">
                <a:solidFill>
                  <a:srgbClr val="C00000"/>
                </a:solidFill>
              </a:rPr>
              <a:t>Активная медиация использования Интернета </a:t>
            </a:r>
            <a:r>
              <a:rPr lang="ru-RU" b="1" dirty="0" smtClean="0">
                <a:solidFill>
                  <a:prstClr val="black"/>
                </a:solidFill>
              </a:rPr>
              <a:t>— родитель присутствует при использовании Интернета ребенком и помогает ему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5214950"/>
            <a:ext cx="857256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5. </a:t>
            </a:r>
            <a:r>
              <a:rPr lang="ru-RU" b="1" u="sng" dirty="0" smtClean="0">
                <a:solidFill>
                  <a:srgbClr val="C00000"/>
                </a:solidFill>
                <a:latin typeface="+mn-lt"/>
                <a:cs typeface="+mn-cs"/>
              </a:rPr>
              <a:t>Техническое ограничение </a:t>
            </a:r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— использование специальных программ, которые позволяют блокировать и фильтровать сайты, отслеживать посещенные сайты или устанавливать ограничения на </a:t>
            </a:r>
            <a:r>
              <a:rPr lang="ru-RU" b="1" smtClean="0">
                <a:solidFill>
                  <a:schemeClr val="dk1"/>
                </a:solidFill>
                <a:latin typeface="+mn-lt"/>
                <a:cs typeface="+mn-cs"/>
              </a:rPr>
              <a:t>время пользования</a:t>
            </a:r>
            <a:endParaRPr lang="ru-RU" b="1" dirty="0" smtClean="0">
              <a:solidFill>
                <a:schemeClr val="dk1"/>
              </a:solidFill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3429000"/>
            <a:ext cx="857256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</a:rPr>
              <a:t>3. </a:t>
            </a:r>
            <a:r>
              <a:rPr lang="ru-RU" b="1" u="sng" dirty="0" smtClean="0">
                <a:solidFill>
                  <a:srgbClr val="C00000"/>
                </a:solidFill>
              </a:rPr>
              <a:t>Ограничивающая медиация </a:t>
            </a:r>
            <a:r>
              <a:rPr lang="ru-RU" b="1" dirty="0" smtClean="0">
                <a:solidFill>
                  <a:prstClr val="black"/>
                </a:solidFill>
              </a:rPr>
              <a:t>— родитель создает правила и ограничения пользования Интернетом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7158" y="4286256"/>
            <a:ext cx="857256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4. </a:t>
            </a:r>
            <a:r>
              <a:rPr lang="ru-RU" b="1" u="sng" dirty="0" smtClean="0">
                <a:solidFill>
                  <a:srgbClr val="C00000"/>
                </a:solidFill>
              </a:rPr>
              <a:t>Мониторинг</a:t>
            </a:r>
            <a:r>
              <a:rPr lang="ru-RU" b="1" dirty="0" smtClean="0"/>
              <a:t> — постоянная проверка сайтов, которые посещает ребенок, его контактов, сообщений, профилей.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1536" y="142852"/>
            <a:ext cx="7715304" cy="796908"/>
          </a:xfrm>
        </p:spPr>
        <p:txBody>
          <a:bodyPr/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Интерактивная выставка «Дети в Интернете»</a:t>
            </a:r>
            <a:br>
              <a:rPr lang="ru-RU" sz="21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города России, Март-Декабрь 2017 года </a:t>
            </a:r>
            <a:br>
              <a:rPr lang="ru-RU" sz="1800" b="1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Казань - Март-Апрель 2017 года</a:t>
            </a:r>
            <a:endParaRPr lang="ru-RU" sz="1600" b="1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071546"/>
            <a:ext cx="600079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Организаторы: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ПАО МТС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 поддержке музея-заповедника «Казанский Кремль» и Министерства образования и науки  РТ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56" y="2143116"/>
            <a:ext cx="6286544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Образовательно-выставочный проект «Дети в Интернете» -</a:t>
            </a:r>
          </a:p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комплекс интерактивных мероприятий, объединяющий </a:t>
            </a:r>
          </a:p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специальную интерактивную выставку, в рамках которой </a:t>
            </a:r>
          </a:p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проходит  урок по безопасности в интернете для младших </a:t>
            </a:r>
          </a:p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школьников</a:t>
            </a:r>
          </a:p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	 Методика уроков разработана специалистами </a:t>
            </a:r>
          </a:p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МТС и экспертами Фонда развития интернета и рекомендована Федеральным институтом развития образования  для дополнительного образования школьников младших классов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68"/>
            <a:ext cx="2714612" cy="171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C:\Users\CHILDR\Documents\ЭР Сафина\мероприятия, семинары, конкурсы коллегии\Совет безопасности апрель 2017\p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0"/>
            <a:ext cx="2214546" cy="2088241"/>
          </a:xfrm>
          <a:prstGeom prst="rect">
            <a:avLst/>
          </a:prstGeom>
          <a:noFill/>
        </p:spPr>
      </p:pic>
      <p:pic>
        <p:nvPicPr>
          <p:cNvPr id="10" name="Picture 3" descr="C:\Users\CHILDR\Documents\ЭР Сафина\мероприятия, семинары, конкурсы коллегии\Совет безопасности апрель 2017\liniya pomosh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23956"/>
            <a:ext cx="2786050" cy="1934044"/>
          </a:xfrm>
          <a:prstGeom prst="rect">
            <a:avLst/>
          </a:prstGeom>
          <a:noFill/>
        </p:spPr>
      </p:pic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2928926" y="5286388"/>
            <a:ext cx="6072230" cy="1285884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Линия помощи «Дети </a:t>
            </a:r>
            <a:r>
              <a:rPr kumimoji="0" lang="ru-RU" sz="20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Онлайн</a:t>
            </a: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8 800 25 000 15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6357958"/>
            <a:ext cx="2909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5"/>
              </a:rPr>
              <a:t>helpline@detionline.com</a:t>
            </a:r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HILDR\Documents\ЭР Сафина\мероприятия, семинары, конкурсы коллегии\Совет безопасности апрель 2017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0"/>
            <a:ext cx="2551543" cy="1713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CHILDR\Documents\ЭР Сафина\мероприятия, семинары, конкурсы коллегии\Совет безопасности апрель 2017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0098" y="2643182"/>
            <a:ext cx="257645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CHILDR\Documents\ЭР Сафина\мероприятия, семинары, конкурсы коллегии\Совет безопасности апрель 2017\deti_i_intern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5349250"/>
            <a:ext cx="2357422" cy="150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C:\Users\CHILDR\Documents\ЭР Сафина\мероприятия, семинары, конкурсы коллегии\Совет безопасности апрель 2017\4_hal_yang_wajib_dipertimbangkan_dalam_memilih_se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5357826"/>
            <a:ext cx="2428450" cy="1678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Picture 11" descr="C:\Users\CHILDR\Documents\ЭР Сафина\мероприятия, семинары, конкурсы коллегии\Совет безопасности апрель 2017\979b394b6c4025ac372178ea16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67183" y="2500306"/>
            <a:ext cx="2276817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C:\Users\CHILDR\Documents\ЭР Сафина\мероприятия, семинары, конкурсы коллегии\Совет безопасности апрель 2017\detail_4bd7783d2b570123d3314bde654a23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2750395" cy="1833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7" name="Picture 13" descr="C:\Users\CHILDR\Documents\ЭР Сафина\мероприятия, семинары, конкурсы коллегии\Совет безопасности апрель 2017\7877878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7" y="0"/>
            <a:ext cx="2357423" cy="1637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8" name="Picture 14" descr="C:\Users\CHILDR\Documents\ЭР Сафина\мероприятия, семинары, конкурсы коллегии\Совет безопасности апрель 2017\357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072050"/>
            <a:ext cx="2290481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2071670" y="1785926"/>
            <a:ext cx="5214974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29 сентября, 14.40</a:t>
            </a:r>
          </a:p>
          <a:p>
            <a:pPr>
              <a:buNone/>
            </a:pPr>
            <a:r>
              <a:rPr lang="ru-RU" sz="2400" b="1" dirty="0" smtClean="0"/>
              <a:t>	Открытый </a:t>
            </a:r>
            <a:r>
              <a:rPr lang="ru-RU" sz="2400" b="1" dirty="0" smtClean="0"/>
              <a:t>урок безопасного интернета для школьников </a:t>
            </a:r>
            <a:r>
              <a:rPr lang="ru-RU" sz="2400" b="1" dirty="0" smtClean="0"/>
              <a:t> </a:t>
            </a:r>
          </a:p>
          <a:p>
            <a:pPr>
              <a:buNone/>
            </a:pPr>
            <a:r>
              <a:rPr lang="ru-RU" sz="2400" b="1" dirty="0" smtClean="0"/>
              <a:t>	</a:t>
            </a:r>
            <a:r>
              <a:rPr lang="ru-RU" sz="2400" b="1" dirty="0" smtClean="0"/>
              <a:t>в СОШ №39 г. Казани</a:t>
            </a:r>
            <a:endParaRPr lang="ru-RU" sz="2400" b="1" dirty="0" smtClean="0"/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Октябрь </a:t>
            </a:r>
            <a:r>
              <a:rPr lang="ru-RU" b="1" dirty="0" smtClean="0">
                <a:solidFill>
                  <a:srgbClr val="C00000"/>
                </a:solidFill>
              </a:rPr>
              <a:t>2017года 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sz="2400" b="1" dirty="0" smtClean="0"/>
              <a:t>Уроки безопасного интернета для школьников начальных классов и их родителей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34" name="Picture 22" descr="Картинки по запросу дети и робототехника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214554"/>
            <a:ext cx="2357454" cy="2506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Помогите ребенку на</a:t>
            </a:r>
            <a:endParaRPr lang="ru-RU" dirty="0"/>
          </a:p>
        </p:txBody>
      </p:sp>
      <p:pic>
        <p:nvPicPr>
          <p:cNvPr id="38914" name="Picture 2" descr="http://bezopasnost-detej.ru/images/2013/71-kak-zashchitit-detej-ot-interne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86116" cy="2049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 descr="C:\Users\CHILDR\Documents\ЭР Сафина\мероприятия, семинары, конкурсы коллегии\Совет безопасности апрель 2017\Roles-Of-Parents-To-Their-Children-Using-Internet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0"/>
            <a:ext cx="3431768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5" descr="Картинки по запросу дети в интернете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1"/>
            <a:ext cx="2786050" cy="204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4" name="Picture 12" descr="C:\Users\CHILDR\Documents\ЭР Сафина\мероприятия, семинары, конкурсы коллегии\Совет безопасности апрель 2017\pedagogicheskij-proekt-detskij-sad-semy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005384"/>
            <a:ext cx="2782022" cy="1852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6" name="Picture 14" descr="Картинки по запросу семья и дет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4786322"/>
            <a:ext cx="2776474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8" name="Picture 16" descr="Картинки по запросу семья и спорт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2285992"/>
            <a:ext cx="3214710" cy="2080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0" y="2000240"/>
            <a:ext cx="324762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Быть рядом с ребенком в сети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57620" y="2000240"/>
            <a:ext cx="528638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Проявить интерес к деятельности ребенка в сети</a:t>
            </a:r>
            <a:endParaRPr lang="ru-RU" b="1" dirty="0"/>
          </a:p>
        </p:txBody>
      </p:sp>
      <p:pic>
        <p:nvPicPr>
          <p:cNvPr id="38930" name="Picture 18" descr="Картинки по запросу семья и спорт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0728" y="4763795"/>
            <a:ext cx="3143272" cy="2094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142976" y="4357694"/>
            <a:ext cx="6706765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Помочь ребенку найти </a:t>
            </a:r>
            <a:r>
              <a:rPr lang="ru-RU" b="1" smtClean="0"/>
              <a:t>себя вне виртуального </a:t>
            </a:r>
            <a:r>
              <a:rPr lang="ru-RU" b="1" dirty="0" smtClean="0"/>
              <a:t>пространства</a:t>
            </a:r>
            <a:endParaRPr lang="ru-RU" b="1" dirty="0"/>
          </a:p>
        </p:txBody>
      </p:sp>
      <p:pic>
        <p:nvPicPr>
          <p:cNvPr id="38932" name="Picture 20" descr="Картинки по запросу семья и спорт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2571744"/>
            <a:ext cx="3158745" cy="1750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8582515" cy="529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142852"/>
            <a:ext cx="8572560" cy="10156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Два дома современного ребенка</a:t>
            </a:r>
          </a:p>
          <a:p>
            <a:pPr algn="ctr"/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72364" y="-357190"/>
            <a:ext cx="1571636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Коммуникативные риски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844" y="1357298"/>
            <a:ext cx="1928826" cy="10156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Кибербуллинг</a:t>
            </a:r>
            <a:endParaRPr lang="ru-RU" sz="2000" b="1" dirty="0" smtClean="0"/>
          </a:p>
          <a:p>
            <a:pPr lvl="0" algn="ctr"/>
            <a:r>
              <a:rPr lang="ru-RU" sz="2000" dirty="0" smtClean="0"/>
              <a:t>виртуальная травл</a:t>
            </a:r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214546" y="1357298"/>
            <a:ext cx="2214578" cy="243143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889000">
              <a:spcAft>
                <a:spcPts val="0"/>
              </a:spcAft>
            </a:pPr>
            <a:r>
              <a:rPr lang="ru-RU" sz="2000" b="1" dirty="0" err="1" smtClean="0"/>
              <a:t>Рекрутинг</a:t>
            </a:r>
            <a:endParaRPr lang="ru-RU" sz="2000" b="1" dirty="0" smtClean="0"/>
          </a:p>
          <a:p>
            <a:pPr lvl="0" algn="ctr" defTabSz="889000">
              <a:spcAft>
                <a:spcPts val="0"/>
              </a:spcAft>
            </a:pPr>
            <a:r>
              <a:rPr lang="ru-RU" sz="2000" dirty="0" smtClean="0"/>
              <a:t>вовлечение </a:t>
            </a:r>
          </a:p>
          <a:p>
            <a:pPr lvl="0" algn="ctr" defTabSz="889000">
              <a:spcAft>
                <a:spcPts val="0"/>
              </a:spcAft>
            </a:pPr>
            <a:r>
              <a:rPr lang="ru-RU" sz="2000" dirty="0" smtClean="0"/>
              <a:t>в опасные сообщества: </a:t>
            </a:r>
            <a:r>
              <a:rPr lang="ru-RU" dirty="0" smtClean="0"/>
              <a:t>группы воровской идеологии, радикальные сообщества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3438" y="1357298"/>
            <a:ext cx="2000264" cy="19389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b="1" dirty="0" err="1" smtClean="0"/>
              <a:t>Грумминг</a:t>
            </a:r>
            <a:endParaRPr lang="ru-RU" sz="2000" b="1" dirty="0" smtClean="0"/>
          </a:p>
          <a:p>
            <a:pPr lvl="0" algn="ctr"/>
            <a:r>
              <a:rPr lang="ru-RU" sz="2000" dirty="0" smtClean="0"/>
              <a:t>завоевание доверия ребенка с сексуальными целями</a:t>
            </a:r>
            <a:endParaRPr lang="ru-RU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6858016" y="1357298"/>
            <a:ext cx="2071702" cy="98488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b="1" dirty="0" smtClean="0"/>
              <a:t>Сексуальные домогательства</a:t>
            </a:r>
          </a:p>
          <a:p>
            <a:pPr algn="ctr"/>
            <a:endParaRPr lang="ru-RU" dirty="0"/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214282" y="3929066"/>
            <a:ext cx="8786874" cy="29700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 данным анализа </a:t>
            </a:r>
            <a:r>
              <a:rPr kumimoji="0" lang="ru-RU" sz="1700" b="1" i="0" u="sng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медиапотребления</a:t>
            </a:r>
            <a:r>
              <a:rPr kumimoji="0" lang="ru-RU" sz="1700" b="1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детей и подростков </a:t>
            </a:r>
            <a:r>
              <a:rPr kumimoji="0" lang="ru-RU" sz="1700" b="1" i="0" u="sng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Роскомнадзора</a:t>
            </a:r>
            <a:r>
              <a:rPr kumimoji="0" lang="ru-RU" sz="1700" b="1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и Фонда развития Интернет:</a:t>
            </a:r>
            <a:endParaRPr kumimoji="0" lang="ru-RU" sz="1700" b="1" i="0" u="sng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indent="539750" eaLnBrk="0" hangingPunct="0">
              <a:buFont typeface="Wingdings" pitchFamily="2" charset="2"/>
              <a:buChar char="ü"/>
            </a:pP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Каждый третий ребенок ищет новых друзей в Интернете</a:t>
            </a:r>
          </a:p>
          <a:p>
            <a:pPr indent="539750" eaLnBrk="0" hangingPunct="0">
              <a:buFont typeface="Wingdings" pitchFamily="2" charset="2"/>
              <a:buChar char="ü"/>
            </a:pP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Каждый пятый – отправляет незнакомым людям персональную информацию</a:t>
            </a:r>
          </a:p>
          <a:p>
            <a:pPr indent="539750" eaLnBrk="0" hangingPunct="0">
              <a:buFont typeface="Wingdings" pitchFamily="2" charset="2"/>
              <a:buChar char="ü"/>
            </a:pP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Более половины детей добавляют в список друзей людей, которые никак не связаны с их реальной жизнью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Треть российских школьников получали лично сообщения </a:t>
            </a: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сексуального характера в Интернете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17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аждый десятый ребенок подвергался </a:t>
            </a:r>
            <a:r>
              <a:rPr kumimoji="0" lang="ru-RU" sz="17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кибербуллингу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Прямая со стрелкой 31"/>
          <p:cNvCxnSpPr/>
          <p:nvPr/>
        </p:nvCxnSpPr>
        <p:spPr>
          <a:xfrm>
            <a:off x="4786314" y="2714620"/>
            <a:ext cx="1071570" cy="642942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2857488" y="2857496"/>
            <a:ext cx="857256" cy="50006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Контентные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риски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1142984"/>
            <a:ext cx="1144328" cy="357190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/>
              <a:t>Агрессия</a:t>
            </a:r>
            <a:endParaRPr lang="ru-RU" sz="1800" b="1" kern="1200" dirty="0" smtClean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57918" y="1142984"/>
            <a:ext cx="2786082" cy="1000132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lvl="0" algn="ctr" defTabSz="8445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900" b="1" kern="1200" dirty="0" smtClean="0"/>
              <a:t>Пропаганда  </a:t>
            </a:r>
            <a:r>
              <a:rPr lang="ru-RU" sz="1900" b="1" kern="1200" dirty="0" err="1" smtClean="0"/>
              <a:t>анорексии</a:t>
            </a:r>
            <a:r>
              <a:rPr lang="ru-RU" sz="1900" b="1" kern="1200" dirty="0" smtClean="0"/>
              <a:t>,</a:t>
            </a:r>
          </a:p>
          <a:p>
            <a:pPr lvl="0" algn="ctr" defTabSz="8445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900" b="1" kern="1200" dirty="0" smtClean="0"/>
              <a:t> </a:t>
            </a:r>
            <a:r>
              <a:rPr lang="ru-RU" sz="1900" b="1" kern="1200" dirty="0" err="1" smtClean="0"/>
              <a:t>бумилии</a:t>
            </a:r>
            <a:r>
              <a:rPr lang="ru-RU" sz="1900" b="1" kern="1200" dirty="0" smtClean="0"/>
              <a:t>,  азартных игр, </a:t>
            </a:r>
          </a:p>
          <a:p>
            <a:pPr lvl="0" algn="ctr" defTabSz="8445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900" b="1" kern="1200" dirty="0" smtClean="0"/>
              <a:t>Наркотических веществ</a:t>
            </a:r>
            <a:endParaRPr lang="ru-RU" sz="1900" kern="1200" dirty="0" smtClean="0"/>
          </a:p>
        </p:txBody>
      </p:sp>
      <p:sp>
        <p:nvSpPr>
          <p:cNvPr id="21" name="Прямоугольник 20"/>
          <p:cNvSpPr/>
          <p:nvPr/>
        </p:nvSpPr>
        <p:spPr>
          <a:xfrm>
            <a:off x="1714480" y="1142984"/>
            <a:ext cx="2071670" cy="500066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/>
              <a:t>Ненормативная лексика</a:t>
            </a:r>
            <a:endParaRPr lang="ru-RU" sz="1800" b="1" kern="1200" dirty="0" smtClean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71802" y="1785926"/>
            <a:ext cx="2428892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800100">
              <a:spcAft>
                <a:spcPts val="0"/>
              </a:spcAft>
            </a:pPr>
            <a:r>
              <a:rPr lang="ru-RU" b="1" dirty="0" smtClean="0"/>
              <a:t>Пропаганда суицидального и иного деструктивного </a:t>
            </a:r>
          </a:p>
          <a:p>
            <a:pPr lvl="0" algn="ctr" defTabSz="800100">
              <a:spcAft>
                <a:spcPts val="0"/>
              </a:spcAft>
            </a:pPr>
            <a:r>
              <a:rPr lang="ru-RU" b="1" dirty="0" smtClean="0"/>
              <a:t>поведения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1142984"/>
            <a:ext cx="154561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Порнография</a:t>
            </a:r>
            <a:endParaRPr lang="ru-RU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929456" y="1000108"/>
            <a:ext cx="284958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2572530" y="999314"/>
            <a:ext cx="284958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5430050" y="999314"/>
            <a:ext cx="284958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7073124" y="999314"/>
            <a:ext cx="284958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4000893" y="1356901"/>
            <a:ext cx="857256" cy="79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2844" y="3357562"/>
            <a:ext cx="4357718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«Группы смерти»</a:t>
            </a: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#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Синий кит,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#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Тихий дом,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#F57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#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Море китов,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#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Разбуди меня в 4.20</a:t>
            </a:r>
          </a:p>
          <a:p>
            <a:pPr algn="ctr"/>
            <a:r>
              <a:rPr lang="ru-RU" sz="1600" b="1" smtClean="0"/>
              <a:t> </a:t>
            </a:r>
            <a:r>
              <a:rPr lang="ru-RU" b="1" smtClean="0">
                <a:solidFill>
                  <a:srgbClr val="FF0000"/>
                </a:solidFill>
              </a:rPr>
              <a:t>Прецедентов </a:t>
            </a:r>
            <a:r>
              <a:rPr lang="ru-RU" b="1" dirty="0" smtClean="0">
                <a:solidFill>
                  <a:srgbClr val="FF0000"/>
                </a:solidFill>
              </a:rPr>
              <a:t>в других странах нет 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КЕЙС УНИКАЛЕН ДЛЯ РОССИИ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72132" y="3357562"/>
            <a:ext cx="3286148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Группы опасных игр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«Беги или умри», «Волшебная фея», </a:t>
            </a:r>
            <a:r>
              <a:rPr lang="ru-RU" b="1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зацепинг</a:t>
            </a:r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трейнсерфинг</a:t>
            </a:r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(проезд на крыше поезда), </a:t>
            </a:r>
            <a:r>
              <a:rPr lang="ru-RU" b="1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руфинг</a:t>
            </a:r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(незаконное проникновение на крыши высоких зданий) и т.д.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Стрелка вниз 38"/>
          <p:cNvSpPr/>
          <p:nvPr/>
        </p:nvSpPr>
        <p:spPr>
          <a:xfrm>
            <a:off x="4929190" y="5357826"/>
            <a:ext cx="285752" cy="357190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Заголовок 1"/>
          <p:cNvSpPr txBox="1">
            <a:spLocks/>
          </p:cNvSpPr>
          <p:nvPr/>
        </p:nvSpPr>
        <p:spPr bwMode="auto">
          <a:xfrm>
            <a:off x="642910" y="5857892"/>
            <a:ext cx="8229600" cy="725470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Новые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коммуникативно-контентные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риски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72364" y="0"/>
            <a:ext cx="1571636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C:\Users\CHILDR\Documents\ЭР Сафина\мероприятия, семинары, конкурсы коллегии\Совет безопасности апрель 2017\Konvencija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443914" cy="50004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Конвенция ООН  о правах ребенка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9001156" cy="4911741"/>
          </a:xfrm>
        </p:spPr>
        <p:txBody>
          <a:bodyPr/>
          <a:lstStyle/>
          <a:p>
            <a:pPr algn="just"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700" b="1" u="sng" dirty="0" smtClean="0">
                <a:latin typeface="Arial" pitchFamily="34" charset="0"/>
                <a:cs typeface="Arial" pitchFamily="34" charset="0"/>
              </a:rPr>
              <a:t>Статья 13</a:t>
            </a:r>
          </a:p>
          <a:p>
            <a:pPr algn="just">
              <a:buNone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	1. 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Ребенок имеет право свободно выражать свое мнение; это право включает свободу искать, получать и передавать информацию и идеи любого рода</a:t>
            </a:r>
          </a:p>
          <a:p>
            <a:pPr algn="just"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2. Осуществление этого права может подвергаться некоторым ограничениям, …которые предусмотрены законом и которые необходимы:</a:t>
            </a:r>
          </a:p>
          <a:p>
            <a:pPr algn="just">
              <a:buNone/>
            </a:pPr>
            <a:r>
              <a:rPr lang="ru-RU" sz="1700" b="1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700" b="1" i="1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) для уважения прав и репутации других лиц</a:t>
            </a:r>
          </a:p>
          <a:p>
            <a:pPr algn="just">
              <a:buNone/>
            </a:pPr>
            <a:r>
              <a:rPr lang="ru-RU" sz="1700" b="1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700" b="1" i="1" dirty="0" err="1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) для охраны государственной безопасности или общественного порядка, или здоровья или нравственности населения</a:t>
            </a:r>
          </a:p>
          <a:p>
            <a:pPr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700" b="1" u="sng" dirty="0" smtClean="0">
                <a:latin typeface="Arial" pitchFamily="34" charset="0"/>
                <a:cs typeface="Arial" pitchFamily="34" charset="0"/>
              </a:rPr>
              <a:t>Статья 17</a:t>
            </a:r>
          </a:p>
          <a:p>
            <a:pPr algn="just"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  		Государства – участники признают важную роль средств массовой информации и обеспечивают, чтобы ребенок имел доступ к информации и материалам из различных … источников, которые направлены на содействие социальному, духовному и моральному благополучию, а также здоровому физическому и психическому развитию ребенка</a:t>
            </a:r>
          </a:p>
          <a:p>
            <a:pPr algn="just"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С этой целью государства-участники:</a:t>
            </a:r>
          </a:p>
          <a:p>
            <a:pPr algn="just">
              <a:buNone/>
            </a:pPr>
            <a:r>
              <a:rPr lang="ru-RU" sz="1700" b="1" i="1" dirty="0" smtClean="0">
                <a:latin typeface="Arial" pitchFamily="34" charset="0"/>
                <a:cs typeface="Arial" pitchFamily="34" charset="0"/>
              </a:rPr>
              <a:t>	…</a:t>
            </a:r>
          </a:p>
          <a:p>
            <a:pPr algn="just">
              <a:buNone/>
            </a:pPr>
            <a:r>
              <a:rPr lang="ru-RU" sz="1700" b="1" i="1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) поощряют разработку надлежащих принципов защиты ребенка от информации и материалов, наносящих вред его благополучию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6834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Международный опыт по созданию безопасной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Интернет-среды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1998 год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		В США установлен минимальный возраст для открытия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аккаунта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соцсетях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– 13 лет</a:t>
            </a: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1999 год</a:t>
            </a:r>
          </a:p>
          <a:p>
            <a:pPr algn="just">
              <a:buNone/>
            </a:pPr>
            <a:r>
              <a:rPr lang="ru-RU" sz="1800" dirty="0" smtClean="0"/>
              <a:t>	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Начало реализации масштабной программы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Safer Internet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Еврокомиссии Европейского Союза по созданию безопасной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онлайн-среды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для детей</a:t>
            </a:r>
          </a:p>
          <a:p>
            <a:pPr>
              <a:buNone/>
            </a:pPr>
            <a:r>
              <a:rPr lang="ru-RU" sz="1800" dirty="0" smtClean="0"/>
              <a:t>	</a:t>
            </a:r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2016 год</a:t>
            </a:r>
            <a:endParaRPr lang="ru-RU" sz="1800" b="1" u="sng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1800" dirty="0" smtClean="0"/>
              <a:t>	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Европейским парламентом принят общеевропейский закон о защите данных, одним из положений которого стал запрет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соцсетям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на регистрацию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аккаунтов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несовершеннолетних пользователей (16 лет) без предварительного согласия родителей или опекунов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Федеральное законодательство 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 защите детей от информации, причиняющей вред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их здоровью и развитию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143932" cy="5072098"/>
          </a:xfrm>
        </p:spPr>
        <p:txBody>
          <a:bodyPr/>
          <a:lstStyle/>
          <a:p>
            <a:pPr algn="just"/>
            <a:endParaRPr lang="ru-RU" sz="1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Федеральный закон от 29.12.2010 года 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№ 436-ФЗ «О защите детей от информации, наносящей вред их здоровью и развитию»</a:t>
            </a:r>
          </a:p>
          <a:p>
            <a:pPr algn="just"/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 Федеральный закон от 27.07.2006 N 149-ФЗ «О защите детей от информации, причиняющей вред их здоровью и развитию» и отдельные законодательные акты Российской Федерации»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(в редакции Федерального закона от 28.07.2012 г. № 139-ФЗ)</a:t>
            </a:r>
          </a:p>
          <a:p>
            <a:pPr algn="just">
              <a:buNone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 Указ Президента РФ от 1 июня 2012 г. N 761 «О Национальной стратегии действий в интересах детей на 2012 - 2017 годы»</a:t>
            </a:r>
          </a:p>
          <a:p>
            <a:pPr algn="just"/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 Распоряжение Правительства РФ от 02.12.2015 N 2471-р «Об утверждении Концепции информационной безопасности детей»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4884</TotalTime>
  <Words>842</Words>
  <Application>Microsoft Office PowerPoint</Application>
  <PresentationFormat>Экран (4:3)</PresentationFormat>
  <Paragraphs>194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 дополнительных мерах  в области обеспечения информационной безопасности детей  в сети Интернет </vt:lpstr>
      <vt:lpstr>Слайд 2</vt:lpstr>
      <vt:lpstr>Слайд 3</vt:lpstr>
      <vt:lpstr>Коммуникативные риски</vt:lpstr>
      <vt:lpstr>Контентные  риски</vt:lpstr>
      <vt:lpstr>Слайд 6</vt:lpstr>
      <vt:lpstr>Конвенция ООН  о правах ребенка</vt:lpstr>
      <vt:lpstr>Международный опыт по созданию безопасной Интернет-среды</vt:lpstr>
      <vt:lpstr>  Федеральное законодательство   о защите детей от информации, причиняющей вред  их здоровью и развитию </vt:lpstr>
      <vt:lpstr>Слайд 10</vt:lpstr>
      <vt:lpstr>Слайд 11</vt:lpstr>
      <vt:lpstr>Профилактика суицидального и иного деструктивного поведения несовершеннолетних</vt:lpstr>
      <vt:lpstr>Работа с детьми и подростками</vt:lpstr>
      <vt:lpstr>Слайд 14</vt:lpstr>
      <vt:lpstr>Ответы родителей на вопрос о способах наиболее эффективного обеспечения безопасности детей в Интернете, %</vt:lpstr>
      <vt:lpstr>Формы медиации родителей</vt:lpstr>
      <vt:lpstr>Интерактивная выставка «Дети в Интернете»  города России, Март-Декабрь 2017 года  Казань - Март-Апрель 2017 года</vt:lpstr>
      <vt:lpstr>Слайд 18</vt:lpstr>
      <vt:lpstr>Помогите ребенку 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CHILDR</dc:creator>
  <cp:lastModifiedBy>CHILDR</cp:lastModifiedBy>
  <cp:revision>745</cp:revision>
  <dcterms:created xsi:type="dcterms:W3CDTF">2012-04-17T10:54:56Z</dcterms:created>
  <dcterms:modified xsi:type="dcterms:W3CDTF">2017-09-26T14:25:55Z</dcterms:modified>
</cp:coreProperties>
</file>